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82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3" r:id="rId9"/>
    <p:sldId id="268" r:id="rId10"/>
    <p:sldId id="264" r:id="rId11"/>
    <p:sldId id="265" r:id="rId12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-189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6F9DF5-7758-5042-9B08-202F5B04BCB0}" type="doc">
      <dgm:prSet loTypeId="urn:microsoft.com/office/officeart/2005/8/layout/vList2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s-ES_tradnl"/>
        </a:p>
      </dgm:t>
    </dgm:pt>
    <dgm:pt modelId="{C7B404F2-8AB3-CF41-AA15-AD65EB9398D8}">
      <dgm:prSet phldrT="[Texto]" custT="1"/>
      <dgm:spPr/>
      <dgm:t>
        <a:bodyPr/>
        <a:lstStyle/>
        <a:p>
          <a:r>
            <a:rPr lang="es-ES_tradnl" sz="3100" b="1" i="0" dirty="0" smtClean="0">
              <a:solidFill>
                <a:schemeClr val="tx1"/>
              </a:solidFill>
            </a:rPr>
            <a:t>Acciones Ordinarias</a:t>
          </a:r>
          <a:endParaRPr lang="es-ES_tradnl" sz="3100" b="1" i="0" dirty="0">
            <a:solidFill>
              <a:schemeClr val="tx1"/>
            </a:solidFill>
          </a:endParaRPr>
        </a:p>
      </dgm:t>
    </dgm:pt>
    <dgm:pt modelId="{5047F1F1-5E0A-484A-9D8B-CBEA65A47D8F}" type="parTrans" cxnId="{D0D949CF-8D92-E84B-B6A4-25EA9D3F6846}">
      <dgm:prSet/>
      <dgm:spPr/>
      <dgm:t>
        <a:bodyPr/>
        <a:lstStyle/>
        <a:p>
          <a:endParaRPr lang="es-ES_tradnl"/>
        </a:p>
      </dgm:t>
    </dgm:pt>
    <dgm:pt modelId="{2E0A30AA-7935-A848-8C29-09396A31AF4F}" type="sibTrans" cxnId="{D0D949CF-8D92-E84B-B6A4-25EA9D3F6846}">
      <dgm:prSet/>
      <dgm:spPr/>
      <dgm:t>
        <a:bodyPr/>
        <a:lstStyle/>
        <a:p>
          <a:endParaRPr lang="es-ES_tradnl"/>
        </a:p>
      </dgm:t>
    </dgm:pt>
    <dgm:pt modelId="{20C95035-6804-9547-862A-C3E2FEF026B8}">
      <dgm:prSet phldrT="[Texto]" custT="1"/>
      <dgm:spPr/>
      <dgm:t>
        <a:bodyPr/>
        <a:lstStyle/>
        <a:p>
          <a:r>
            <a:rPr lang="es-ES_tradnl" sz="2000" dirty="0" smtClean="0"/>
            <a:t>Participan en las utilidades solo después de que han participado todos los otros tipos de instrumentos de capital</a:t>
          </a:r>
          <a:endParaRPr lang="es-ES_tradnl" sz="2000" dirty="0"/>
        </a:p>
      </dgm:t>
    </dgm:pt>
    <dgm:pt modelId="{A5CB63A5-D069-0941-B428-D32BC1258F35}" type="parTrans" cxnId="{A1B45BE3-0738-D045-9B0F-A23128496AA0}">
      <dgm:prSet/>
      <dgm:spPr/>
      <dgm:t>
        <a:bodyPr/>
        <a:lstStyle/>
        <a:p>
          <a:endParaRPr lang="es-ES_tradnl"/>
        </a:p>
      </dgm:t>
    </dgm:pt>
    <dgm:pt modelId="{6E044216-B84B-B94A-BB90-4261F52DF98F}" type="sibTrans" cxnId="{A1B45BE3-0738-D045-9B0F-A23128496AA0}">
      <dgm:prSet/>
      <dgm:spPr/>
      <dgm:t>
        <a:bodyPr/>
        <a:lstStyle/>
        <a:p>
          <a:endParaRPr lang="es-ES_tradnl"/>
        </a:p>
      </dgm:t>
    </dgm:pt>
    <dgm:pt modelId="{70EBB19F-BAA1-CF4F-9C5C-94BA1C1035BA}">
      <dgm:prSet phldrT="[Texto]" custT="1"/>
      <dgm:spPr/>
      <dgm:t>
        <a:bodyPr/>
        <a:lstStyle/>
        <a:p>
          <a:r>
            <a:rPr lang="es-ES_tradnl" sz="2900" b="1" dirty="0" smtClean="0">
              <a:solidFill>
                <a:srgbClr val="000000"/>
              </a:solidFill>
            </a:rPr>
            <a:t>Acciones Preferentes</a:t>
          </a:r>
          <a:endParaRPr lang="es-ES_tradnl" sz="2900" b="1" dirty="0">
            <a:solidFill>
              <a:srgbClr val="000000"/>
            </a:solidFill>
          </a:endParaRPr>
        </a:p>
      </dgm:t>
    </dgm:pt>
    <dgm:pt modelId="{4F5B5679-5E5C-2246-A9F5-4F510A6FFB2F}" type="parTrans" cxnId="{A3198AB5-D295-FC4A-8B96-750D3A74405C}">
      <dgm:prSet/>
      <dgm:spPr/>
      <dgm:t>
        <a:bodyPr/>
        <a:lstStyle/>
        <a:p>
          <a:endParaRPr lang="es-ES_tradnl"/>
        </a:p>
      </dgm:t>
    </dgm:pt>
    <dgm:pt modelId="{8ECE4C07-751B-6B47-9C4B-6AC90B54211E}" type="sibTrans" cxnId="{A3198AB5-D295-FC4A-8B96-750D3A74405C}">
      <dgm:prSet/>
      <dgm:spPr/>
      <dgm:t>
        <a:bodyPr/>
        <a:lstStyle/>
        <a:p>
          <a:endParaRPr lang="es-ES_tradnl"/>
        </a:p>
      </dgm:t>
    </dgm:pt>
    <dgm:pt modelId="{D6D14A21-89DF-4D41-8821-656A6F76D2B0}">
      <dgm:prSet phldrT="[Texto]" custT="1"/>
      <dgm:spPr/>
      <dgm:t>
        <a:bodyPr/>
        <a:lstStyle/>
        <a:p>
          <a:r>
            <a:rPr lang="es-ES_tradnl" sz="2000" dirty="0" smtClean="0"/>
            <a:t>Normalmente limitan el derecho a voto de sus tenedores, pero podrán tener derechos de dividendos y en caso de liquidación deben reembolsarse antes. 		</a:t>
          </a:r>
          <a:endParaRPr lang="es-ES_tradnl" sz="2000" dirty="0"/>
        </a:p>
      </dgm:t>
    </dgm:pt>
    <dgm:pt modelId="{C79FED3C-85FC-F647-AD51-E01B60CB5445}" type="parTrans" cxnId="{9CAAF58B-82FE-E642-A9F6-5EBB36EAFC7E}">
      <dgm:prSet/>
      <dgm:spPr/>
      <dgm:t>
        <a:bodyPr/>
        <a:lstStyle/>
        <a:p>
          <a:endParaRPr lang="es-ES_tradnl"/>
        </a:p>
      </dgm:t>
    </dgm:pt>
    <dgm:pt modelId="{4211A1E6-DF47-7846-94AE-904010327A05}" type="sibTrans" cxnId="{9CAAF58B-82FE-E642-A9F6-5EBB36EAFC7E}">
      <dgm:prSet/>
      <dgm:spPr/>
      <dgm:t>
        <a:bodyPr/>
        <a:lstStyle/>
        <a:p>
          <a:endParaRPr lang="es-ES_tradnl"/>
        </a:p>
      </dgm:t>
    </dgm:pt>
    <dgm:pt modelId="{B3C12EBD-0DA3-3F4B-BD80-DDB3F91433DC}">
      <dgm:prSet phldrT="[Texto]" custT="1"/>
      <dgm:spPr/>
      <dgm:t>
        <a:bodyPr/>
        <a:lstStyle/>
        <a:p>
          <a:r>
            <a:rPr lang="es-ES_tradnl" sz="2900" b="1" dirty="0" smtClean="0">
              <a:solidFill>
                <a:srgbClr val="000000"/>
              </a:solidFill>
            </a:rPr>
            <a:t>Acciones en Tesorería</a:t>
          </a:r>
          <a:endParaRPr lang="es-ES_tradnl" sz="2900" b="1" dirty="0">
            <a:solidFill>
              <a:srgbClr val="000000"/>
            </a:solidFill>
          </a:endParaRPr>
        </a:p>
      </dgm:t>
    </dgm:pt>
    <dgm:pt modelId="{A4FF2645-7CA5-D840-B4A1-01A4CD487940}" type="parTrans" cxnId="{B6CF6148-B3E0-AB42-BD43-EA65AA2DABF7}">
      <dgm:prSet/>
      <dgm:spPr/>
      <dgm:t>
        <a:bodyPr/>
        <a:lstStyle/>
        <a:p>
          <a:endParaRPr lang="es-ES"/>
        </a:p>
      </dgm:t>
    </dgm:pt>
    <dgm:pt modelId="{5BB102DD-FCE5-2743-803B-07FA7A41DCCD}" type="sibTrans" cxnId="{B6CF6148-B3E0-AB42-BD43-EA65AA2DABF7}">
      <dgm:prSet/>
      <dgm:spPr/>
      <dgm:t>
        <a:bodyPr/>
        <a:lstStyle/>
        <a:p>
          <a:endParaRPr lang="es-ES"/>
        </a:p>
      </dgm:t>
    </dgm:pt>
    <dgm:pt modelId="{F8A30FFD-09F3-AC4C-AA9B-5B679C9A0ADF}">
      <dgm:prSet phldrT="[Texto]" custT="1"/>
      <dgm:spPr/>
      <dgm:t>
        <a:bodyPr/>
        <a:lstStyle/>
        <a:p>
          <a:r>
            <a:rPr lang="es-ES_tradnl" sz="2000" dirty="0" smtClean="0"/>
            <a:t>Cuando una entidad adquiere sus acciones, se disminuyen del capital contable, reconociéndolas por separado a su costo de adquisición en un rubro de </a:t>
          </a:r>
          <a:r>
            <a:rPr lang="es-ES_tradnl" sz="2000" b="1" dirty="0" smtClean="0"/>
            <a:t>Acciones en Tesorería.</a:t>
          </a:r>
          <a:endParaRPr lang="es-ES_tradnl" sz="2000" dirty="0"/>
        </a:p>
      </dgm:t>
    </dgm:pt>
    <dgm:pt modelId="{F8693F43-B4BC-3544-9439-405958E206B6}" type="parTrans" cxnId="{5A103905-97FF-674D-BE2E-008EFD9F090A}">
      <dgm:prSet/>
      <dgm:spPr/>
      <dgm:t>
        <a:bodyPr/>
        <a:lstStyle/>
        <a:p>
          <a:endParaRPr lang="es-ES"/>
        </a:p>
      </dgm:t>
    </dgm:pt>
    <dgm:pt modelId="{59FF351D-12C6-9745-8D12-1C8B37E5FC2C}" type="sibTrans" cxnId="{5A103905-97FF-674D-BE2E-008EFD9F090A}">
      <dgm:prSet/>
      <dgm:spPr/>
      <dgm:t>
        <a:bodyPr/>
        <a:lstStyle/>
        <a:p>
          <a:endParaRPr lang="es-ES"/>
        </a:p>
      </dgm:t>
    </dgm:pt>
    <dgm:pt modelId="{21C8F27F-852D-7847-80BE-02C73B07B620}" type="pres">
      <dgm:prSet presAssocID="{A46F9DF5-7758-5042-9B08-202F5B04BCB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4EEF5286-D4E0-1740-B3E2-5120F4147DD4}" type="pres">
      <dgm:prSet presAssocID="{C7B404F2-8AB3-CF41-AA15-AD65EB9398D8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45BA6442-D1B9-2E42-AE02-7BC1C5F01AB5}" type="pres">
      <dgm:prSet presAssocID="{C7B404F2-8AB3-CF41-AA15-AD65EB9398D8}" presName="childText" presStyleLbl="revTx" presStyleIdx="0" presStyleCnt="3" custScaleY="121814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08BCE9D0-8E3E-554E-BDA0-B37B002DF12C}" type="pres">
      <dgm:prSet presAssocID="{70EBB19F-BAA1-CF4F-9C5C-94BA1C1035B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BA1F56D-24E6-C24E-9C7D-235215FD6BFD}" type="pres">
      <dgm:prSet presAssocID="{70EBB19F-BAA1-CF4F-9C5C-94BA1C1035BA}" presName="childText" presStyleLbl="revTx" presStyleIdx="1" presStyleCnt="3" custScaleY="128846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F4BE9E2E-0915-CC47-8998-B43666F0537D}" type="pres">
      <dgm:prSet presAssocID="{B3C12EBD-0DA3-3F4B-BD80-DDB3F91433D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54EF815-26CD-514D-BF4E-F223ED45361F}" type="pres">
      <dgm:prSet presAssocID="{B3C12EBD-0DA3-3F4B-BD80-DDB3F91433DC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78C9255-9F55-7A46-A7E9-4150131900C8}" type="presOf" srcId="{A46F9DF5-7758-5042-9B08-202F5B04BCB0}" destId="{21C8F27F-852D-7847-80BE-02C73B07B620}" srcOrd="0" destOrd="0" presId="urn:microsoft.com/office/officeart/2005/8/layout/vList2"/>
    <dgm:cxn modelId="{15D999D5-AB3B-EF42-AACF-DDE0786AB64B}" type="presOf" srcId="{B3C12EBD-0DA3-3F4B-BD80-DDB3F91433DC}" destId="{F4BE9E2E-0915-CC47-8998-B43666F0537D}" srcOrd="0" destOrd="0" presId="urn:microsoft.com/office/officeart/2005/8/layout/vList2"/>
    <dgm:cxn modelId="{87DDA2B7-856D-A74E-8502-DC811975763B}" type="presOf" srcId="{70EBB19F-BAA1-CF4F-9C5C-94BA1C1035BA}" destId="{08BCE9D0-8E3E-554E-BDA0-B37B002DF12C}" srcOrd="0" destOrd="0" presId="urn:microsoft.com/office/officeart/2005/8/layout/vList2"/>
    <dgm:cxn modelId="{5A103905-97FF-674D-BE2E-008EFD9F090A}" srcId="{B3C12EBD-0DA3-3F4B-BD80-DDB3F91433DC}" destId="{F8A30FFD-09F3-AC4C-AA9B-5B679C9A0ADF}" srcOrd="0" destOrd="0" parTransId="{F8693F43-B4BC-3544-9439-405958E206B6}" sibTransId="{59FF351D-12C6-9745-8D12-1C8B37E5FC2C}"/>
    <dgm:cxn modelId="{0102A6B0-33BF-EA40-901D-326B98AF2712}" type="presOf" srcId="{C7B404F2-8AB3-CF41-AA15-AD65EB9398D8}" destId="{4EEF5286-D4E0-1740-B3E2-5120F4147DD4}" srcOrd="0" destOrd="0" presId="urn:microsoft.com/office/officeart/2005/8/layout/vList2"/>
    <dgm:cxn modelId="{6BB2521A-C23E-3E4C-A8A5-96C35EBCBC7C}" type="presOf" srcId="{D6D14A21-89DF-4D41-8821-656A6F76D2B0}" destId="{4BA1F56D-24E6-C24E-9C7D-235215FD6BFD}" srcOrd="0" destOrd="0" presId="urn:microsoft.com/office/officeart/2005/8/layout/vList2"/>
    <dgm:cxn modelId="{3C24BB56-05C4-9A46-9D43-8F85ED5C382D}" type="presOf" srcId="{F8A30FFD-09F3-AC4C-AA9B-5B679C9A0ADF}" destId="{954EF815-26CD-514D-BF4E-F223ED45361F}" srcOrd="0" destOrd="0" presId="urn:microsoft.com/office/officeart/2005/8/layout/vList2"/>
    <dgm:cxn modelId="{B6CF6148-B3E0-AB42-BD43-EA65AA2DABF7}" srcId="{A46F9DF5-7758-5042-9B08-202F5B04BCB0}" destId="{B3C12EBD-0DA3-3F4B-BD80-DDB3F91433DC}" srcOrd="2" destOrd="0" parTransId="{A4FF2645-7CA5-D840-B4A1-01A4CD487940}" sibTransId="{5BB102DD-FCE5-2743-803B-07FA7A41DCCD}"/>
    <dgm:cxn modelId="{9CAAF58B-82FE-E642-A9F6-5EBB36EAFC7E}" srcId="{70EBB19F-BAA1-CF4F-9C5C-94BA1C1035BA}" destId="{D6D14A21-89DF-4D41-8821-656A6F76D2B0}" srcOrd="0" destOrd="0" parTransId="{C79FED3C-85FC-F647-AD51-E01B60CB5445}" sibTransId="{4211A1E6-DF47-7846-94AE-904010327A05}"/>
    <dgm:cxn modelId="{A3198AB5-D295-FC4A-8B96-750D3A74405C}" srcId="{A46F9DF5-7758-5042-9B08-202F5B04BCB0}" destId="{70EBB19F-BAA1-CF4F-9C5C-94BA1C1035BA}" srcOrd="1" destOrd="0" parTransId="{4F5B5679-5E5C-2246-A9F5-4F510A6FFB2F}" sibTransId="{8ECE4C07-751B-6B47-9C4B-6AC90B54211E}"/>
    <dgm:cxn modelId="{A1B45BE3-0738-D045-9B0F-A23128496AA0}" srcId="{C7B404F2-8AB3-CF41-AA15-AD65EB9398D8}" destId="{20C95035-6804-9547-862A-C3E2FEF026B8}" srcOrd="0" destOrd="0" parTransId="{A5CB63A5-D069-0941-B428-D32BC1258F35}" sibTransId="{6E044216-B84B-B94A-BB90-4261F52DF98F}"/>
    <dgm:cxn modelId="{85CC36DC-0B14-5146-AEB6-83A7D5F8A604}" type="presOf" srcId="{20C95035-6804-9547-862A-C3E2FEF026B8}" destId="{45BA6442-D1B9-2E42-AE02-7BC1C5F01AB5}" srcOrd="0" destOrd="0" presId="urn:microsoft.com/office/officeart/2005/8/layout/vList2"/>
    <dgm:cxn modelId="{D0D949CF-8D92-E84B-B6A4-25EA9D3F6846}" srcId="{A46F9DF5-7758-5042-9B08-202F5B04BCB0}" destId="{C7B404F2-8AB3-CF41-AA15-AD65EB9398D8}" srcOrd="0" destOrd="0" parTransId="{5047F1F1-5E0A-484A-9D8B-CBEA65A47D8F}" sibTransId="{2E0A30AA-7935-A848-8C29-09396A31AF4F}"/>
    <dgm:cxn modelId="{8F86F119-2A00-4143-9ABC-A49670E35C75}" type="presParOf" srcId="{21C8F27F-852D-7847-80BE-02C73B07B620}" destId="{4EEF5286-D4E0-1740-B3E2-5120F4147DD4}" srcOrd="0" destOrd="0" presId="urn:microsoft.com/office/officeart/2005/8/layout/vList2"/>
    <dgm:cxn modelId="{1A94DE61-2BC0-7C48-A7E2-E40D54A836D6}" type="presParOf" srcId="{21C8F27F-852D-7847-80BE-02C73B07B620}" destId="{45BA6442-D1B9-2E42-AE02-7BC1C5F01AB5}" srcOrd="1" destOrd="0" presId="urn:microsoft.com/office/officeart/2005/8/layout/vList2"/>
    <dgm:cxn modelId="{0E67C427-403D-2240-B13E-20F8502AC3E6}" type="presParOf" srcId="{21C8F27F-852D-7847-80BE-02C73B07B620}" destId="{08BCE9D0-8E3E-554E-BDA0-B37B002DF12C}" srcOrd="2" destOrd="0" presId="urn:microsoft.com/office/officeart/2005/8/layout/vList2"/>
    <dgm:cxn modelId="{B69032D4-9465-3342-AEC1-78E0D9729455}" type="presParOf" srcId="{21C8F27F-852D-7847-80BE-02C73B07B620}" destId="{4BA1F56D-24E6-C24E-9C7D-235215FD6BFD}" srcOrd="3" destOrd="0" presId="urn:microsoft.com/office/officeart/2005/8/layout/vList2"/>
    <dgm:cxn modelId="{D7D940F2-602B-6C4A-81B7-846E22D7331C}" type="presParOf" srcId="{21C8F27F-852D-7847-80BE-02C73B07B620}" destId="{F4BE9E2E-0915-CC47-8998-B43666F0537D}" srcOrd="4" destOrd="0" presId="urn:microsoft.com/office/officeart/2005/8/layout/vList2"/>
    <dgm:cxn modelId="{5119D854-6D05-7F48-B311-BE96E2163DB2}" type="presParOf" srcId="{21C8F27F-852D-7847-80BE-02C73B07B620}" destId="{954EF815-26CD-514D-BF4E-F223ED45361F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7700AAA-8439-D142-8B5A-3FECE71238AB}" type="doc">
      <dgm:prSet loTypeId="urn:microsoft.com/office/officeart/2005/8/layout/vList5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s-ES_tradnl"/>
        </a:p>
      </dgm:t>
    </dgm:pt>
    <dgm:pt modelId="{8BF3D7E9-092B-D74C-AA15-615A9AC0C9F9}">
      <dgm:prSet phldrT="[Texto]"/>
      <dgm:spPr/>
      <dgm:t>
        <a:bodyPr/>
        <a:lstStyle/>
        <a:p>
          <a:r>
            <a:rPr lang="es-ES_tradnl" b="1" dirty="0" smtClean="0">
              <a:solidFill>
                <a:srgbClr val="000000"/>
              </a:solidFill>
            </a:rPr>
            <a:t>Amortización de acciones</a:t>
          </a:r>
          <a:endParaRPr lang="es-ES_tradnl" b="1" dirty="0">
            <a:solidFill>
              <a:srgbClr val="000000"/>
            </a:solidFill>
          </a:endParaRPr>
        </a:p>
      </dgm:t>
    </dgm:pt>
    <dgm:pt modelId="{76442833-23B1-6A44-9003-D73BF2FDC670}" type="parTrans" cxnId="{7043B633-9837-EB41-9E54-6885E9BC1C96}">
      <dgm:prSet/>
      <dgm:spPr/>
      <dgm:t>
        <a:bodyPr/>
        <a:lstStyle/>
        <a:p>
          <a:endParaRPr lang="es-ES_tradnl"/>
        </a:p>
      </dgm:t>
    </dgm:pt>
    <dgm:pt modelId="{4AEB4877-AF4E-624A-B140-B2E5543740CC}" type="sibTrans" cxnId="{7043B633-9837-EB41-9E54-6885E9BC1C96}">
      <dgm:prSet/>
      <dgm:spPr/>
      <dgm:t>
        <a:bodyPr/>
        <a:lstStyle/>
        <a:p>
          <a:endParaRPr lang="es-ES_tradnl"/>
        </a:p>
      </dgm:t>
    </dgm:pt>
    <dgm:pt modelId="{49F9BFAA-05E7-E340-A348-D4AB660FAB03}">
      <dgm:prSet phldrT="[Texto]"/>
      <dgm:spPr/>
      <dgm:t>
        <a:bodyPr/>
        <a:lstStyle/>
        <a:p>
          <a:r>
            <a:rPr lang="es-ES_tradnl" dirty="0" smtClean="0"/>
            <a:t>Reducción del capital </a:t>
          </a:r>
          <a:r>
            <a:rPr lang="es-ES_tradnl" dirty="0" smtClean="0"/>
            <a:t>contribuido.</a:t>
          </a:r>
          <a:endParaRPr lang="es-ES_tradnl" dirty="0"/>
        </a:p>
      </dgm:t>
    </dgm:pt>
    <dgm:pt modelId="{DAA29B23-4120-B34C-ADCE-66D2B26394C3}" type="parTrans" cxnId="{C0C0533D-997B-1A4B-8F3C-739AA2354086}">
      <dgm:prSet/>
      <dgm:spPr/>
      <dgm:t>
        <a:bodyPr/>
        <a:lstStyle/>
        <a:p>
          <a:endParaRPr lang="es-ES_tradnl"/>
        </a:p>
      </dgm:t>
    </dgm:pt>
    <dgm:pt modelId="{97617CBC-8AC6-9241-BAAC-79D2FC4EB45E}" type="sibTrans" cxnId="{C0C0533D-997B-1A4B-8F3C-739AA2354086}">
      <dgm:prSet/>
      <dgm:spPr/>
      <dgm:t>
        <a:bodyPr/>
        <a:lstStyle/>
        <a:p>
          <a:endParaRPr lang="es-ES_tradnl"/>
        </a:p>
      </dgm:t>
    </dgm:pt>
    <dgm:pt modelId="{D48E7685-A878-EF4E-82EF-C68E26045A14}">
      <dgm:prSet phldrT="[Texto]"/>
      <dgm:spPr/>
      <dgm:t>
        <a:bodyPr/>
        <a:lstStyle/>
        <a:p>
          <a:r>
            <a:rPr lang="es-ES_tradnl" b="1" dirty="0" smtClean="0">
              <a:solidFill>
                <a:srgbClr val="000000"/>
              </a:solidFill>
            </a:rPr>
            <a:t>Reembolso de capital</a:t>
          </a:r>
          <a:endParaRPr lang="es-ES_tradnl" b="1" dirty="0">
            <a:solidFill>
              <a:srgbClr val="000000"/>
            </a:solidFill>
          </a:endParaRPr>
        </a:p>
      </dgm:t>
    </dgm:pt>
    <dgm:pt modelId="{24BCD4E0-EDF3-F149-A551-D35C16B51B58}" type="parTrans" cxnId="{2AFA2677-3FDA-7F4F-85E6-C22212804404}">
      <dgm:prSet/>
      <dgm:spPr/>
      <dgm:t>
        <a:bodyPr/>
        <a:lstStyle/>
        <a:p>
          <a:endParaRPr lang="es-ES_tradnl"/>
        </a:p>
      </dgm:t>
    </dgm:pt>
    <dgm:pt modelId="{06B0ADC5-E89F-184F-A465-59DB175A374D}" type="sibTrans" cxnId="{2AFA2677-3FDA-7F4F-85E6-C22212804404}">
      <dgm:prSet/>
      <dgm:spPr/>
      <dgm:t>
        <a:bodyPr/>
        <a:lstStyle/>
        <a:p>
          <a:endParaRPr lang="es-ES_tradnl"/>
        </a:p>
      </dgm:t>
    </dgm:pt>
    <dgm:pt modelId="{9FAAB71D-BDBC-B446-833E-A40B8A5CC6C4}">
      <dgm:prSet phldrT="[Texto]"/>
      <dgm:spPr/>
      <dgm:t>
        <a:bodyPr/>
        <a:lstStyle/>
        <a:p>
          <a:r>
            <a:rPr lang="es-ES_tradnl" b="1" dirty="0" smtClean="0">
              <a:solidFill>
                <a:srgbClr val="000000"/>
              </a:solidFill>
            </a:rPr>
            <a:t>Distribuci</a:t>
          </a:r>
          <a:r>
            <a:rPr lang="es-ES_tradnl" b="1" dirty="0" smtClean="0">
              <a:solidFill>
                <a:srgbClr val="000000"/>
              </a:solidFill>
            </a:rPr>
            <a:t>ón de dividendos</a:t>
          </a:r>
          <a:endParaRPr lang="es-ES_tradnl" b="1" dirty="0">
            <a:solidFill>
              <a:srgbClr val="000000"/>
            </a:solidFill>
          </a:endParaRPr>
        </a:p>
      </dgm:t>
    </dgm:pt>
    <dgm:pt modelId="{2D736FAB-837A-AE4F-8818-5EDF019E382C}" type="parTrans" cxnId="{EE870530-6C8F-2144-91EB-00F888E3D31E}">
      <dgm:prSet/>
      <dgm:spPr/>
      <dgm:t>
        <a:bodyPr/>
        <a:lstStyle/>
        <a:p>
          <a:endParaRPr lang="es-ES"/>
        </a:p>
      </dgm:t>
    </dgm:pt>
    <dgm:pt modelId="{954C33F2-ADC7-7C4A-9209-13666A9C06EA}" type="sibTrans" cxnId="{EE870530-6C8F-2144-91EB-00F888E3D31E}">
      <dgm:prSet/>
      <dgm:spPr/>
      <dgm:t>
        <a:bodyPr/>
        <a:lstStyle/>
        <a:p>
          <a:endParaRPr lang="es-ES"/>
        </a:p>
      </dgm:t>
    </dgm:pt>
    <dgm:pt modelId="{CC6EF9B5-78DF-BE45-BF7D-E42D271D6730}">
      <dgm:prSet phldrT="[Texto]"/>
      <dgm:spPr/>
      <dgm:t>
        <a:bodyPr/>
        <a:lstStyle/>
        <a:p>
          <a:r>
            <a:rPr lang="es-ES_tradnl" dirty="0" smtClean="0"/>
            <a:t>Se crea un pasivo y se afectan utilidades acumuladas. </a:t>
          </a:r>
          <a:endParaRPr lang="es-ES_tradnl" dirty="0"/>
        </a:p>
      </dgm:t>
    </dgm:pt>
    <dgm:pt modelId="{BBD28136-0AC1-5848-BEFC-760EE4AB5731}" type="parTrans" cxnId="{486D63C1-F652-0442-ADD2-624A16ECEF99}">
      <dgm:prSet/>
      <dgm:spPr/>
      <dgm:t>
        <a:bodyPr/>
        <a:lstStyle/>
        <a:p>
          <a:endParaRPr lang="es-ES"/>
        </a:p>
      </dgm:t>
    </dgm:pt>
    <dgm:pt modelId="{C0F89D21-CFA3-C348-BCA7-D6DAD7648FE3}" type="sibTrans" cxnId="{486D63C1-F652-0442-ADD2-624A16ECEF99}">
      <dgm:prSet/>
      <dgm:spPr/>
      <dgm:t>
        <a:bodyPr/>
        <a:lstStyle/>
        <a:p>
          <a:endParaRPr lang="es-ES"/>
        </a:p>
      </dgm:t>
    </dgm:pt>
    <dgm:pt modelId="{5C6AAFEA-59E8-8C41-951F-E40B98EB76D9}">
      <dgm:prSet phldrT="[Texto]"/>
      <dgm:spPr/>
      <dgm:t>
        <a:bodyPr/>
        <a:lstStyle/>
        <a:p>
          <a:r>
            <a:rPr lang="es-ES_tradnl" dirty="0" smtClean="0"/>
            <a:t>Consiste en entregarles a los tenedores un monto determinado por sus acciones.</a:t>
          </a:r>
          <a:endParaRPr lang="es-ES_tradnl" b="1" dirty="0">
            <a:solidFill>
              <a:srgbClr val="000000"/>
            </a:solidFill>
          </a:endParaRPr>
        </a:p>
      </dgm:t>
    </dgm:pt>
    <dgm:pt modelId="{AB9ED7F7-735F-6B47-97BC-53C258BC9907}" type="parTrans" cxnId="{C7D15B34-BCB2-344E-A6E4-5A150DBC368B}">
      <dgm:prSet/>
      <dgm:spPr/>
      <dgm:t>
        <a:bodyPr/>
        <a:lstStyle/>
        <a:p>
          <a:endParaRPr lang="es-ES"/>
        </a:p>
      </dgm:t>
    </dgm:pt>
    <dgm:pt modelId="{61286C7A-F330-334B-A6C1-7CA8EE896AC3}" type="sibTrans" cxnId="{C7D15B34-BCB2-344E-A6E4-5A150DBC368B}">
      <dgm:prSet/>
      <dgm:spPr/>
      <dgm:t>
        <a:bodyPr/>
        <a:lstStyle/>
        <a:p>
          <a:endParaRPr lang="es-ES"/>
        </a:p>
      </dgm:t>
    </dgm:pt>
    <dgm:pt modelId="{69643AC7-A4E2-8842-88F4-B2352304470D}" type="pres">
      <dgm:prSet presAssocID="{47700AAA-8439-D142-8B5A-3FECE71238A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_tradnl"/>
        </a:p>
      </dgm:t>
    </dgm:pt>
    <dgm:pt modelId="{F9952E9B-67E6-1947-8D2B-31994FD23E26}" type="pres">
      <dgm:prSet presAssocID="{8BF3D7E9-092B-D74C-AA15-615A9AC0C9F9}" presName="linNode" presStyleCnt="0"/>
      <dgm:spPr/>
      <dgm:t>
        <a:bodyPr/>
        <a:lstStyle/>
        <a:p>
          <a:endParaRPr lang="es-ES_tradnl"/>
        </a:p>
      </dgm:t>
    </dgm:pt>
    <dgm:pt modelId="{21601649-D4A2-B24F-BEF9-1883C52DADF5}" type="pres">
      <dgm:prSet presAssocID="{8BF3D7E9-092B-D74C-AA15-615A9AC0C9F9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C2F76123-3B7F-1B46-9CFF-BB4FD3650FAD}" type="pres">
      <dgm:prSet presAssocID="{8BF3D7E9-092B-D74C-AA15-615A9AC0C9F9}" presName="descendantText" presStyleLbl="alignAccFollowNode1" presStyleIdx="0" presStyleCnt="3" custLinFactNeighborY="0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8C638AD8-F981-9145-B536-7D756015CCA6}" type="pres">
      <dgm:prSet presAssocID="{4AEB4877-AF4E-624A-B140-B2E5543740CC}" presName="sp" presStyleCnt="0"/>
      <dgm:spPr/>
      <dgm:t>
        <a:bodyPr/>
        <a:lstStyle/>
        <a:p>
          <a:endParaRPr lang="es-ES_tradnl"/>
        </a:p>
      </dgm:t>
    </dgm:pt>
    <dgm:pt modelId="{1E701ECB-E25A-2946-8FB9-D7F4AF5F5DB7}" type="pres">
      <dgm:prSet presAssocID="{D48E7685-A878-EF4E-82EF-C68E26045A14}" presName="linNode" presStyleCnt="0"/>
      <dgm:spPr/>
      <dgm:t>
        <a:bodyPr/>
        <a:lstStyle/>
        <a:p>
          <a:endParaRPr lang="es-ES_tradnl"/>
        </a:p>
      </dgm:t>
    </dgm:pt>
    <dgm:pt modelId="{CAF55585-7BDD-4C4E-9946-3D862C5525D9}" type="pres">
      <dgm:prSet presAssocID="{D48E7685-A878-EF4E-82EF-C68E26045A14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137038C4-30D7-E44B-8144-60AD24CF38FA}" type="pres">
      <dgm:prSet presAssocID="{D48E7685-A878-EF4E-82EF-C68E26045A14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E4667074-7482-8941-85BB-873A50135F60}" type="pres">
      <dgm:prSet presAssocID="{06B0ADC5-E89F-184F-A465-59DB175A374D}" presName="sp" presStyleCnt="0"/>
      <dgm:spPr/>
    </dgm:pt>
    <dgm:pt modelId="{81BAA901-896B-7E49-85A7-96781192283E}" type="pres">
      <dgm:prSet presAssocID="{9FAAB71D-BDBC-B446-833E-A40B8A5CC6C4}" presName="linNode" presStyleCnt="0"/>
      <dgm:spPr/>
    </dgm:pt>
    <dgm:pt modelId="{5AF51F63-F106-AD4E-9DEC-9C512F06B67C}" type="pres">
      <dgm:prSet presAssocID="{9FAAB71D-BDBC-B446-833E-A40B8A5CC6C4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EE21B8A-0B90-4744-B57B-FC8605F5A0F2}" type="pres">
      <dgm:prSet presAssocID="{9FAAB71D-BDBC-B446-833E-A40B8A5CC6C4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1E4671D-042A-2144-AB66-BFF242113A1C}" type="presOf" srcId="{5C6AAFEA-59E8-8C41-951F-E40B98EB76D9}" destId="{137038C4-30D7-E44B-8144-60AD24CF38FA}" srcOrd="0" destOrd="0" presId="urn:microsoft.com/office/officeart/2005/8/layout/vList5"/>
    <dgm:cxn modelId="{7043B633-9837-EB41-9E54-6885E9BC1C96}" srcId="{47700AAA-8439-D142-8B5A-3FECE71238AB}" destId="{8BF3D7E9-092B-D74C-AA15-615A9AC0C9F9}" srcOrd="0" destOrd="0" parTransId="{76442833-23B1-6A44-9003-D73BF2FDC670}" sibTransId="{4AEB4877-AF4E-624A-B140-B2E5543740CC}"/>
    <dgm:cxn modelId="{EE870530-6C8F-2144-91EB-00F888E3D31E}" srcId="{47700AAA-8439-D142-8B5A-3FECE71238AB}" destId="{9FAAB71D-BDBC-B446-833E-A40B8A5CC6C4}" srcOrd="2" destOrd="0" parTransId="{2D736FAB-837A-AE4F-8818-5EDF019E382C}" sibTransId="{954C33F2-ADC7-7C4A-9209-13666A9C06EA}"/>
    <dgm:cxn modelId="{78C27AB4-BC41-C841-A64A-8644D2C99E46}" type="presOf" srcId="{CC6EF9B5-78DF-BE45-BF7D-E42D271D6730}" destId="{EEE21B8A-0B90-4744-B57B-FC8605F5A0F2}" srcOrd="0" destOrd="0" presId="urn:microsoft.com/office/officeart/2005/8/layout/vList5"/>
    <dgm:cxn modelId="{3EC55899-861F-D846-B0BA-0C6046B80C62}" type="presOf" srcId="{47700AAA-8439-D142-8B5A-3FECE71238AB}" destId="{69643AC7-A4E2-8842-88F4-B2352304470D}" srcOrd="0" destOrd="0" presId="urn:microsoft.com/office/officeart/2005/8/layout/vList5"/>
    <dgm:cxn modelId="{C7D15B34-BCB2-344E-A6E4-5A150DBC368B}" srcId="{D48E7685-A878-EF4E-82EF-C68E26045A14}" destId="{5C6AAFEA-59E8-8C41-951F-E40B98EB76D9}" srcOrd="0" destOrd="0" parTransId="{AB9ED7F7-735F-6B47-97BC-53C258BC9907}" sibTransId="{61286C7A-F330-334B-A6C1-7CA8EE896AC3}"/>
    <dgm:cxn modelId="{0B6F6524-F114-9E42-9A3A-0C5FF45B2974}" type="presOf" srcId="{D48E7685-A878-EF4E-82EF-C68E26045A14}" destId="{CAF55585-7BDD-4C4E-9946-3D862C5525D9}" srcOrd="0" destOrd="0" presId="urn:microsoft.com/office/officeart/2005/8/layout/vList5"/>
    <dgm:cxn modelId="{2AFA2677-3FDA-7F4F-85E6-C22212804404}" srcId="{47700AAA-8439-D142-8B5A-3FECE71238AB}" destId="{D48E7685-A878-EF4E-82EF-C68E26045A14}" srcOrd="1" destOrd="0" parTransId="{24BCD4E0-EDF3-F149-A551-D35C16B51B58}" sibTransId="{06B0ADC5-E89F-184F-A465-59DB175A374D}"/>
    <dgm:cxn modelId="{4812B3C4-F764-D44D-BED2-3C71841D67BF}" type="presOf" srcId="{8BF3D7E9-092B-D74C-AA15-615A9AC0C9F9}" destId="{21601649-D4A2-B24F-BEF9-1883C52DADF5}" srcOrd="0" destOrd="0" presId="urn:microsoft.com/office/officeart/2005/8/layout/vList5"/>
    <dgm:cxn modelId="{486D63C1-F652-0442-ADD2-624A16ECEF99}" srcId="{9FAAB71D-BDBC-B446-833E-A40B8A5CC6C4}" destId="{CC6EF9B5-78DF-BE45-BF7D-E42D271D6730}" srcOrd="0" destOrd="0" parTransId="{BBD28136-0AC1-5848-BEFC-760EE4AB5731}" sibTransId="{C0F89D21-CFA3-C348-BCA7-D6DAD7648FE3}"/>
    <dgm:cxn modelId="{B2A7AB5D-24CB-C340-8FC9-EBAAF220D802}" type="presOf" srcId="{49F9BFAA-05E7-E340-A348-D4AB660FAB03}" destId="{C2F76123-3B7F-1B46-9CFF-BB4FD3650FAD}" srcOrd="0" destOrd="0" presId="urn:microsoft.com/office/officeart/2005/8/layout/vList5"/>
    <dgm:cxn modelId="{C0C0533D-997B-1A4B-8F3C-739AA2354086}" srcId="{8BF3D7E9-092B-D74C-AA15-615A9AC0C9F9}" destId="{49F9BFAA-05E7-E340-A348-D4AB660FAB03}" srcOrd="0" destOrd="0" parTransId="{DAA29B23-4120-B34C-ADCE-66D2B26394C3}" sibTransId="{97617CBC-8AC6-9241-BAAC-79D2FC4EB45E}"/>
    <dgm:cxn modelId="{B29F32E8-FF4E-CD48-B1AA-82FE291ADC66}" type="presOf" srcId="{9FAAB71D-BDBC-B446-833E-A40B8A5CC6C4}" destId="{5AF51F63-F106-AD4E-9DEC-9C512F06B67C}" srcOrd="0" destOrd="0" presId="urn:microsoft.com/office/officeart/2005/8/layout/vList5"/>
    <dgm:cxn modelId="{618209A7-3CA8-CE47-87E2-D59F5D52BBF9}" type="presParOf" srcId="{69643AC7-A4E2-8842-88F4-B2352304470D}" destId="{F9952E9B-67E6-1947-8D2B-31994FD23E26}" srcOrd="0" destOrd="0" presId="urn:microsoft.com/office/officeart/2005/8/layout/vList5"/>
    <dgm:cxn modelId="{88A966F5-B862-AB47-8C67-99C348D1E00C}" type="presParOf" srcId="{F9952E9B-67E6-1947-8D2B-31994FD23E26}" destId="{21601649-D4A2-B24F-BEF9-1883C52DADF5}" srcOrd="0" destOrd="0" presId="urn:microsoft.com/office/officeart/2005/8/layout/vList5"/>
    <dgm:cxn modelId="{5F0672E7-6A3E-3544-9828-EFE66563D58E}" type="presParOf" srcId="{F9952E9B-67E6-1947-8D2B-31994FD23E26}" destId="{C2F76123-3B7F-1B46-9CFF-BB4FD3650FAD}" srcOrd="1" destOrd="0" presId="urn:microsoft.com/office/officeart/2005/8/layout/vList5"/>
    <dgm:cxn modelId="{98959148-85B9-AB4D-AC86-C7A8D994E20E}" type="presParOf" srcId="{69643AC7-A4E2-8842-88F4-B2352304470D}" destId="{8C638AD8-F981-9145-B536-7D756015CCA6}" srcOrd="1" destOrd="0" presId="urn:microsoft.com/office/officeart/2005/8/layout/vList5"/>
    <dgm:cxn modelId="{B6A64895-9B7B-574E-BD36-F2735191FE02}" type="presParOf" srcId="{69643AC7-A4E2-8842-88F4-B2352304470D}" destId="{1E701ECB-E25A-2946-8FB9-D7F4AF5F5DB7}" srcOrd="2" destOrd="0" presId="urn:microsoft.com/office/officeart/2005/8/layout/vList5"/>
    <dgm:cxn modelId="{5926AD9C-89B6-6249-A50B-672A9EEC8F36}" type="presParOf" srcId="{1E701ECB-E25A-2946-8FB9-D7F4AF5F5DB7}" destId="{CAF55585-7BDD-4C4E-9946-3D862C5525D9}" srcOrd="0" destOrd="0" presId="urn:microsoft.com/office/officeart/2005/8/layout/vList5"/>
    <dgm:cxn modelId="{D197C996-984E-7F4F-850A-9E49C9A189BF}" type="presParOf" srcId="{1E701ECB-E25A-2946-8FB9-D7F4AF5F5DB7}" destId="{137038C4-30D7-E44B-8144-60AD24CF38FA}" srcOrd="1" destOrd="0" presId="urn:microsoft.com/office/officeart/2005/8/layout/vList5"/>
    <dgm:cxn modelId="{D22B59F1-0A74-1649-97CB-9AB033288A1D}" type="presParOf" srcId="{69643AC7-A4E2-8842-88F4-B2352304470D}" destId="{E4667074-7482-8941-85BB-873A50135F60}" srcOrd="3" destOrd="0" presId="urn:microsoft.com/office/officeart/2005/8/layout/vList5"/>
    <dgm:cxn modelId="{0B9B521F-2270-7E4F-A6A3-11EFF38105DE}" type="presParOf" srcId="{69643AC7-A4E2-8842-88F4-B2352304470D}" destId="{81BAA901-896B-7E49-85A7-96781192283E}" srcOrd="4" destOrd="0" presId="urn:microsoft.com/office/officeart/2005/8/layout/vList5"/>
    <dgm:cxn modelId="{2149042A-ADB9-C14D-9C32-C0E866FF2622}" type="presParOf" srcId="{81BAA901-896B-7E49-85A7-96781192283E}" destId="{5AF51F63-F106-AD4E-9DEC-9C512F06B67C}" srcOrd="0" destOrd="0" presId="urn:microsoft.com/office/officeart/2005/8/layout/vList5"/>
    <dgm:cxn modelId="{67A0239D-20CA-7840-8685-D735898073A6}" type="presParOf" srcId="{81BAA901-896B-7E49-85A7-96781192283E}" destId="{EEE21B8A-0B90-4744-B57B-FC8605F5A0F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7700AAA-8439-D142-8B5A-3FECE71238AB}" type="doc">
      <dgm:prSet loTypeId="urn:microsoft.com/office/officeart/2005/8/layout/vList5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s-ES_tradnl"/>
        </a:p>
      </dgm:t>
    </dgm:pt>
    <dgm:pt modelId="{9FAAB71D-BDBC-B446-833E-A40B8A5CC6C4}">
      <dgm:prSet phldrT="[Texto]"/>
      <dgm:spPr/>
      <dgm:t>
        <a:bodyPr/>
        <a:lstStyle/>
        <a:p>
          <a:r>
            <a:rPr lang="es-ES_tradnl" b="1" dirty="0" smtClean="0">
              <a:solidFill>
                <a:srgbClr val="000000"/>
              </a:solidFill>
            </a:rPr>
            <a:t>Absorción de pérdidas</a:t>
          </a:r>
          <a:endParaRPr lang="es-ES_tradnl" b="1" dirty="0">
            <a:solidFill>
              <a:srgbClr val="000000"/>
            </a:solidFill>
          </a:endParaRPr>
        </a:p>
      </dgm:t>
    </dgm:pt>
    <dgm:pt modelId="{2D736FAB-837A-AE4F-8818-5EDF019E382C}" type="parTrans" cxnId="{EE870530-6C8F-2144-91EB-00F888E3D31E}">
      <dgm:prSet/>
      <dgm:spPr/>
      <dgm:t>
        <a:bodyPr/>
        <a:lstStyle/>
        <a:p>
          <a:endParaRPr lang="es-ES"/>
        </a:p>
      </dgm:t>
    </dgm:pt>
    <dgm:pt modelId="{954C33F2-ADC7-7C4A-9209-13666A9C06EA}" type="sibTrans" cxnId="{EE870530-6C8F-2144-91EB-00F888E3D31E}">
      <dgm:prSet/>
      <dgm:spPr/>
      <dgm:t>
        <a:bodyPr/>
        <a:lstStyle/>
        <a:p>
          <a:endParaRPr lang="es-ES"/>
        </a:p>
      </dgm:t>
    </dgm:pt>
    <dgm:pt modelId="{CC6EF9B5-78DF-BE45-BF7D-E42D271D6730}">
      <dgm:prSet phldrT="[Texto]"/>
      <dgm:spPr/>
      <dgm:t>
        <a:bodyPr/>
        <a:lstStyle/>
        <a:p>
          <a:r>
            <a:rPr lang="es-ES_tradnl" dirty="0" smtClean="0"/>
            <a:t>Los importes correspondientes de las perdidas asumidas deben considerarse como una reducción de las perdidas acumuladas. </a:t>
          </a:r>
          <a:endParaRPr lang="es-ES_tradnl" dirty="0"/>
        </a:p>
      </dgm:t>
    </dgm:pt>
    <dgm:pt modelId="{BBD28136-0AC1-5848-BEFC-760EE4AB5731}" type="parTrans" cxnId="{486D63C1-F652-0442-ADD2-624A16ECEF99}">
      <dgm:prSet/>
      <dgm:spPr/>
      <dgm:t>
        <a:bodyPr/>
        <a:lstStyle/>
        <a:p>
          <a:endParaRPr lang="es-ES"/>
        </a:p>
      </dgm:t>
    </dgm:pt>
    <dgm:pt modelId="{C0F89D21-CFA3-C348-BCA7-D6DAD7648FE3}" type="sibTrans" cxnId="{486D63C1-F652-0442-ADD2-624A16ECEF99}">
      <dgm:prSet/>
      <dgm:spPr/>
      <dgm:t>
        <a:bodyPr/>
        <a:lstStyle/>
        <a:p>
          <a:endParaRPr lang="es-ES"/>
        </a:p>
      </dgm:t>
    </dgm:pt>
    <dgm:pt modelId="{5C6AAFEA-59E8-8C41-951F-E40B98EB76D9}">
      <dgm:prSet phldrT="[Texto]"/>
      <dgm:spPr/>
      <dgm:t>
        <a:bodyPr/>
        <a:lstStyle/>
        <a:p>
          <a:r>
            <a:rPr lang="es-ES_tradnl" dirty="0" smtClean="0"/>
            <a:t>Aumentos o disminuciones en el número de acciones en circulación</a:t>
          </a:r>
          <a:endParaRPr lang="es-ES_tradnl" b="1" dirty="0">
            <a:solidFill>
              <a:srgbClr val="000000"/>
            </a:solidFill>
          </a:endParaRPr>
        </a:p>
      </dgm:t>
    </dgm:pt>
    <dgm:pt modelId="{AB9ED7F7-735F-6B47-97BC-53C258BC9907}" type="parTrans" cxnId="{C7D15B34-BCB2-344E-A6E4-5A150DBC368B}">
      <dgm:prSet/>
      <dgm:spPr/>
      <dgm:t>
        <a:bodyPr/>
        <a:lstStyle/>
        <a:p>
          <a:endParaRPr lang="es-ES"/>
        </a:p>
      </dgm:t>
    </dgm:pt>
    <dgm:pt modelId="{61286C7A-F330-334B-A6C1-7CA8EE896AC3}" type="sibTrans" cxnId="{C7D15B34-BCB2-344E-A6E4-5A150DBC368B}">
      <dgm:prSet/>
      <dgm:spPr/>
      <dgm:t>
        <a:bodyPr/>
        <a:lstStyle/>
        <a:p>
          <a:endParaRPr lang="es-ES"/>
        </a:p>
      </dgm:t>
    </dgm:pt>
    <dgm:pt modelId="{D48E7685-A878-EF4E-82EF-C68E26045A14}">
      <dgm:prSet phldrT="[Texto]"/>
      <dgm:spPr/>
      <dgm:t>
        <a:bodyPr/>
        <a:lstStyle/>
        <a:p>
          <a:r>
            <a:rPr lang="es-ES_tradnl" b="1" dirty="0" err="1" smtClean="0">
              <a:solidFill>
                <a:srgbClr val="000000"/>
              </a:solidFill>
            </a:rPr>
            <a:t>Splits</a:t>
          </a:r>
          <a:endParaRPr lang="es-ES_tradnl" b="1" dirty="0">
            <a:solidFill>
              <a:srgbClr val="000000"/>
            </a:solidFill>
          </a:endParaRPr>
        </a:p>
      </dgm:t>
    </dgm:pt>
    <dgm:pt modelId="{06B0ADC5-E89F-184F-A465-59DB175A374D}" type="sibTrans" cxnId="{2AFA2677-3FDA-7F4F-85E6-C22212804404}">
      <dgm:prSet/>
      <dgm:spPr/>
      <dgm:t>
        <a:bodyPr/>
        <a:lstStyle/>
        <a:p>
          <a:endParaRPr lang="es-ES_tradnl"/>
        </a:p>
      </dgm:t>
    </dgm:pt>
    <dgm:pt modelId="{24BCD4E0-EDF3-F149-A551-D35C16B51B58}" type="parTrans" cxnId="{2AFA2677-3FDA-7F4F-85E6-C22212804404}">
      <dgm:prSet/>
      <dgm:spPr/>
      <dgm:t>
        <a:bodyPr/>
        <a:lstStyle/>
        <a:p>
          <a:endParaRPr lang="es-ES_tradnl"/>
        </a:p>
      </dgm:t>
    </dgm:pt>
    <dgm:pt modelId="{69643AC7-A4E2-8842-88F4-B2352304470D}" type="pres">
      <dgm:prSet presAssocID="{47700AAA-8439-D142-8B5A-3FECE71238A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_tradnl"/>
        </a:p>
      </dgm:t>
    </dgm:pt>
    <dgm:pt modelId="{1E701ECB-E25A-2946-8FB9-D7F4AF5F5DB7}" type="pres">
      <dgm:prSet presAssocID="{D48E7685-A878-EF4E-82EF-C68E26045A14}" presName="linNode" presStyleCnt="0"/>
      <dgm:spPr/>
      <dgm:t>
        <a:bodyPr/>
        <a:lstStyle/>
        <a:p>
          <a:endParaRPr lang="es-ES_tradnl"/>
        </a:p>
      </dgm:t>
    </dgm:pt>
    <dgm:pt modelId="{CAF55585-7BDD-4C4E-9946-3D862C5525D9}" type="pres">
      <dgm:prSet presAssocID="{D48E7685-A878-EF4E-82EF-C68E26045A14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137038C4-30D7-E44B-8144-60AD24CF38FA}" type="pres">
      <dgm:prSet presAssocID="{D48E7685-A878-EF4E-82EF-C68E26045A14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E4667074-7482-8941-85BB-873A50135F60}" type="pres">
      <dgm:prSet presAssocID="{06B0ADC5-E89F-184F-A465-59DB175A374D}" presName="sp" presStyleCnt="0"/>
      <dgm:spPr/>
    </dgm:pt>
    <dgm:pt modelId="{81BAA901-896B-7E49-85A7-96781192283E}" type="pres">
      <dgm:prSet presAssocID="{9FAAB71D-BDBC-B446-833E-A40B8A5CC6C4}" presName="linNode" presStyleCnt="0"/>
      <dgm:spPr/>
    </dgm:pt>
    <dgm:pt modelId="{5AF51F63-F106-AD4E-9DEC-9C512F06B67C}" type="pres">
      <dgm:prSet presAssocID="{9FAAB71D-BDBC-B446-833E-A40B8A5CC6C4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EE21B8A-0B90-4744-B57B-FC8605F5A0F2}" type="pres">
      <dgm:prSet presAssocID="{9FAAB71D-BDBC-B446-833E-A40B8A5CC6C4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2AD204A-F206-B44C-8800-36C128A5F4CD}" type="presOf" srcId="{5C6AAFEA-59E8-8C41-951F-E40B98EB76D9}" destId="{137038C4-30D7-E44B-8144-60AD24CF38FA}" srcOrd="0" destOrd="0" presId="urn:microsoft.com/office/officeart/2005/8/layout/vList5"/>
    <dgm:cxn modelId="{2AFA2677-3FDA-7F4F-85E6-C22212804404}" srcId="{47700AAA-8439-D142-8B5A-3FECE71238AB}" destId="{D48E7685-A878-EF4E-82EF-C68E26045A14}" srcOrd="0" destOrd="0" parTransId="{24BCD4E0-EDF3-F149-A551-D35C16B51B58}" sibTransId="{06B0ADC5-E89F-184F-A465-59DB175A374D}"/>
    <dgm:cxn modelId="{92170170-FA23-C341-988C-BD2D03F38F8C}" type="presOf" srcId="{D48E7685-A878-EF4E-82EF-C68E26045A14}" destId="{CAF55585-7BDD-4C4E-9946-3D862C5525D9}" srcOrd="0" destOrd="0" presId="urn:microsoft.com/office/officeart/2005/8/layout/vList5"/>
    <dgm:cxn modelId="{486D63C1-F652-0442-ADD2-624A16ECEF99}" srcId="{9FAAB71D-BDBC-B446-833E-A40B8A5CC6C4}" destId="{CC6EF9B5-78DF-BE45-BF7D-E42D271D6730}" srcOrd="0" destOrd="0" parTransId="{BBD28136-0AC1-5848-BEFC-760EE4AB5731}" sibTransId="{C0F89D21-CFA3-C348-BCA7-D6DAD7648FE3}"/>
    <dgm:cxn modelId="{CF103F5C-8D24-F640-8083-716C65B78BA4}" type="presOf" srcId="{47700AAA-8439-D142-8B5A-3FECE71238AB}" destId="{69643AC7-A4E2-8842-88F4-B2352304470D}" srcOrd="0" destOrd="0" presId="urn:microsoft.com/office/officeart/2005/8/layout/vList5"/>
    <dgm:cxn modelId="{C7D15B34-BCB2-344E-A6E4-5A150DBC368B}" srcId="{D48E7685-A878-EF4E-82EF-C68E26045A14}" destId="{5C6AAFEA-59E8-8C41-951F-E40B98EB76D9}" srcOrd="0" destOrd="0" parTransId="{AB9ED7F7-735F-6B47-97BC-53C258BC9907}" sibTransId="{61286C7A-F330-334B-A6C1-7CA8EE896AC3}"/>
    <dgm:cxn modelId="{7174DE72-2D1D-D340-8C39-EE78EF8E783F}" type="presOf" srcId="{9FAAB71D-BDBC-B446-833E-A40B8A5CC6C4}" destId="{5AF51F63-F106-AD4E-9DEC-9C512F06B67C}" srcOrd="0" destOrd="0" presId="urn:microsoft.com/office/officeart/2005/8/layout/vList5"/>
    <dgm:cxn modelId="{EE870530-6C8F-2144-91EB-00F888E3D31E}" srcId="{47700AAA-8439-D142-8B5A-3FECE71238AB}" destId="{9FAAB71D-BDBC-B446-833E-A40B8A5CC6C4}" srcOrd="1" destOrd="0" parTransId="{2D736FAB-837A-AE4F-8818-5EDF019E382C}" sibTransId="{954C33F2-ADC7-7C4A-9209-13666A9C06EA}"/>
    <dgm:cxn modelId="{265B62CE-11EB-3043-BE07-86FE53B98987}" type="presOf" srcId="{CC6EF9B5-78DF-BE45-BF7D-E42D271D6730}" destId="{EEE21B8A-0B90-4744-B57B-FC8605F5A0F2}" srcOrd="0" destOrd="0" presId="urn:microsoft.com/office/officeart/2005/8/layout/vList5"/>
    <dgm:cxn modelId="{9A35C025-B695-8743-A2B7-9227794DD2DF}" type="presParOf" srcId="{69643AC7-A4E2-8842-88F4-B2352304470D}" destId="{1E701ECB-E25A-2946-8FB9-D7F4AF5F5DB7}" srcOrd="0" destOrd="0" presId="urn:microsoft.com/office/officeart/2005/8/layout/vList5"/>
    <dgm:cxn modelId="{5ECA56F7-7EEC-9840-8B26-6DA24AB7E878}" type="presParOf" srcId="{1E701ECB-E25A-2946-8FB9-D7F4AF5F5DB7}" destId="{CAF55585-7BDD-4C4E-9946-3D862C5525D9}" srcOrd="0" destOrd="0" presId="urn:microsoft.com/office/officeart/2005/8/layout/vList5"/>
    <dgm:cxn modelId="{36827570-F365-C14F-A5D2-2A5A37456637}" type="presParOf" srcId="{1E701ECB-E25A-2946-8FB9-D7F4AF5F5DB7}" destId="{137038C4-30D7-E44B-8144-60AD24CF38FA}" srcOrd="1" destOrd="0" presId="urn:microsoft.com/office/officeart/2005/8/layout/vList5"/>
    <dgm:cxn modelId="{BAF107D5-212D-C744-BAAE-61565651FA6A}" type="presParOf" srcId="{69643AC7-A4E2-8842-88F4-B2352304470D}" destId="{E4667074-7482-8941-85BB-873A50135F60}" srcOrd="1" destOrd="0" presId="urn:microsoft.com/office/officeart/2005/8/layout/vList5"/>
    <dgm:cxn modelId="{8FB7AE8A-27D0-4A4F-8E5F-51C294723556}" type="presParOf" srcId="{69643AC7-A4E2-8842-88F4-B2352304470D}" destId="{81BAA901-896B-7E49-85A7-96781192283E}" srcOrd="2" destOrd="0" presId="urn:microsoft.com/office/officeart/2005/8/layout/vList5"/>
    <dgm:cxn modelId="{A248EEAD-360B-BF43-9D47-45D211AA2C1D}" type="presParOf" srcId="{81BAA901-896B-7E49-85A7-96781192283E}" destId="{5AF51F63-F106-AD4E-9DEC-9C512F06B67C}" srcOrd="0" destOrd="0" presId="urn:microsoft.com/office/officeart/2005/8/layout/vList5"/>
    <dgm:cxn modelId="{7F2F4264-D800-3042-B92C-902B09A9494D}" type="presParOf" srcId="{81BAA901-896B-7E49-85A7-96781192283E}" destId="{EEE21B8A-0B90-4744-B57B-FC8605F5A0F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EF5286-D4E0-1740-B3E2-5120F4147DD4}">
      <dsp:nvSpPr>
        <dsp:cNvPr id="0" name=""/>
        <dsp:cNvSpPr/>
      </dsp:nvSpPr>
      <dsp:spPr>
        <a:xfrm>
          <a:off x="0" y="425"/>
          <a:ext cx="7610475" cy="72320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3100" b="1" i="0" kern="1200" dirty="0" smtClean="0">
              <a:solidFill>
                <a:schemeClr val="tx1"/>
              </a:solidFill>
            </a:rPr>
            <a:t>Acciones Ordinarias</a:t>
          </a:r>
          <a:endParaRPr lang="es-ES_tradnl" sz="3100" b="1" i="0" kern="1200" dirty="0">
            <a:solidFill>
              <a:schemeClr val="tx1"/>
            </a:solidFill>
          </a:endParaRPr>
        </a:p>
      </dsp:txBody>
      <dsp:txXfrm>
        <a:off x="35304" y="35729"/>
        <a:ext cx="7539867" cy="652598"/>
      </dsp:txXfrm>
    </dsp:sp>
    <dsp:sp modelId="{45BA6442-D1B9-2E42-AE02-7BC1C5F01AB5}">
      <dsp:nvSpPr>
        <dsp:cNvPr id="0" name=""/>
        <dsp:cNvSpPr/>
      </dsp:nvSpPr>
      <dsp:spPr>
        <a:xfrm>
          <a:off x="0" y="723631"/>
          <a:ext cx="7610475" cy="10472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633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_tradnl" sz="2000" kern="1200" dirty="0" smtClean="0"/>
            <a:t>Participan en las utilidades solo después de que han participado todos los otros tipos de instrumentos de capital</a:t>
          </a:r>
          <a:endParaRPr lang="es-ES_tradnl" sz="2000" kern="1200" dirty="0"/>
        </a:p>
      </dsp:txBody>
      <dsp:txXfrm>
        <a:off x="0" y="723631"/>
        <a:ext cx="7610475" cy="1047206"/>
      </dsp:txXfrm>
    </dsp:sp>
    <dsp:sp modelId="{08BCE9D0-8E3E-554E-BDA0-B37B002DF12C}">
      <dsp:nvSpPr>
        <dsp:cNvPr id="0" name=""/>
        <dsp:cNvSpPr/>
      </dsp:nvSpPr>
      <dsp:spPr>
        <a:xfrm>
          <a:off x="0" y="1770837"/>
          <a:ext cx="7610475" cy="723206"/>
        </a:xfrm>
        <a:prstGeom prst="roundRect">
          <a:avLst/>
        </a:prstGeom>
        <a:solidFill>
          <a:schemeClr val="accent3">
            <a:hueOff val="4581191"/>
            <a:satOff val="-10084"/>
            <a:lumOff val="13136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900" b="1" kern="1200" dirty="0" smtClean="0">
              <a:solidFill>
                <a:srgbClr val="000000"/>
              </a:solidFill>
            </a:rPr>
            <a:t>Acciones Preferentes</a:t>
          </a:r>
          <a:endParaRPr lang="es-ES_tradnl" sz="2900" b="1" kern="1200" dirty="0">
            <a:solidFill>
              <a:srgbClr val="000000"/>
            </a:solidFill>
          </a:endParaRPr>
        </a:p>
      </dsp:txBody>
      <dsp:txXfrm>
        <a:off x="35304" y="1806141"/>
        <a:ext cx="7539867" cy="652598"/>
      </dsp:txXfrm>
    </dsp:sp>
    <dsp:sp modelId="{4BA1F56D-24E6-C24E-9C7D-235215FD6BFD}">
      <dsp:nvSpPr>
        <dsp:cNvPr id="0" name=""/>
        <dsp:cNvSpPr/>
      </dsp:nvSpPr>
      <dsp:spPr>
        <a:xfrm>
          <a:off x="0" y="2494044"/>
          <a:ext cx="7610475" cy="14425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633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_tradnl" sz="2000" kern="1200" dirty="0" smtClean="0"/>
            <a:t>Normalmente limitan el derecho a voto de sus tenedores, pero podrán tener derechos de dividendos y en caso de liquidación deben reembolsarse antes. 		</a:t>
          </a:r>
          <a:endParaRPr lang="es-ES_tradnl" sz="2000" kern="1200" dirty="0"/>
        </a:p>
      </dsp:txBody>
      <dsp:txXfrm>
        <a:off x="0" y="2494044"/>
        <a:ext cx="7610475" cy="1442532"/>
      </dsp:txXfrm>
    </dsp:sp>
    <dsp:sp modelId="{F4BE9E2E-0915-CC47-8998-B43666F0537D}">
      <dsp:nvSpPr>
        <dsp:cNvPr id="0" name=""/>
        <dsp:cNvSpPr/>
      </dsp:nvSpPr>
      <dsp:spPr>
        <a:xfrm>
          <a:off x="0" y="3936576"/>
          <a:ext cx="7610475" cy="723206"/>
        </a:xfrm>
        <a:prstGeom prst="roundRect">
          <a:avLst/>
        </a:prstGeom>
        <a:solidFill>
          <a:schemeClr val="accent3">
            <a:hueOff val="9162382"/>
            <a:satOff val="-20169"/>
            <a:lumOff val="26273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900" b="1" kern="1200" dirty="0" smtClean="0">
              <a:solidFill>
                <a:srgbClr val="000000"/>
              </a:solidFill>
            </a:rPr>
            <a:t>Acciones en Tesorería</a:t>
          </a:r>
          <a:endParaRPr lang="es-ES_tradnl" sz="2900" b="1" kern="1200" dirty="0">
            <a:solidFill>
              <a:srgbClr val="000000"/>
            </a:solidFill>
          </a:endParaRPr>
        </a:p>
      </dsp:txBody>
      <dsp:txXfrm>
        <a:off x="35304" y="3971880"/>
        <a:ext cx="7539867" cy="652598"/>
      </dsp:txXfrm>
    </dsp:sp>
    <dsp:sp modelId="{954EF815-26CD-514D-BF4E-F223ED45361F}">
      <dsp:nvSpPr>
        <dsp:cNvPr id="0" name=""/>
        <dsp:cNvSpPr/>
      </dsp:nvSpPr>
      <dsp:spPr>
        <a:xfrm>
          <a:off x="0" y="4659783"/>
          <a:ext cx="7610475" cy="1119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633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_tradnl" sz="2000" kern="1200" dirty="0" smtClean="0"/>
            <a:t>Cuando una entidad adquiere sus acciones, se disminuyen del capital contable, reconociéndolas por separado a su costo de adquisición en un rubro de </a:t>
          </a:r>
          <a:r>
            <a:rPr lang="es-ES_tradnl" sz="2000" b="1" kern="1200" dirty="0" smtClean="0"/>
            <a:t>Acciones en Tesorería.</a:t>
          </a:r>
          <a:endParaRPr lang="es-ES_tradnl" sz="2000" kern="1200" dirty="0"/>
        </a:p>
      </dsp:txBody>
      <dsp:txXfrm>
        <a:off x="0" y="4659783"/>
        <a:ext cx="7610475" cy="11195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F76123-3B7F-1B46-9CFF-BB4FD3650FAD}">
      <dsp:nvSpPr>
        <dsp:cNvPr id="0" name=""/>
        <dsp:cNvSpPr/>
      </dsp:nvSpPr>
      <dsp:spPr>
        <a:xfrm rot="5400000">
          <a:off x="4073404" y="-1274262"/>
          <a:ext cx="1641047" cy="4606050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500" kern="1200" dirty="0" smtClean="0"/>
            <a:t>Reducción del capital </a:t>
          </a:r>
          <a:r>
            <a:rPr lang="es-ES_tradnl" sz="2500" kern="1200" dirty="0" smtClean="0"/>
            <a:t>contribuido.</a:t>
          </a:r>
          <a:endParaRPr lang="es-ES_tradnl" sz="2500" kern="1200" dirty="0"/>
        </a:p>
      </dsp:txBody>
      <dsp:txXfrm rot="-5400000">
        <a:off x="2590903" y="288348"/>
        <a:ext cx="4525941" cy="1480829"/>
      </dsp:txXfrm>
    </dsp:sp>
    <dsp:sp modelId="{21601649-D4A2-B24F-BEF9-1883C52DADF5}">
      <dsp:nvSpPr>
        <dsp:cNvPr id="0" name=""/>
        <dsp:cNvSpPr/>
      </dsp:nvSpPr>
      <dsp:spPr>
        <a:xfrm>
          <a:off x="0" y="3108"/>
          <a:ext cx="2590903" cy="205130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600" b="1" kern="1200" dirty="0" smtClean="0">
              <a:solidFill>
                <a:srgbClr val="000000"/>
              </a:solidFill>
            </a:rPr>
            <a:t>Amortización de acciones</a:t>
          </a:r>
          <a:endParaRPr lang="es-ES_tradnl" sz="2600" b="1" kern="1200" dirty="0">
            <a:solidFill>
              <a:srgbClr val="000000"/>
            </a:solidFill>
          </a:endParaRPr>
        </a:p>
      </dsp:txBody>
      <dsp:txXfrm>
        <a:off x="100137" y="103245"/>
        <a:ext cx="2390629" cy="1851035"/>
      </dsp:txXfrm>
    </dsp:sp>
    <dsp:sp modelId="{137038C4-30D7-E44B-8144-60AD24CF38FA}">
      <dsp:nvSpPr>
        <dsp:cNvPr id="0" name=""/>
        <dsp:cNvSpPr/>
      </dsp:nvSpPr>
      <dsp:spPr>
        <a:xfrm rot="5400000">
          <a:off x="4073404" y="879612"/>
          <a:ext cx="1641047" cy="4606050"/>
        </a:xfrm>
        <a:prstGeom prst="round2SameRect">
          <a:avLst/>
        </a:prstGeom>
        <a:solidFill>
          <a:schemeClr val="accent3">
            <a:tint val="40000"/>
            <a:alpha val="90000"/>
            <a:hueOff val="4936635"/>
            <a:satOff val="3101"/>
            <a:lumOff val="1566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4936635"/>
              <a:satOff val="3101"/>
              <a:lumOff val="156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500" kern="1200" dirty="0" smtClean="0"/>
            <a:t>Consiste en entregarles a los tenedores un monto determinado por sus acciones.</a:t>
          </a:r>
          <a:endParaRPr lang="es-ES_tradnl" sz="2500" b="1" kern="1200" dirty="0">
            <a:solidFill>
              <a:srgbClr val="000000"/>
            </a:solidFill>
          </a:endParaRPr>
        </a:p>
      </dsp:txBody>
      <dsp:txXfrm rot="-5400000">
        <a:off x="2590903" y="2442223"/>
        <a:ext cx="4525941" cy="1480829"/>
      </dsp:txXfrm>
    </dsp:sp>
    <dsp:sp modelId="{CAF55585-7BDD-4C4E-9946-3D862C5525D9}">
      <dsp:nvSpPr>
        <dsp:cNvPr id="0" name=""/>
        <dsp:cNvSpPr/>
      </dsp:nvSpPr>
      <dsp:spPr>
        <a:xfrm>
          <a:off x="0" y="2156983"/>
          <a:ext cx="2590903" cy="2051309"/>
        </a:xfrm>
        <a:prstGeom prst="roundRect">
          <a:avLst/>
        </a:prstGeom>
        <a:solidFill>
          <a:schemeClr val="accent3">
            <a:hueOff val="4581191"/>
            <a:satOff val="-10084"/>
            <a:lumOff val="13136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600" b="1" kern="1200" dirty="0" smtClean="0">
              <a:solidFill>
                <a:srgbClr val="000000"/>
              </a:solidFill>
            </a:rPr>
            <a:t>Reembolso de capital</a:t>
          </a:r>
          <a:endParaRPr lang="es-ES_tradnl" sz="2600" b="1" kern="1200" dirty="0">
            <a:solidFill>
              <a:srgbClr val="000000"/>
            </a:solidFill>
          </a:endParaRPr>
        </a:p>
      </dsp:txBody>
      <dsp:txXfrm>
        <a:off x="100137" y="2257120"/>
        <a:ext cx="2390629" cy="1851035"/>
      </dsp:txXfrm>
    </dsp:sp>
    <dsp:sp modelId="{EEE21B8A-0B90-4744-B57B-FC8605F5A0F2}">
      <dsp:nvSpPr>
        <dsp:cNvPr id="0" name=""/>
        <dsp:cNvSpPr/>
      </dsp:nvSpPr>
      <dsp:spPr>
        <a:xfrm rot="5400000">
          <a:off x="4073404" y="3033487"/>
          <a:ext cx="1641047" cy="4606050"/>
        </a:xfrm>
        <a:prstGeom prst="round2SameRect">
          <a:avLst/>
        </a:prstGeom>
        <a:solidFill>
          <a:schemeClr val="accent3">
            <a:tint val="40000"/>
            <a:alpha val="90000"/>
            <a:hueOff val="9873270"/>
            <a:satOff val="6203"/>
            <a:lumOff val="3133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9873270"/>
              <a:satOff val="6203"/>
              <a:lumOff val="313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500" kern="1200" dirty="0" smtClean="0"/>
            <a:t>Se crea un pasivo y se afectan utilidades acumuladas. </a:t>
          </a:r>
          <a:endParaRPr lang="es-ES_tradnl" sz="2500" kern="1200" dirty="0"/>
        </a:p>
      </dsp:txBody>
      <dsp:txXfrm rot="-5400000">
        <a:off x="2590903" y="4596098"/>
        <a:ext cx="4525941" cy="1480829"/>
      </dsp:txXfrm>
    </dsp:sp>
    <dsp:sp modelId="{5AF51F63-F106-AD4E-9DEC-9C512F06B67C}">
      <dsp:nvSpPr>
        <dsp:cNvPr id="0" name=""/>
        <dsp:cNvSpPr/>
      </dsp:nvSpPr>
      <dsp:spPr>
        <a:xfrm>
          <a:off x="0" y="4310858"/>
          <a:ext cx="2590903" cy="2051309"/>
        </a:xfrm>
        <a:prstGeom prst="roundRect">
          <a:avLst/>
        </a:prstGeom>
        <a:solidFill>
          <a:schemeClr val="accent3">
            <a:hueOff val="9162382"/>
            <a:satOff val="-20169"/>
            <a:lumOff val="26273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600" b="1" kern="1200" dirty="0" smtClean="0">
              <a:solidFill>
                <a:srgbClr val="000000"/>
              </a:solidFill>
            </a:rPr>
            <a:t>Distribuci</a:t>
          </a:r>
          <a:r>
            <a:rPr lang="es-ES_tradnl" sz="2600" b="1" kern="1200" dirty="0" smtClean="0">
              <a:solidFill>
                <a:srgbClr val="000000"/>
              </a:solidFill>
            </a:rPr>
            <a:t>ón de dividendos</a:t>
          </a:r>
          <a:endParaRPr lang="es-ES_tradnl" sz="2600" b="1" kern="1200" dirty="0">
            <a:solidFill>
              <a:srgbClr val="000000"/>
            </a:solidFill>
          </a:endParaRPr>
        </a:p>
      </dsp:txBody>
      <dsp:txXfrm>
        <a:off x="100137" y="4410995"/>
        <a:ext cx="2390629" cy="18510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7038C4-30D7-E44B-8144-60AD24CF38FA}">
      <dsp:nvSpPr>
        <dsp:cNvPr id="0" name=""/>
        <dsp:cNvSpPr/>
      </dsp:nvSpPr>
      <dsp:spPr>
        <a:xfrm rot="5400000">
          <a:off x="3651953" y="-750479"/>
          <a:ext cx="2483949" cy="4606050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500" kern="1200" dirty="0" smtClean="0"/>
            <a:t>Aumentos o disminuciones en el número de acciones en circulación</a:t>
          </a:r>
          <a:endParaRPr lang="es-ES_tradnl" sz="2500" b="1" kern="1200" dirty="0">
            <a:solidFill>
              <a:srgbClr val="000000"/>
            </a:solidFill>
          </a:endParaRPr>
        </a:p>
      </dsp:txBody>
      <dsp:txXfrm rot="-5400000">
        <a:off x="2590903" y="431827"/>
        <a:ext cx="4484794" cy="2241437"/>
      </dsp:txXfrm>
    </dsp:sp>
    <dsp:sp modelId="{CAF55585-7BDD-4C4E-9946-3D862C5525D9}">
      <dsp:nvSpPr>
        <dsp:cNvPr id="0" name=""/>
        <dsp:cNvSpPr/>
      </dsp:nvSpPr>
      <dsp:spPr>
        <a:xfrm>
          <a:off x="0" y="77"/>
          <a:ext cx="2590903" cy="310493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3300" b="1" kern="1200" dirty="0" err="1" smtClean="0">
              <a:solidFill>
                <a:srgbClr val="000000"/>
              </a:solidFill>
            </a:rPr>
            <a:t>Splits</a:t>
          </a:r>
          <a:endParaRPr lang="es-ES_tradnl" sz="3300" b="1" kern="1200" dirty="0">
            <a:solidFill>
              <a:srgbClr val="000000"/>
            </a:solidFill>
          </a:endParaRPr>
        </a:p>
      </dsp:txBody>
      <dsp:txXfrm>
        <a:off x="126477" y="126554"/>
        <a:ext cx="2337949" cy="2851982"/>
      </dsp:txXfrm>
    </dsp:sp>
    <dsp:sp modelId="{EEE21B8A-0B90-4744-B57B-FC8605F5A0F2}">
      <dsp:nvSpPr>
        <dsp:cNvPr id="0" name=""/>
        <dsp:cNvSpPr/>
      </dsp:nvSpPr>
      <dsp:spPr>
        <a:xfrm rot="5400000">
          <a:off x="3651953" y="2509704"/>
          <a:ext cx="2483949" cy="4606050"/>
        </a:xfrm>
        <a:prstGeom prst="round2SameRect">
          <a:avLst/>
        </a:prstGeom>
        <a:solidFill>
          <a:schemeClr val="accent3">
            <a:tint val="40000"/>
            <a:alpha val="90000"/>
            <a:hueOff val="9873270"/>
            <a:satOff val="6203"/>
            <a:lumOff val="3133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9873270"/>
              <a:satOff val="6203"/>
              <a:lumOff val="313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500" kern="1200" dirty="0" smtClean="0"/>
            <a:t>Los importes correspondientes de las perdidas asumidas deben considerarse como una reducción de las perdidas acumuladas. </a:t>
          </a:r>
          <a:endParaRPr lang="es-ES_tradnl" sz="2500" kern="1200" dirty="0"/>
        </a:p>
      </dsp:txBody>
      <dsp:txXfrm rot="-5400000">
        <a:off x="2590903" y="3692010"/>
        <a:ext cx="4484794" cy="2241437"/>
      </dsp:txXfrm>
    </dsp:sp>
    <dsp:sp modelId="{5AF51F63-F106-AD4E-9DEC-9C512F06B67C}">
      <dsp:nvSpPr>
        <dsp:cNvPr id="0" name=""/>
        <dsp:cNvSpPr/>
      </dsp:nvSpPr>
      <dsp:spPr>
        <a:xfrm>
          <a:off x="0" y="3260261"/>
          <a:ext cx="2590903" cy="3104936"/>
        </a:xfrm>
        <a:prstGeom prst="roundRect">
          <a:avLst/>
        </a:prstGeom>
        <a:solidFill>
          <a:schemeClr val="accent3">
            <a:hueOff val="9162382"/>
            <a:satOff val="-20169"/>
            <a:lumOff val="26273"/>
            <a:alphaOff val="0"/>
          </a:schemeClr>
        </a:solidFill>
        <a:ln>
          <a:noFill/>
        </a:ln>
        <a:effectLst/>
        <a:scene3d>
          <a:camera prst="obliqueTopRight"/>
          <a:lightRig rig="threePt" dir="tl"/>
        </a:scene3d>
        <a:sp3d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3300" b="1" kern="1200" dirty="0" smtClean="0">
              <a:solidFill>
                <a:srgbClr val="000000"/>
              </a:solidFill>
            </a:rPr>
            <a:t>Absorción de pérdidas</a:t>
          </a:r>
          <a:endParaRPr lang="es-ES_tradnl" sz="3300" b="1" kern="1200" dirty="0">
            <a:solidFill>
              <a:srgbClr val="000000"/>
            </a:solidFill>
          </a:endParaRPr>
        </a:p>
      </dsp:txBody>
      <dsp:txXfrm>
        <a:off x="126477" y="3386738"/>
        <a:ext cx="2337949" cy="28519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9"/>
            <a:ext cx="8915400" cy="877824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34553"/>
            <a:ext cx="8001000" cy="3823447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19CE-4BCB-BE45-9919-97A0638C5158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19CE-4BCB-BE45-9919-97A0638C5158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de título con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5435"/>
            <a:ext cx="8915400" cy="914400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943600"/>
            <a:ext cx="8001000" cy="9144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 anchor="t" anchorCtr="0"/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38862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399"/>
            <a:ext cx="8915400" cy="2286000"/>
          </a:xfrm>
          <a:solidFill>
            <a:schemeClr val="tx2"/>
          </a:solidFill>
        </p:spPr>
        <p:txBody>
          <a:bodyPr vert="horz" lIns="1188720" tIns="45720" rIns="274320" bIns="45720" rtlCol="0" anchor="b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484607"/>
            <a:ext cx="8001000" cy="77724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19CE-4BCB-BE45-9919-97A0638C5158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7534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19CE-4BCB-BE45-9919-97A0638C5158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588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588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7534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7534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20588" y="188259"/>
            <a:ext cx="2895600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19CE-4BCB-BE45-9919-97A0638C5158}" type="slidenum">
              <a:rPr lang="es-ES" smtClean="0"/>
              <a:pPr/>
              <a:t>‹Nr.›</a:t>
            </a:fld>
            <a:endParaRPr lang="es-ES"/>
          </a:p>
        </p:txBody>
      </p:sp>
      <p:cxnSp>
        <p:nvCxnSpPr>
          <p:cNvPr id="11" name="Straight Connector 10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19CE-4BCB-BE45-9919-97A0638C5158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19CE-4BCB-BE45-9919-97A0638C5158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7534" y="2590800"/>
            <a:ext cx="3566160" cy="36861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2000"/>
            </a:lvl6pPr>
            <a:lvl7pPr marL="2055813" indent="-344488">
              <a:defRPr sz="2000"/>
            </a:lvl7pPr>
            <a:lvl8pPr marL="2055813" indent="-344488">
              <a:defRPr sz="2000"/>
            </a:lvl8pPr>
            <a:lvl9pPr marL="2055813" indent="-344488"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952" y="2039111"/>
            <a:ext cx="356616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19CE-4BCB-BE45-9919-97A0638C5158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7987" y="2048256"/>
            <a:ext cx="3427413" cy="420624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039112"/>
            <a:ext cx="457200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19CE-4BCB-BE45-9919-97A0638C5158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encima d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mágenes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928616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imágenes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6601968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7543800" y="1129553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7543800" y="2629169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s-ES_tradnl" smtClean="0"/>
              <a:t>Arrastre la imagen al marcador de posición o haga clic en el icono para agregar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19CE-4BCB-BE45-9919-97A0638C5158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7553" y="1129554"/>
            <a:ext cx="914400" cy="5533278"/>
          </a:xfrm>
        </p:spPr>
        <p:txBody>
          <a:bodyPr vert="eaVert" lIns="274320" tIns="685800" bIns="685800"/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1734671"/>
            <a:ext cx="6426200" cy="4542304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119CE-4BCB-BE45-9919-97A0638C5158}" type="slidenum">
              <a:rPr lang="es-ES" smtClean="0"/>
              <a:pPr/>
              <a:t>‹Nr.›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123856"/>
            <a:ext cx="8913813" cy="914400"/>
          </a:xfrm>
          <a:prstGeom prst="rect">
            <a:avLst/>
          </a:prstGeo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4424" y="2595562"/>
            <a:ext cx="7610476" cy="3670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80094" y="188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C20CABF8-EFB3-B448-99F6-A1634CCFB2A4}" type="datetimeFigureOut">
              <a:rPr lang="es-ES" smtClean="0"/>
              <a:pPr/>
              <a:t>25/06/15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0588" y="188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89894" y="6569075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31119CE-4BCB-BE45-9919-97A0638C5158}" type="slidenum">
              <a:rPr lang="es-ES" smtClean="0"/>
              <a:pPr/>
              <a:t>‹Nr.›</a:t>
            </a:fld>
            <a:endParaRPr lang="es-ES"/>
          </a:p>
        </p:txBody>
      </p:sp>
      <p:sp>
        <p:nvSpPr>
          <p:cNvPr id="7" name="Rectangle 6"/>
          <p:cNvSpPr/>
          <p:nvPr/>
        </p:nvSpPr>
        <p:spPr>
          <a:xfrm>
            <a:off x="914400" y="0"/>
            <a:ext cx="7999413" cy="1828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914400" y="6675120"/>
            <a:ext cx="7999413" cy="18288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  <p:sldLayoutId id="2147483894" r:id="rId12"/>
    <p:sldLayoutId id="2147483895" r:id="rId13"/>
    <p:sldLayoutId id="2147483896" r:id="rId14"/>
    <p:sldLayoutId id="2147483897" r:id="rId15"/>
  </p:sldLayoutIdLst>
  <p:txStyles>
    <p:titleStyle>
      <a:lvl1pPr marL="0" indent="0"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Font typeface="Wingdings 2" pitchFamily="18" charset="2"/>
        <a:buChar char="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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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96898" y="1510553"/>
            <a:ext cx="7543800" cy="1524000"/>
          </a:xfrm>
        </p:spPr>
        <p:txBody>
          <a:bodyPr>
            <a:normAutofit/>
          </a:bodyPr>
          <a:lstStyle/>
          <a:p>
            <a:r>
              <a:rPr lang="es-ES" dirty="0" smtClean="0"/>
              <a:t>NIF C-11 CAPITAL CONTABLE</a:t>
            </a:r>
            <a:endParaRPr lang="es-E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r>
              <a:rPr lang="es-ES" dirty="0" smtClean="0"/>
              <a:t>TANIA RUIZ </a:t>
            </a:r>
          </a:p>
          <a:p>
            <a:r>
              <a:rPr lang="es-ES" dirty="0" smtClean="0"/>
              <a:t>ANA LUCIA HIGUERA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480002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ALCANCE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ES_tradnl" dirty="0">
                <a:solidFill>
                  <a:schemeClr val="tx1"/>
                </a:solidFill>
              </a:rPr>
              <a:t>Aplicable a entidades lucrativas que emiten EEFF de acuerdo a los términos establecido por la NIF </a:t>
            </a:r>
            <a:r>
              <a:rPr lang="es-ES_tradnl" dirty="0" smtClean="0">
                <a:solidFill>
                  <a:schemeClr val="tx1"/>
                </a:solidFill>
              </a:rPr>
              <a:t>A3 “Necesidades </a:t>
            </a:r>
            <a:r>
              <a:rPr lang="es-ES_tradnl" dirty="0">
                <a:solidFill>
                  <a:schemeClr val="tx1"/>
                </a:solidFill>
              </a:rPr>
              <a:t>de los usuarios y objetivos de los estados </a:t>
            </a:r>
            <a:r>
              <a:rPr lang="es-ES_tradnl" dirty="0" smtClean="0">
                <a:solidFill>
                  <a:schemeClr val="tx1"/>
                </a:solidFill>
              </a:rPr>
              <a:t>financieros”. </a:t>
            </a:r>
            <a:endParaRPr lang="es-E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s-ES_tradnl" dirty="0"/>
              <a:t>No incluye: </a:t>
            </a:r>
            <a:endParaRPr lang="es-MX" dirty="0"/>
          </a:p>
          <a:p>
            <a:pPr lvl="0">
              <a:buFontTx/>
              <a:buChar char="-"/>
            </a:pPr>
            <a:r>
              <a:rPr lang="es-ES_tradnl" dirty="0" smtClean="0"/>
              <a:t>Pagos </a:t>
            </a:r>
            <a:r>
              <a:rPr lang="es-ES_tradnl" dirty="0"/>
              <a:t>basados en acciones: NIF </a:t>
            </a:r>
            <a:r>
              <a:rPr lang="es-ES_tradnl" dirty="0" smtClean="0"/>
              <a:t>D8</a:t>
            </a:r>
            <a:endParaRPr lang="es-MX" dirty="0"/>
          </a:p>
          <a:p>
            <a:pPr lvl="0">
              <a:buFontTx/>
              <a:buChar char="-"/>
            </a:pPr>
            <a:r>
              <a:rPr lang="es-ES_tradnl" dirty="0" smtClean="0"/>
              <a:t>Efectos </a:t>
            </a:r>
            <a:r>
              <a:rPr lang="es-ES_tradnl" dirty="0"/>
              <a:t>de inflación en el capital contable: NIF B10 </a:t>
            </a:r>
            <a:endParaRPr lang="es-MX" dirty="0"/>
          </a:p>
          <a:p>
            <a:pPr lvl="0">
              <a:buFontTx/>
              <a:buChar char="-"/>
            </a:pPr>
            <a:r>
              <a:rPr lang="es-ES_tradnl" dirty="0" smtClean="0"/>
              <a:t>Presentación </a:t>
            </a:r>
            <a:r>
              <a:rPr lang="es-ES_tradnl" dirty="0"/>
              <a:t>de los cambios en los rubros de capital contable: NIF B4 </a:t>
            </a:r>
            <a:endParaRPr lang="es-MX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833178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CAPITAL CONTABLE (ACTIVOS NETOS)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14424" y="2595562"/>
            <a:ext cx="7610476" cy="1026497"/>
          </a:xfrm>
        </p:spPr>
        <p:txBody>
          <a:bodyPr/>
          <a:lstStyle/>
          <a:p>
            <a:r>
              <a:rPr lang="es-ES_tradnl" dirty="0" smtClean="0">
                <a:solidFill>
                  <a:srgbClr val="000000"/>
                </a:solidFill>
              </a:rPr>
              <a:t>Valor residual </a:t>
            </a:r>
            <a:r>
              <a:rPr lang="es-ES_tradnl" dirty="0">
                <a:solidFill>
                  <a:srgbClr val="000000"/>
                </a:solidFill>
              </a:rPr>
              <a:t>de los activos de la entidad, una vez deducidos todos sus pasivos</a:t>
            </a:r>
            <a:r>
              <a:rPr lang="es-ES_tradnl" dirty="0" smtClean="0">
                <a:solidFill>
                  <a:srgbClr val="000000"/>
                </a:solidFill>
              </a:rPr>
              <a:t>.</a:t>
            </a:r>
          </a:p>
          <a:p>
            <a:pPr marL="0" indent="0">
              <a:buNone/>
            </a:pPr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1019051" y="3857257"/>
            <a:ext cx="3198245" cy="9233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tx1"/>
                </a:solidFill>
              </a:rPr>
              <a:t>ENTIDADES LUCRATIVAS </a:t>
            </a:r>
          </a:p>
          <a:p>
            <a:pPr algn="ctr"/>
            <a:endParaRPr lang="es-ES" dirty="0">
              <a:solidFill>
                <a:schemeClr val="tx1"/>
              </a:solidFill>
            </a:endParaRPr>
          </a:p>
          <a:p>
            <a:pPr algn="ctr"/>
            <a:r>
              <a:rPr lang="es-ES" dirty="0" smtClean="0">
                <a:solidFill>
                  <a:schemeClr val="tx1"/>
                </a:solidFill>
              </a:rPr>
              <a:t>CAPITAL CONTABLE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4792995" y="3852858"/>
            <a:ext cx="3198245" cy="92333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000000"/>
                </a:solidFill>
              </a:rPr>
              <a:t>ENTIDADES NO LUCRATIVAS </a:t>
            </a:r>
          </a:p>
          <a:p>
            <a:pPr algn="ctr"/>
            <a:endParaRPr lang="es-ES" dirty="0">
              <a:solidFill>
                <a:srgbClr val="000000"/>
              </a:solidFill>
            </a:endParaRPr>
          </a:p>
          <a:p>
            <a:pPr algn="ctr"/>
            <a:r>
              <a:rPr lang="es-ES" dirty="0" smtClean="0">
                <a:solidFill>
                  <a:srgbClr val="000000"/>
                </a:solidFill>
              </a:rPr>
              <a:t>PATRIMONIO CONTABLE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114424" y="5340241"/>
            <a:ext cx="74926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/>
              <a:t>Representa para los propietarios de la entidad el derecho sobre los activos netos y se puede ejercer mediante reembolso de capital o distribución de dividendos.</a:t>
            </a:r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275323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CLASIFICACIÓN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14424" y="2595563"/>
            <a:ext cx="7610476" cy="1935932"/>
          </a:xfrm>
        </p:spPr>
        <p:txBody>
          <a:bodyPr>
            <a:norm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>Se debe considerar lo siguiente: </a:t>
            </a:r>
          </a:p>
          <a:p>
            <a:pPr>
              <a:buFontTx/>
              <a:buChar char="-"/>
            </a:pPr>
            <a:r>
              <a:rPr lang="es-ES_tradnl" dirty="0" smtClean="0">
                <a:solidFill>
                  <a:srgbClr val="000000"/>
                </a:solidFill>
              </a:rPr>
              <a:t>Sustancia económica</a:t>
            </a:r>
          </a:p>
          <a:p>
            <a:pPr>
              <a:buFontTx/>
              <a:buChar char="-"/>
            </a:pPr>
            <a:r>
              <a:rPr lang="es-ES_tradnl" dirty="0">
                <a:solidFill>
                  <a:srgbClr val="000000"/>
                </a:solidFill>
              </a:rPr>
              <a:t>Aspectos legales y contractuales</a:t>
            </a:r>
            <a:r>
              <a:rPr lang="es-MX" dirty="0">
                <a:solidFill>
                  <a:srgbClr val="000000"/>
                </a:solidFill>
              </a:rPr>
              <a:t> 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114423" y="4766693"/>
            <a:ext cx="6959575" cy="12003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s-ES_tradnl" dirty="0" smtClean="0"/>
          </a:p>
          <a:p>
            <a:pPr algn="ctr"/>
            <a:r>
              <a:rPr lang="es-ES_tradnl" dirty="0" smtClean="0">
                <a:solidFill>
                  <a:srgbClr val="000000"/>
                </a:solidFill>
              </a:rPr>
              <a:t>El </a:t>
            </a:r>
            <a:r>
              <a:rPr lang="es-ES_tradnl" dirty="0">
                <a:solidFill>
                  <a:srgbClr val="000000"/>
                </a:solidFill>
              </a:rPr>
              <a:t>capital contable se clasifica en capital contribuido y capital ganado. </a:t>
            </a:r>
            <a:endParaRPr lang="es-MX" dirty="0">
              <a:solidFill>
                <a:srgbClr val="000000"/>
              </a:solidFill>
            </a:endParaRP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042217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CAPITAL CONTRIBUIDO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14424" y="2438763"/>
            <a:ext cx="7610476" cy="916738"/>
          </a:xfrm>
        </p:spPr>
        <p:txBody>
          <a:bodyPr/>
          <a:lstStyle/>
          <a:p>
            <a:r>
              <a:rPr lang="es-ES_tradnl" dirty="0">
                <a:solidFill>
                  <a:srgbClr val="000000"/>
                </a:solidFill>
              </a:rPr>
              <a:t>Se debe reconocer al valor razonable del monto aportado a la entidad. </a:t>
            </a:r>
            <a:endParaRPr lang="es-MX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785187" y="3470500"/>
            <a:ext cx="2193564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>CAPITAL SOCIAL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785186" y="4093258"/>
            <a:ext cx="3322356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>APORTACIONES EN ESPECIE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785187" y="4752759"/>
            <a:ext cx="3322356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>APORTACIONES PARA FUTUROS AUMENTOS DE CAPITAL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785186" y="5944432"/>
            <a:ext cx="3997806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>PRIMA EN EMISIÓN DE ACCIONES</a:t>
            </a:r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2230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3709324"/>
              </p:ext>
            </p:extLst>
          </p:nvPr>
        </p:nvGraphicFramePr>
        <p:xfrm>
          <a:off x="1114425" y="486077"/>
          <a:ext cx="7610475" cy="5779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525255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CAPITAL GANADO</a:t>
            </a:r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940660" y="2885103"/>
            <a:ext cx="3135534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>UTILIDADES ACUMULADAS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940660" y="3586300"/>
            <a:ext cx="3135534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>RESERVAS DE CAPITAL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940660" y="4365896"/>
            <a:ext cx="3135534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>PÉRDIDAS DE CAPITAL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940659" y="5098452"/>
            <a:ext cx="3762641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000000"/>
                </a:solidFill>
              </a:rPr>
              <a:t>OTROS RESULTADOS INTEGRALES</a:t>
            </a:r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7527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9966475"/>
              </p:ext>
            </p:extLst>
          </p:nvPr>
        </p:nvGraphicFramePr>
        <p:xfrm>
          <a:off x="817504" y="262787"/>
          <a:ext cx="7196954" cy="63652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41222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8936862"/>
              </p:ext>
            </p:extLst>
          </p:nvPr>
        </p:nvGraphicFramePr>
        <p:xfrm>
          <a:off x="817504" y="262787"/>
          <a:ext cx="7196954" cy="63652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68114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ESCISIÓN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14424" y="2383346"/>
            <a:ext cx="7610476" cy="31146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s-MX" dirty="0"/>
          </a:p>
          <a:p>
            <a:r>
              <a:rPr lang="es-ES_tradnl" dirty="0" smtClean="0">
                <a:solidFill>
                  <a:srgbClr val="000000"/>
                </a:solidFill>
              </a:rPr>
              <a:t>Ocurre </a:t>
            </a:r>
            <a:r>
              <a:rPr lang="es-ES_tradnl" dirty="0">
                <a:solidFill>
                  <a:srgbClr val="000000"/>
                </a:solidFill>
              </a:rPr>
              <a:t>cuando una sociedad </a:t>
            </a:r>
            <a:r>
              <a:rPr lang="es-ES_tradnl" b="1" dirty="0">
                <a:solidFill>
                  <a:srgbClr val="000000"/>
                </a:solidFill>
              </a:rPr>
              <a:t>(escindente) </a:t>
            </a:r>
            <a:r>
              <a:rPr lang="es-ES_tradnl" dirty="0">
                <a:solidFill>
                  <a:srgbClr val="000000"/>
                </a:solidFill>
              </a:rPr>
              <a:t>aporta una parte de sus activos, pasivos y capital contable a otra de nueva creación </a:t>
            </a:r>
            <a:r>
              <a:rPr lang="es-ES_tradnl" b="1" dirty="0">
                <a:solidFill>
                  <a:srgbClr val="000000"/>
                </a:solidFill>
              </a:rPr>
              <a:t>(escindida)</a:t>
            </a:r>
            <a:r>
              <a:rPr lang="es-ES_tradnl" dirty="0" smtClean="0">
                <a:solidFill>
                  <a:srgbClr val="000000"/>
                </a:solidFill>
              </a:rPr>
              <a:t>.</a:t>
            </a:r>
          </a:p>
          <a:p>
            <a:r>
              <a:rPr lang="es-ES_tradnl" dirty="0">
                <a:solidFill>
                  <a:srgbClr val="000000"/>
                </a:solidFill>
              </a:rPr>
              <a:t>Los activos, pasivos y capital transmitidos se deben dar de baja y reconocerse por la nueva entidad con base en su valor en libros. </a:t>
            </a:r>
            <a:endParaRPr lang="es-MX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s-ES_tradnl" dirty="0"/>
          </a:p>
          <a:p>
            <a:endParaRPr lang="es-ES" dirty="0" smtClean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501385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402580"/>
            <a:ext cx="8913813" cy="914400"/>
          </a:xfrm>
        </p:spPr>
        <p:txBody>
          <a:bodyPr/>
          <a:lstStyle/>
          <a:p>
            <a:r>
              <a:rPr lang="es-ES" dirty="0" smtClean="0"/>
              <a:t>PRESENTACIÓN Y REVELACIÓN</a:t>
            </a:r>
            <a:endParaRPr lang="es-ES" dirty="0"/>
          </a:p>
        </p:txBody>
      </p:sp>
      <p:grpSp>
        <p:nvGrpSpPr>
          <p:cNvPr id="4" name="Agrupar 3"/>
          <p:cNvGrpSpPr/>
          <p:nvPr/>
        </p:nvGrpSpPr>
        <p:grpSpPr>
          <a:xfrm>
            <a:off x="78390" y="1348341"/>
            <a:ext cx="8913813" cy="5382452"/>
            <a:chOff x="0" y="707643"/>
            <a:chExt cx="9144000" cy="5991789"/>
          </a:xfrm>
        </p:grpSpPr>
        <p:pic>
          <p:nvPicPr>
            <p:cNvPr id="5" name="Imagen 4" descr="Screen Shot 2015-05-22 at 9.48.40 AM.png"/>
            <p:cNvPicPr>
              <a:picLocks noChangeAspect="1"/>
            </p:cNvPicPr>
            <p:nvPr/>
          </p:nvPicPr>
          <p:blipFill>
            <a:blip r:embed="rId2"/>
            <a:srcRect t="5275"/>
            <a:stretch>
              <a:fillRect/>
            </a:stretch>
          </p:blipFill>
          <p:spPr>
            <a:xfrm>
              <a:off x="0" y="707643"/>
              <a:ext cx="9144000" cy="3808736"/>
            </a:xfrm>
            <a:prstGeom prst="rect">
              <a:avLst/>
            </a:prstGeom>
          </p:spPr>
        </p:pic>
        <p:pic>
          <p:nvPicPr>
            <p:cNvPr id="6" name="Imagen 5" descr="Screen Shot 2015-05-22 at 9.49.13 AM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5447622"/>
              <a:ext cx="9144000" cy="1251810"/>
            </a:xfrm>
            <a:prstGeom prst="rect">
              <a:avLst/>
            </a:prstGeom>
          </p:spPr>
        </p:pic>
        <p:pic>
          <p:nvPicPr>
            <p:cNvPr id="7" name="Imagen 6" descr="Screen Shot 2015-05-22 at 9.49.06 AM.png"/>
            <p:cNvPicPr>
              <a:picLocks noChangeAspect="1"/>
            </p:cNvPicPr>
            <p:nvPr/>
          </p:nvPicPr>
          <p:blipFill>
            <a:blip r:embed="rId4"/>
            <a:srcRect t="21155"/>
            <a:stretch>
              <a:fillRect/>
            </a:stretch>
          </p:blipFill>
          <p:spPr>
            <a:xfrm>
              <a:off x="0" y="4516379"/>
              <a:ext cx="9144000" cy="9312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07449045"/>
      </p:ext>
    </p:extLst>
  </p:cSld>
  <p:clrMapOvr>
    <a:masterClrMapping/>
  </p:clrMapOvr>
</p:sld>
</file>

<file path=ppt/theme/theme1.xml><?xml version="1.0" encoding="utf-8"?>
<a:theme xmlns:a="http://schemas.openxmlformats.org/drawingml/2006/main" name="Perception">
  <a:themeElements>
    <a:clrScheme name="Perception">
      <a:dk1>
        <a:sysClr val="windowText" lastClr="000000"/>
      </a:dk1>
      <a:lt1>
        <a:sysClr val="window" lastClr="FFFFFF"/>
      </a:lt1>
      <a:dk2>
        <a:srgbClr val="333333"/>
      </a:dk2>
      <a:lt2>
        <a:srgbClr val="BBC0AC"/>
      </a:lt2>
      <a:accent1>
        <a:srgbClr val="A2C816"/>
      </a:accent1>
      <a:accent2>
        <a:srgbClr val="E07602"/>
      </a:accent2>
      <a:accent3>
        <a:srgbClr val="E4C402"/>
      </a:accent3>
      <a:accent4>
        <a:srgbClr val="7DC1EF"/>
      </a:accent4>
      <a:accent5>
        <a:srgbClr val="21449B"/>
      </a:accent5>
      <a:accent6>
        <a:srgbClr val="A2B170"/>
      </a:accent6>
      <a:hlink>
        <a:srgbClr val="8DA440"/>
      </a:hlink>
      <a:folHlink>
        <a:srgbClr val="4C4F3F"/>
      </a:folHlink>
    </a:clrScheme>
    <a:fontScheme name="Perception">
      <a:maj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ajorFont>
      <a:minorFont>
        <a:latin typeface="Century Gothic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Perception">
      <a:fillStyleLst>
        <a:solidFill>
          <a:schemeClr val="phClr"/>
        </a:solidFill>
        <a:solidFill>
          <a:schemeClr val="phClr">
            <a:shade val="90000"/>
          </a:schemeClr>
        </a:solidFill>
        <a:solidFill>
          <a:schemeClr val="phClr">
            <a:shade val="80000"/>
          </a:schemeClr>
        </a:soli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>
              <a:alpha val="8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bliqueTopRight"/>
            <a:lightRig rig="threePt" dir="tl"/>
          </a:scene3d>
          <a:sp3d>
            <a:bevelT w="25400" h="25400"/>
          </a:sp3d>
        </a:effectStyle>
        <a:effectStyle>
          <a:effectLst/>
          <a:scene3d>
            <a:camera prst="perspectiveFront" fov="4200000"/>
            <a:lightRig rig="balanced" dir="tl">
              <a:rot lat="0" lon="0" rev="18600000"/>
            </a:lightRig>
          </a:scene3d>
          <a:sp3d prstMaterial="metal">
            <a:bevelT w="63500" h="50800" prst="angle"/>
          </a:sp3d>
        </a:effectStyle>
      </a:effectStyleLst>
      <a:bgFillStyleLst>
        <a:solidFill>
          <a:schemeClr val="phClr">
            <a:tint val="90000"/>
          </a:schemeClr>
        </a:solidFill>
        <a:solidFill>
          <a:schemeClr val="phClr">
            <a:tint val="50000"/>
          </a:schemeClr>
        </a:solidFill>
        <a:solidFill>
          <a:schemeClr val="phClr">
            <a:shade val="60000"/>
          </a:schemeClr>
        </a:soli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Percepción.thmx</Template>
  <TotalTime>672</TotalTime>
  <Words>405</Words>
  <Application>Microsoft Macintosh PowerPoint</Application>
  <PresentationFormat>Presentación en pantalla (4:3)</PresentationFormat>
  <Paragraphs>62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Perception</vt:lpstr>
      <vt:lpstr>NIF C-11 CAPITAL CONTABLE</vt:lpstr>
      <vt:lpstr>ALCANCE</vt:lpstr>
      <vt:lpstr>CAPITAL CONTABLE (ACTIVOS NETOS)</vt:lpstr>
      <vt:lpstr>CLASIFICACIÓN</vt:lpstr>
      <vt:lpstr>CAPITAL CONTRIBUIDO</vt:lpstr>
      <vt:lpstr>Presentación de PowerPoint</vt:lpstr>
      <vt:lpstr>CAPITAL GANADO</vt:lpstr>
      <vt:lpstr>Presentación de PowerPoint</vt:lpstr>
      <vt:lpstr>Presentación de PowerPoint</vt:lpstr>
      <vt:lpstr>ESCISIÓN</vt:lpstr>
      <vt:lpstr>PRESENTACIÓN Y REVELACIÓN</vt:lpstr>
    </vt:vector>
  </TitlesOfParts>
  <Company>Fiscal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NIF C-11 CAPITAL CONTABLE</dc:title>
  <dc:creator>Ana Lucia Higuera Campos</dc:creator>
  <cp:lastModifiedBy>Ana Lucia Higuera Campos</cp:lastModifiedBy>
  <cp:revision>20</cp:revision>
  <dcterms:created xsi:type="dcterms:W3CDTF">2015-06-24T19:05:38Z</dcterms:created>
  <dcterms:modified xsi:type="dcterms:W3CDTF">2015-06-25T17:33:02Z</dcterms:modified>
</cp:coreProperties>
</file>