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3"/>
  </p:notesMasterIdLst>
  <p:sldIdLst>
    <p:sldId id="263" r:id="rId2"/>
    <p:sldId id="303" r:id="rId3"/>
    <p:sldId id="256" r:id="rId4"/>
    <p:sldId id="257" r:id="rId5"/>
    <p:sldId id="258" r:id="rId6"/>
    <p:sldId id="262" r:id="rId7"/>
    <p:sldId id="304" r:id="rId8"/>
    <p:sldId id="264" r:id="rId9"/>
    <p:sldId id="305" r:id="rId10"/>
    <p:sldId id="267" r:id="rId11"/>
    <p:sldId id="268" r:id="rId12"/>
    <p:sldId id="269" r:id="rId13"/>
    <p:sldId id="270" r:id="rId14"/>
    <p:sldId id="271" r:id="rId15"/>
    <p:sldId id="273" r:id="rId16"/>
    <p:sldId id="306" r:id="rId17"/>
    <p:sldId id="307" r:id="rId18"/>
    <p:sldId id="308" r:id="rId19"/>
    <p:sldId id="309" r:id="rId20"/>
    <p:sldId id="310" r:id="rId21"/>
    <p:sldId id="311" r:id="rId22"/>
    <p:sldId id="284" r:id="rId23"/>
    <p:sldId id="285" r:id="rId24"/>
    <p:sldId id="312" r:id="rId25"/>
    <p:sldId id="313" r:id="rId26"/>
    <p:sldId id="314" r:id="rId27"/>
    <p:sldId id="315" r:id="rId28"/>
    <p:sldId id="316" r:id="rId29"/>
    <p:sldId id="317" r:id="rId30"/>
    <p:sldId id="318" r:id="rId31"/>
    <p:sldId id="339" r:id="rId32"/>
    <p:sldId id="319" r:id="rId33"/>
    <p:sldId id="320" r:id="rId34"/>
    <p:sldId id="321" r:id="rId35"/>
    <p:sldId id="322" r:id="rId36"/>
    <p:sldId id="323" r:id="rId37"/>
    <p:sldId id="324" r:id="rId38"/>
    <p:sldId id="325" r:id="rId39"/>
    <p:sldId id="326" r:id="rId40"/>
    <p:sldId id="327" r:id="rId41"/>
    <p:sldId id="328" r:id="rId42"/>
    <p:sldId id="332" r:id="rId43"/>
    <p:sldId id="334" r:id="rId44"/>
    <p:sldId id="338" r:id="rId45"/>
    <p:sldId id="335" r:id="rId46"/>
    <p:sldId id="336" r:id="rId47"/>
    <p:sldId id="337" r:id="rId48"/>
    <p:sldId id="329" r:id="rId49"/>
    <p:sldId id="331" r:id="rId50"/>
    <p:sldId id="330" r:id="rId51"/>
    <p:sldId id="333" r:id="rId52"/>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mc="http://schemas.openxmlformats.org/markup-compatibility/2006" xmlns:mv="urn:schemas-microsoft-com:mac:vml"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mc="http://schemas.openxmlformats.org/markup-compatibility/2006" xmlns:mv="urn:schemas-microsoft-com:mac:vml"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118" autoAdjust="0"/>
  </p:normalViewPr>
  <p:slideViewPr>
    <p:cSldViewPr>
      <p:cViewPr varScale="1">
        <p:scale>
          <a:sx n="69" d="100"/>
          <a:sy n="69" d="100"/>
        </p:scale>
        <p:origin x="-540" y="-90"/>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_tradnl"/>
          </a:p>
        </p:txBody>
      </p:sp>
      <p:sp>
        <p:nvSpPr>
          <p:cNvPr id="3" name="Marcador de fech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8D99553-B6EF-8A4F-A715-0A8235CCD187}" type="datetimeFigureOut">
              <a:rPr lang="es-ES_tradnl" smtClean="0"/>
              <a:pPr/>
              <a:t>24/07/2015</a:t>
            </a:fld>
            <a:endParaRPr lang="es-ES_tradnl"/>
          </a:p>
        </p:txBody>
      </p:sp>
      <p:sp>
        <p:nvSpPr>
          <p:cNvPr id="4" name="Marcador de imagen de diapositiva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_tradnl"/>
          </a:p>
        </p:txBody>
      </p:sp>
      <p:sp>
        <p:nvSpPr>
          <p:cNvPr id="5" name="Marcador de nota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_tradnl"/>
          </a:p>
        </p:txBody>
      </p:sp>
      <p:sp>
        <p:nvSpPr>
          <p:cNvPr id="6" name="Marcador de pie de pá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_tradnl"/>
          </a:p>
        </p:txBody>
      </p:sp>
      <p:sp>
        <p:nvSpPr>
          <p:cNvPr id="7" name="Marcador de número de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2E1A820-8E48-0345-8274-9A710664FFA6}" type="slidenum">
              <a:rPr lang="es-ES_tradnl" smtClean="0"/>
              <a:pPr/>
              <a:t>‹Nº›</a:t>
            </a:fld>
            <a:endParaRPr lang="es-ES_tradnl"/>
          </a:p>
        </p:txBody>
      </p:sp>
    </p:spTree>
    <p:extLst>
      <p:ext uri="{BB962C8B-B14F-4D97-AF65-F5344CB8AC3E}">
        <p14:creationId xmlns:p14="http://schemas.microsoft.com/office/powerpoint/2010/main" xmlns="" val="1038041094"/>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normAutofit/>
          </a:bodyPr>
          <a:lstStyle/>
          <a:p>
            <a:endParaRPr lang="es-ES_tradnl" dirty="0"/>
          </a:p>
        </p:txBody>
      </p:sp>
      <p:sp>
        <p:nvSpPr>
          <p:cNvPr id="4" name="Marcador de número de diapositiva 3"/>
          <p:cNvSpPr>
            <a:spLocks noGrp="1"/>
          </p:cNvSpPr>
          <p:nvPr>
            <p:ph type="sldNum" sz="quarter" idx="10"/>
          </p:nvPr>
        </p:nvSpPr>
        <p:spPr/>
        <p:txBody>
          <a:bodyPr/>
          <a:lstStyle/>
          <a:p>
            <a:fld id="{02E1A820-8E48-0345-8274-9A710664FFA6}" type="slidenum">
              <a:rPr lang="es-ES_tradnl" smtClean="0"/>
              <a:pPr/>
              <a:t>9</a:t>
            </a:fld>
            <a:endParaRPr lang="es-ES_tradnl"/>
          </a:p>
        </p:txBody>
      </p:sp>
    </p:spTree>
    <p:extLst>
      <p:ext uri="{BB962C8B-B14F-4D97-AF65-F5344CB8AC3E}">
        <p14:creationId xmlns:p14="http://schemas.microsoft.com/office/powerpoint/2010/main" xmlns="" val="14527256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p>
            <a:fld id="{79BD535E-79C9-4673-9002-1645F2B27EEC}" type="datetimeFigureOut">
              <a:rPr lang="es-MX" smtClean="0"/>
              <a:pPr/>
              <a:t>24/07/2015</a:t>
            </a:fld>
            <a:endParaRPr lang="es-MX" dirty="0"/>
          </a:p>
        </p:txBody>
      </p:sp>
      <p:sp>
        <p:nvSpPr>
          <p:cNvPr id="5" name="Footer Placeholder 4"/>
          <p:cNvSpPr>
            <a:spLocks noGrp="1"/>
          </p:cNvSpPr>
          <p:nvPr>
            <p:ph type="ftr" sz="quarter" idx="11"/>
          </p:nvPr>
        </p:nvSpPr>
        <p:spPr/>
        <p:txBody>
          <a:bodyPr/>
          <a:lstStyle/>
          <a:p>
            <a:endParaRPr lang="es-MX" dirty="0"/>
          </a:p>
        </p:txBody>
      </p:sp>
      <p:sp>
        <p:nvSpPr>
          <p:cNvPr id="6" name="Slide Number Placeholder 5"/>
          <p:cNvSpPr>
            <a:spLocks noGrp="1"/>
          </p:cNvSpPr>
          <p:nvPr>
            <p:ph type="sldNum" sz="quarter" idx="12"/>
          </p:nvPr>
        </p:nvSpPr>
        <p:spPr/>
        <p:txBody>
          <a:bodyPr/>
          <a:lstStyle/>
          <a:p>
            <a:fld id="{BD50CD1A-D57C-4597-BC4C-5BAE6478A665}" type="slidenum">
              <a:rPr lang="es-MX" smtClean="0"/>
              <a:pPr/>
              <a:t>‹Nº›</a:t>
            </a:fld>
            <a:endParaRPr lang="es-MX"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79BD535E-79C9-4673-9002-1645F2B27EEC}" type="datetimeFigureOut">
              <a:rPr lang="es-MX" smtClean="0"/>
              <a:pPr/>
              <a:t>24/07/2015</a:t>
            </a:fld>
            <a:endParaRPr lang="es-MX" dirty="0"/>
          </a:p>
        </p:txBody>
      </p:sp>
      <p:sp>
        <p:nvSpPr>
          <p:cNvPr id="5" name="Footer Placeholder 4"/>
          <p:cNvSpPr>
            <a:spLocks noGrp="1"/>
          </p:cNvSpPr>
          <p:nvPr>
            <p:ph type="ftr" sz="quarter" idx="11"/>
          </p:nvPr>
        </p:nvSpPr>
        <p:spPr/>
        <p:txBody>
          <a:bodyPr/>
          <a:lstStyle/>
          <a:p>
            <a:endParaRPr lang="es-MX" dirty="0"/>
          </a:p>
        </p:txBody>
      </p:sp>
      <p:sp>
        <p:nvSpPr>
          <p:cNvPr id="6" name="Slide Number Placeholder 5"/>
          <p:cNvSpPr>
            <a:spLocks noGrp="1"/>
          </p:cNvSpPr>
          <p:nvPr>
            <p:ph type="sldNum" sz="quarter" idx="12"/>
          </p:nvPr>
        </p:nvSpPr>
        <p:spPr/>
        <p:txBody>
          <a:bodyPr/>
          <a:lstStyle/>
          <a:p>
            <a:fld id="{BD50CD1A-D57C-4597-BC4C-5BAE6478A665}" type="slidenum">
              <a:rPr lang="es-MX" smtClean="0"/>
              <a:pPr/>
              <a:t>‹Nº›</a:t>
            </a:fld>
            <a:endParaRPr lang="es-MX"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79BD535E-79C9-4673-9002-1645F2B27EEC}" type="datetimeFigureOut">
              <a:rPr lang="es-MX" smtClean="0"/>
              <a:pPr/>
              <a:t>24/07/2015</a:t>
            </a:fld>
            <a:endParaRPr lang="es-MX" dirty="0"/>
          </a:p>
        </p:txBody>
      </p:sp>
      <p:sp>
        <p:nvSpPr>
          <p:cNvPr id="5" name="Footer Placeholder 4"/>
          <p:cNvSpPr>
            <a:spLocks noGrp="1"/>
          </p:cNvSpPr>
          <p:nvPr>
            <p:ph type="ftr" sz="quarter" idx="11"/>
          </p:nvPr>
        </p:nvSpPr>
        <p:spPr/>
        <p:txBody>
          <a:bodyPr/>
          <a:lstStyle/>
          <a:p>
            <a:endParaRPr lang="es-MX" dirty="0"/>
          </a:p>
        </p:txBody>
      </p:sp>
      <p:sp>
        <p:nvSpPr>
          <p:cNvPr id="6" name="Slide Number Placeholder 5"/>
          <p:cNvSpPr>
            <a:spLocks noGrp="1"/>
          </p:cNvSpPr>
          <p:nvPr>
            <p:ph type="sldNum" sz="quarter" idx="12"/>
          </p:nvPr>
        </p:nvSpPr>
        <p:spPr/>
        <p:txBody>
          <a:bodyPr/>
          <a:lstStyle/>
          <a:p>
            <a:fld id="{BD50CD1A-D57C-4597-BC4C-5BAE6478A665}" type="slidenum">
              <a:rPr lang="es-MX" smtClean="0"/>
              <a:pPr/>
              <a:t>‹Nº›</a:t>
            </a:fld>
            <a:endParaRPr lang="es-MX"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79BD535E-79C9-4673-9002-1645F2B27EEC}" type="datetimeFigureOut">
              <a:rPr lang="es-MX" smtClean="0"/>
              <a:pPr/>
              <a:t>24/07/2015</a:t>
            </a:fld>
            <a:endParaRPr lang="es-MX" dirty="0"/>
          </a:p>
        </p:txBody>
      </p:sp>
      <p:sp>
        <p:nvSpPr>
          <p:cNvPr id="6" name="Footer Placeholder 5"/>
          <p:cNvSpPr>
            <a:spLocks noGrp="1"/>
          </p:cNvSpPr>
          <p:nvPr>
            <p:ph type="ftr" sz="quarter" idx="11"/>
          </p:nvPr>
        </p:nvSpPr>
        <p:spPr/>
        <p:txBody>
          <a:bodyPr/>
          <a:lstStyle/>
          <a:p>
            <a:endParaRPr lang="es-MX" dirty="0"/>
          </a:p>
        </p:txBody>
      </p:sp>
      <p:sp>
        <p:nvSpPr>
          <p:cNvPr id="7" name="Slide Number Placeholder 6"/>
          <p:cNvSpPr>
            <a:spLocks noGrp="1"/>
          </p:cNvSpPr>
          <p:nvPr>
            <p:ph type="sldNum" sz="quarter" idx="12"/>
          </p:nvPr>
        </p:nvSpPr>
        <p:spPr/>
        <p:txBody>
          <a:bodyPr/>
          <a:lstStyle/>
          <a:p>
            <a:fld id="{BD50CD1A-D57C-4597-BC4C-5BAE6478A665}" type="slidenum">
              <a:rPr lang="es-MX" smtClean="0"/>
              <a:pPr/>
              <a:t>‹Nº›</a:t>
            </a:fld>
            <a:endParaRPr lang="es-MX"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7" name="Date Placeholder 6"/>
          <p:cNvSpPr>
            <a:spLocks noGrp="1"/>
          </p:cNvSpPr>
          <p:nvPr>
            <p:ph type="dt" sz="half" idx="10"/>
          </p:nvPr>
        </p:nvSpPr>
        <p:spPr/>
        <p:txBody>
          <a:bodyPr/>
          <a:lstStyle/>
          <a:p>
            <a:fld id="{79BD535E-79C9-4673-9002-1645F2B27EEC}" type="datetimeFigureOut">
              <a:rPr lang="es-MX" smtClean="0"/>
              <a:pPr/>
              <a:t>24/07/2015</a:t>
            </a:fld>
            <a:endParaRPr lang="es-MX" dirty="0"/>
          </a:p>
        </p:txBody>
      </p:sp>
      <p:sp>
        <p:nvSpPr>
          <p:cNvPr id="8" name="Footer Placeholder 7"/>
          <p:cNvSpPr>
            <a:spLocks noGrp="1"/>
          </p:cNvSpPr>
          <p:nvPr>
            <p:ph type="ftr" sz="quarter" idx="11"/>
          </p:nvPr>
        </p:nvSpPr>
        <p:spPr/>
        <p:txBody>
          <a:bodyPr/>
          <a:lstStyle/>
          <a:p>
            <a:endParaRPr lang="es-MX" dirty="0"/>
          </a:p>
        </p:txBody>
      </p:sp>
      <p:sp>
        <p:nvSpPr>
          <p:cNvPr id="9" name="Slide Number Placeholder 8"/>
          <p:cNvSpPr>
            <a:spLocks noGrp="1"/>
          </p:cNvSpPr>
          <p:nvPr>
            <p:ph type="sldNum" sz="quarter" idx="12"/>
          </p:nvPr>
        </p:nvSpPr>
        <p:spPr/>
        <p:txBody>
          <a:bodyPr/>
          <a:lstStyle/>
          <a:p>
            <a:fld id="{BD50CD1A-D57C-4597-BC4C-5BAE6478A665}" type="slidenum">
              <a:rPr lang="es-MX" smtClean="0"/>
              <a:pPr/>
              <a:t>‹Nº›</a:t>
            </a:fld>
            <a:endParaRPr lang="es-MX"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Date Placeholder 2"/>
          <p:cNvSpPr>
            <a:spLocks noGrp="1"/>
          </p:cNvSpPr>
          <p:nvPr>
            <p:ph type="dt" sz="half" idx="10"/>
          </p:nvPr>
        </p:nvSpPr>
        <p:spPr/>
        <p:txBody>
          <a:bodyPr/>
          <a:lstStyle/>
          <a:p>
            <a:fld id="{79BD535E-79C9-4673-9002-1645F2B27EEC}" type="datetimeFigureOut">
              <a:rPr lang="es-MX" smtClean="0"/>
              <a:pPr/>
              <a:t>24/07/2015</a:t>
            </a:fld>
            <a:endParaRPr lang="es-MX" dirty="0"/>
          </a:p>
        </p:txBody>
      </p:sp>
      <p:sp>
        <p:nvSpPr>
          <p:cNvPr id="4" name="Footer Placeholder 3"/>
          <p:cNvSpPr>
            <a:spLocks noGrp="1"/>
          </p:cNvSpPr>
          <p:nvPr>
            <p:ph type="ftr" sz="quarter" idx="11"/>
          </p:nvPr>
        </p:nvSpPr>
        <p:spPr/>
        <p:txBody>
          <a:bodyPr/>
          <a:lstStyle/>
          <a:p>
            <a:endParaRPr lang="es-MX" dirty="0"/>
          </a:p>
        </p:txBody>
      </p:sp>
      <p:sp>
        <p:nvSpPr>
          <p:cNvPr id="5" name="Slide Number Placeholder 4"/>
          <p:cNvSpPr>
            <a:spLocks noGrp="1"/>
          </p:cNvSpPr>
          <p:nvPr>
            <p:ph type="sldNum" sz="quarter" idx="12"/>
          </p:nvPr>
        </p:nvSpPr>
        <p:spPr/>
        <p:txBody>
          <a:bodyPr/>
          <a:lstStyle/>
          <a:p>
            <a:fld id="{BD50CD1A-D57C-4597-BC4C-5BAE6478A665}" type="slidenum">
              <a:rPr lang="es-MX" smtClean="0"/>
              <a:pPr/>
              <a:t>‹Nº›</a:t>
            </a:fld>
            <a:endParaRPr lang="es-MX"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9BD535E-79C9-4673-9002-1645F2B27EEC}" type="datetimeFigureOut">
              <a:rPr lang="es-MX" smtClean="0"/>
              <a:pPr/>
              <a:t>24/07/2015</a:t>
            </a:fld>
            <a:endParaRPr lang="es-MX" dirty="0"/>
          </a:p>
        </p:txBody>
      </p:sp>
      <p:sp>
        <p:nvSpPr>
          <p:cNvPr id="3" name="Footer Placeholder 2"/>
          <p:cNvSpPr>
            <a:spLocks noGrp="1"/>
          </p:cNvSpPr>
          <p:nvPr>
            <p:ph type="ftr" sz="quarter" idx="11"/>
          </p:nvPr>
        </p:nvSpPr>
        <p:spPr/>
        <p:txBody>
          <a:bodyPr/>
          <a:lstStyle/>
          <a:p>
            <a:endParaRPr lang="es-MX" dirty="0"/>
          </a:p>
        </p:txBody>
      </p:sp>
      <p:sp>
        <p:nvSpPr>
          <p:cNvPr id="4" name="Slide Number Placeholder 3"/>
          <p:cNvSpPr>
            <a:spLocks noGrp="1"/>
          </p:cNvSpPr>
          <p:nvPr>
            <p:ph type="sldNum" sz="quarter" idx="12"/>
          </p:nvPr>
        </p:nvSpPr>
        <p:spPr/>
        <p:txBody>
          <a:bodyPr/>
          <a:lstStyle/>
          <a:p>
            <a:fld id="{BD50CD1A-D57C-4597-BC4C-5BAE6478A665}" type="slidenum">
              <a:rPr lang="es-MX" smtClean="0"/>
              <a:pPr/>
              <a:t>‹Nº›</a:t>
            </a:fld>
            <a:endParaRPr lang="es-MX"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s-ES" smtClean="0"/>
              <a:t>Haga clic para modificar el estilo de título del patrón</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79BD535E-79C9-4673-9002-1645F2B27EEC}" type="datetimeFigureOut">
              <a:rPr lang="es-MX" smtClean="0"/>
              <a:pPr/>
              <a:t>24/07/2015</a:t>
            </a:fld>
            <a:endParaRPr lang="es-MX" dirty="0"/>
          </a:p>
        </p:txBody>
      </p:sp>
      <p:sp>
        <p:nvSpPr>
          <p:cNvPr id="6" name="Footer Placeholder 5"/>
          <p:cNvSpPr>
            <a:spLocks noGrp="1"/>
          </p:cNvSpPr>
          <p:nvPr>
            <p:ph type="ftr" sz="quarter" idx="11"/>
          </p:nvPr>
        </p:nvSpPr>
        <p:spPr/>
        <p:txBody>
          <a:bodyPr/>
          <a:lstStyle/>
          <a:p>
            <a:endParaRPr lang="es-MX" dirty="0"/>
          </a:p>
        </p:txBody>
      </p:sp>
      <p:sp>
        <p:nvSpPr>
          <p:cNvPr id="7" name="Slide Number Placeholder 6"/>
          <p:cNvSpPr>
            <a:spLocks noGrp="1"/>
          </p:cNvSpPr>
          <p:nvPr>
            <p:ph type="sldNum" sz="quarter" idx="12"/>
          </p:nvPr>
        </p:nvSpPr>
        <p:spPr/>
        <p:txBody>
          <a:bodyPr/>
          <a:lstStyle/>
          <a:p>
            <a:fld id="{BD50CD1A-D57C-4597-BC4C-5BAE6478A665}" type="slidenum">
              <a:rPr lang="es-MX" smtClean="0"/>
              <a:pPr/>
              <a:t>‹Nº›</a:t>
            </a:fld>
            <a:endParaRPr lang="es-MX" dirty="0"/>
          </a:p>
        </p:txBody>
      </p:sp>
      <p:sp>
        <p:nvSpPr>
          <p:cNvPr id="9" name="Content Placeholder 8"/>
          <p:cNvSpPr>
            <a:spLocks noGrp="1"/>
          </p:cNvSpPr>
          <p:nvPr>
            <p:ph sz="quarter" idx="13"/>
          </p:nvPr>
        </p:nvSpPr>
        <p:spPr>
          <a:xfrm>
            <a:off x="304800" y="381000"/>
            <a:ext cx="7772400" cy="494284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s-ES" smtClean="0"/>
              <a:t>Haga clic para modificar el estilo de título del patrón</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dirty="0" smtClean="0"/>
              <a:t>Haga clic en el icono para agregar una imagen</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8" name="Date Placeholder 7"/>
          <p:cNvSpPr>
            <a:spLocks noGrp="1"/>
          </p:cNvSpPr>
          <p:nvPr>
            <p:ph type="dt" sz="half" idx="10"/>
          </p:nvPr>
        </p:nvSpPr>
        <p:spPr/>
        <p:txBody>
          <a:bodyPr/>
          <a:lstStyle/>
          <a:p>
            <a:fld id="{79BD535E-79C9-4673-9002-1645F2B27EEC}" type="datetimeFigureOut">
              <a:rPr lang="es-MX" smtClean="0"/>
              <a:pPr/>
              <a:t>24/07/2015</a:t>
            </a:fld>
            <a:endParaRPr lang="es-MX" dirty="0"/>
          </a:p>
        </p:txBody>
      </p:sp>
      <p:sp>
        <p:nvSpPr>
          <p:cNvPr id="9" name="Slide Number Placeholder 8"/>
          <p:cNvSpPr>
            <a:spLocks noGrp="1"/>
          </p:cNvSpPr>
          <p:nvPr>
            <p:ph type="sldNum" sz="quarter" idx="11"/>
          </p:nvPr>
        </p:nvSpPr>
        <p:spPr/>
        <p:txBody>
          <a:bodyPr/>
          <a:lstStyle/>
          <a:p>
            <a:fld id="{BD50CD1A-D57C-4597-BC4C-5BAE6478A665}" type="slidenum">
              <a:rPr lang="es-MX" smtClean="0"/>
              <a:pPr/>
              <a:t>‹Nº›</a:t>
            </a:fld>
            <a:endParaRPr lang="es-MX" dirty="0"/>
          </a:p>
        </p:txBody>
      </p:sp>
      <p:sp>
        <p:nvSpPr>
          <p:cNvPr id="10" name="Footer Placeholder 9"/>
          <p:cNvSpPr>
            <a:spLocks noGrp="1"/>
          </p:cNvSpPr>
          <p:nvPr>
            <p:ph type="ftr" sz="quarter" idx="12"/>
          </p:nvPr>
        </p:nvSpPr>
        <p:spPr/>
        <p:txBody>
          <a:bodyPr/>
          <a:lstStyle/>
          <a:p>
            <a:endParaRPr lang="es-MX"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79BD535E-79C9-4673-9002-1645F2B27EEC}" type="datetimeFigureOut">
              <a:rPr lang="es-MX" smtClean="0"/>
              <a:pPr/>
              <a:t>24/07/2015</a:t>
            </a:fld>
            <a:endParaRPr lang="es-MX" dirty="0"/>
          </a:p>
        </p:txBody>
      </p:sp>
      <p:sp>
        <p:nvSpPr>
          <p:cNvPr id="5" name="Footer Placeholder 4"/>
          <p:cNvSpPr>
            <a:spLocks noGrp="1"/>
          </p:cNvSpPr>
          <p:nvPr>
            <p:ph type="ftr" sz="quarter" idx="11"/>
          </p:nvPr>
        </p:nvSpPr>
        <p:spPr/>
        <p:txBody>
          <a:bodyPr/>
          <a:lstStyle/>
          <a:p>
            <a:endParaRPr lang="es-MX" dirty="0"/>
          </a:p>
        </p:txBody>
      </p:sp>
      <p:sp>
        <p:nvSpPr>
          <p:cNvPr id="6" name="Slide Number Placeholder 5"/>
          <p:cNvSpPr>
            <a:spLocks noGrp="1"/>
          </p:cNvSpPr>
          <p:nvPr>
            <p:ph type="sldNum" sz="quarter" idx="12"/>
          </p:nvPr>
        </p:nvSpPr>
        <p:spPr/>
        <p:txBody>
          <a:bodyPr/>
          <a:lstStyle/>
          <a:p>
            <a:fld id="{BD50CD1A-D57C-4597-BC4C-5BAE6478A665}" type="slidenum">
              <a:rPr lang="es-MX" smtClean="0"/>
              <a:pPr/>
              <a:t>‹Nº›</a:t>
            </a:fld>
            <a:endParaRPr lang="es-MX"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79BD535E-79C9-4673-9002-1645F2B27EEC}" type="datetimeFigureOut">
              <a:rPr lang="es-MX" smtClean="0"/>
              <a:pPr/>
              <a:t>24/07/2015</a:t>
            </a:fld>
            <a:endParaRPr lang="es-MX" dirty="0"/>
          </a:p>
        </p:txBody>
      </p:sp>
      <p:sp>
        <p:nvSpPr>
          <p:cNvPr id="5" name="Footer Placeholder 4"/>
          <p:cNvSpPr>
            <a:spLocks noGrp="1"/>
          </p:cNvSpPr>
          <p:nvPr>
            <p:ph type="ftr" sz="quarter" idx="11"/>
          </p:nvPr>
        </p:nvSpPr>
        <p:spPr/>
        <p:txBody>
          <a:bodyPr/>
          <a:lstStyle/>
          <a:p>
            <a:endParaRPr lang="es-MX" dirty="0"/>
          </a:p>
        </p:txBody>
      </p:sp>
      <p:sp>
        <p:nvSpPr>
          <p:cNvPr id="6" name="Slide Number Placeholder 5"/>
          <p:cNvSpPr>
            <a:spLocks noGrp="1"/>
          </p:cNvSpPr>
          <p:nvPr>
            <p:ph type="sldNum" sz="quarter" idx="12"/>
          </p:nvPr>
        </p:nvSpPr>
        <p:spPr/>
        <p:txBody>
          <a:bodyPr/>
          <a:lstStyle/>
          <a:p>
            <a:fld id="{BD50CD1A-D57C-4597-BC4C-5BAE6478A665}" type="slidenum">
              <a:rPr lang="es-MX" smtClean="0"/>
              <a:pPr/>
              <a:t>‹Nº›</a:t>
            </a:fld>
            <a:endParaRPr lang="es-MX"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BD50CD1A-D57C-4597-BC4C-5BAE6478A665}" type="slidenum">
              <a:rPr lang="es-MX" smtClean="0"/>
              <a:pPr/>
              <a:t>‹Nº›</a:t>
            </a:fld>
            <a:endParaRPr lang="es-MX" dirty="0"/>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endParaRPr lang="es-MX" dirty="0"/>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79BD535E-79C9-4673-9002-1645F2B27EEC}" type="datetimeFigureOut">
              <a:rPr lang="es-MX" smtClean="0"/>
              <a:pPr/>
              <a:t>24/07/2015</a:t>
            </a:fld>
            <a:endParaRPr lang="es-MX"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wm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wm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43608" y="764704"/>
            <a:ext cx="6192688" cy="1569660"/>
          </a:xfrm>
          <a:prstGeom prst="rect">
            <a:avLst/>
          </a:prstGeom>
        </p:spPr>
        <p:txBody>
          <a:bodyPr wrap="square">
            <a:spAutoFit/>
          </a:bodyPr>
          <a:lstStyle/>
          <a:p>
            <a:pPr algn="ctr"/>
            <a:r>
              <a:rPr lang="es-MX" sz="4800" dirty="0" smtClean="0">
                <a:solidFill>
                  <a:schemeClr val="tx2"/>
                </a:solidFill>
                <a:latin typeface="Bookman Old Style" panose="02050604050505020204" pitchFamily="18" charset="0"/>
              </a:rPr>
              <a:t>Contabilidad </a:t>
            </a:r>
            <a:r>
              <a:rPr lang="es-MX" sz="4800" dirty="0">
                <a:solidFill>
                  <a:schemeClr val="tx2"/>
                </a:solidFill>
                <a:latin typeface="Bookman Old Style" panose="02050604050505020204" pitchFamily="18" charset="0"/>
              </a:rPr>
              <a:t>Electrónica</a:t>
            </a:r>
          </a:p>
        </p:txBody>
      </p:sp>
      <p:sp>
        <p:nvSpPr>
          <p:cNvPr id="7" name="Rectángulo 6"/>
          <p:cNvSpPr/>
          <p:nvPr/>
        </p:nvSpPr>
        <p:spPr>
          <a:xfrm>
            <a:off x="2884579" y="3244334"/>
            <a:ext cx="184666" cy="923330"/>
          </a:xfrm>
          <a:prstGeom prst="rect">
            <a:avLst/>
          </a:prstGeom>
        </p:spPr>
        <p:txBody>
          <a:bodyPr wrap="none">
            <a:spAutoFit/>
          </a:bodyPr>
          <a:lstStyle/>
          <a:p>
            <a:endParaRPr lang="es-ES_tradnl" dirty="0" smtClean="0"/>
          </a:p>
          <a:p>
            <a:endParaRPr lang="es-ES_tradnl" dirty="0" smtClean="0"/>
          </a:p>
          <a:p>
            <a:endParaRPr lang="es-ES_tradnl" dirty="0"/>
          </a:p>
        </p:txBody>
      </p:sp>
      <p:pic>
        <p:nvPicPr>
          <p:cNvPr id="9" name="Imagen 8" descr="contabilidad-electrc3b3nica-informacic3b3n2.jpg"/>
          <p:cNvPicPr>
            <a:picLocks noChangeAspect="1"/>
          </p:cNvPicPr>
          <p:nvPr/>
        </p:nvPicPr>
        <p:blipFill>
          <a:blip r:embed="rId2" cstate="print"/>
          <a:stretch>
            <a:fillRect/>
          </a:stretch>
        </p:blipFill>
        <p:spPr>
          <a:xfrm>
            <a:off x="0" y="2667000"/>
            <a:ext cx="7975600" cy="2933700"/>
          </a:xfrm>
          <a:prstGeom prst="rect">
            <a:avLst/>
          </a:prstGeom>
        </p:spPr>
      </p:pic>
    </p:spTree>
    <p:extLst>
      <p:ext uri="{BB962C8B-B14F-4D97-AF65-F5344CB8AC3E}">
        <p14:creationId xmlns:p14="http://schemas.microsoft.com/office/powerpoint/2010/main" xmlns="" val="30755512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827584" y="1916832"/>
            <a:ext cx="7128792" cy="3416320"/>
          </a:xfrm>
          <a:prstGeom prst="rect">
            <a:avLst/>
          </a:prstGeom>
        </p:spPr>
        <p:txBody>
          <a:bodyPr wrap="square">
            <a:spAutoFit/>
          </a:bodyPr>
          <a:lstStyle/>
          <a:p>
            <a:pPr algn="ctr"/>
            <a:r>
              <a:rPr lang="es-MX" sz="2400" dirty="0">
                <a:solidFill>
                  <a:srgbClr val="0070C0"/>
                </a:solidFill>
              </a:rPr>
              <a:t>Se refiere al conjunto de pronunciamientos normativos, conceptuales y particulares, emitidos por el Consejo Mexicano para la Investigación y Desarrollo de Normas de Información Financiera(CINIF) o trasferidos al CINIF, que regulan la información contenida en los estados financieros y sus notas, en un lugar y fecha determinados, que son aceptados de manera amplia y generalizada por todos los usuarios de la información financiera.</a:t>
            </a:r>
          </a:p>
        </p:txBody>
      </p:sp>
      <p:sp>
        <p:nvSpPr>
          <p:cNvPr id="3" name="2 Rectángulo"/>
          <p:cNvSpPr/>
          <p:nvPr/>
        </p:nvSpPr>
        <p:spPr>
          <a:xfrm>
            <a:off x="1427161" y="761627"/>
            <a:ext cx="5929637" cy="584775"/>
          </a:xfrm>
          <a:prstGeom prst="rect">
            <a:avLst/>
          </a:prstGeom>
        </p:spPr>
        <p:txBody>
          <a:bodyPr wrap="none">
            <a:spAutoFit/>
          </a:bodyPr>
          <a:lstStyle/>
          <a:p>
            <a:r>
              <a:rPr lang="es-MX" sz="3200" dirty="0">
                <a:solidFill>
                  <a:schemeClr val="tx2"/>
                </a:solidFill>
              </a:rPr>
              <a:t>Normas de Información Financiera</a:t>
            </a:r>
          </a:p>
        </p:txBody>
      </p:sp>
    </p:spTree>
    <p:extLst>
      <p:ext uri="{BB962C8B-B14F-4D97-AF65-F5344CB8AC3E}">
        <p14:creationId xmlns:p14="http://schemas.microsoft.com/office/powerpoint/2010/main" xmlns="" val="351408664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CuadroTexto"/>
          <p:cNvSpPr txBox="1"/>
          <p:nvPr/>
        </p:nvSpPr>
        <p:spPr>
          <a:xfrm>
            <a:off x="1828800" y="533400"/>
            <a:ext cx="4641463" cy="584775"/>
          </a:xfrm>
          <a:prstGeom prst="rect">
            <a:avLst/>
          </a:prstGeom>
        </p:spPr>
        <p:style>
          <a:lnRef idx="2">
            <a:schemeClr val="accent1"/>
          </a:lnRef>
          <a:fillRef idx="1">
            <a:schemeClr val="lt1"/>
          </a:fillRef>
          <a:effectRef idx="0">
            <a:schemeClr val="accent1"/>
          </a:effectRef>
          <a:fontRef idx="minor">
            <a:schemeClr val="dk1"/>
          </a:fontRef>
        </p:style>
        <p:txBody>
          <a:bodyPr wrap="none" rtlCol="0">
            <a:spAutoFit/>
          </a:bodyPr>
          <a:lstStyle/>
          <a:p>
            <a:pPr algn="ctr"/>
            <a:r>
              <a:rPr lang="es-MX" sz="3200" dirty="0" smtClean="0">
                <a:solidFill>
                  <a:srgbClr val="C00000"/>
                </a:solidFill>
              </a:rPr>
              <a:t>Definición de Contabilidad</a:t>
            </a:r>
            <a:r>
              <a:rPr lang="es-MX" sz="2000" dirty="0" smtClean="0">
                <a:solidFill>
                  <a:srgbClr val="C00000"/>
                </a:solidFill>
              </a:rPr>
              <a:t> </a:t>
            </a:r>
            <a:endParaRPr lang="es-MX" sz="2000" dirty="0">
              <a:solidFill>
                <a:srgbClr val="C00000"/>
              </a:solidFill>
            </a:endParaRPr>
          </a:p>
        </p:txBody>
      </p:sp>
      <p:sp>
        <p:nvSpPr>
          <p:cNvPr id="4" name="3 Rectángulo"/>
          <p:cNvSpPr/>
          <p:nvPr/>
        </p:nvSpPr>
        <p:spPr>
          <a:xfrm>
            <a:off x="899592" y="1916832"/>
            <a:ext cx="7128792" cy="1569660"/>
          </a:xfrm>
          <a:prstGeom prst="rect">
            <a:avLst/>
          </a:prstGeom>
        </p:spPr>
        <p:txBody>
          <a:bodyPr wrap="square">
            <a:spAutoFit/>
          </a:bodyPr>
          <a:lstStyle/>
          <a:p>
            <a:pPr algn="just"/>
            <a:r>
              <a:rPr lang="es-MX" sz="2400" dirty="0" smtClean="0">
                <a:solidFill>
                  <a:schemeClr val="accent3">
                    <a:lumMod val="75000"/>
                  </a:schemeClr>
                </a:solidFill>
              </a:rPr>
              <a:t>Es una técnica que se utiliza para el registro de las operaciones que afectan económicamente a una entidad y que produce sistemáticamente información financiera.</a:t>
            </a:r>
            <a:endParaRPr lang="es-MX" sz="2400" dirty="0">
              <a:solidFill>
                <a:schemeClr val="accent3">
                  <a:lumMod val="75000"/>
                </a:schemeClr>
              </a:solidFill>
            </a:endParaRPr>
          </a:p>
        </p:txBody>
      </p:sp>
      <p:sp>
        <p:nvSpPr>
          <p:cNvPr id="6" name="5 Rectángulo"/>
          <p:cNvSpPr/>
          <p:nvPr/>
        </p:nvSpPr>
        <p:spPr>
          <a:xfrm>
            <a:off x="971600" y="3789040"/>
            <a:ext cx="7056784" cy="1200329"/>
          </a:xfrm>
          <a:prstGeom prst="rect">
            <a:avLst/>
          </a:prstGeom>
        </p:spPr>
        <p:txBody>
          <a:bodyPr wrap="square">
            <a:spAutoFit/>
          </a:bodyPr>
          <a:lstStyle/>
          <a:p>
            <a:pPr algn="just"/>
            <a:r>
              <a:rPr lang="es-MX" sz="2400" dirty="0" smtClean="0">
                <a:solidFill>
                  <a:schemeClr val="accent3">
                    <a:lumMod val="75000"/>
                  </a:schemeClr>
                </a:solidFill>
              </a:rPr>
              <a:t>Las operaciones que afectan económicamente a una entidad incluyen las transacciones, transformaciones internas y otros eventos</a:t>
            </a:r>
            <a:endParaRPr lang="es-MX" sz="2400" dirty="0">
              <a:solidFill>
                <a:schemeClr val="accent3">
                  <a:lumMod val="75000"/>
                </a:schemeClr>
              </a:solidFill>
            </a:endParaRPr>
          </a:p>
        </p:txBody>
      </p:sp>
      <p:pic>
        <p:nvPicPr>
          <p:cNvPr id="5124" name="Picture 4" descr="C:\Users\Equipo\AppData\Local\Microsoft\Windows\Temporary Internet Files\Content.IE5\QZOQ623W\MC900240717[1].wmf"/>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202327" y="5373216"/>
            <a:ext cx="1826057" cy="1192378"/>
          </a:xfrm>
          <a:prstGeom prst="rect">
            <a:avLst/>
          </a:prstGeom>
          <a:noFill/>
          <a:extLst>
            <a:ext uri="{909E8E84-426E-40dd-AFC4-6F175D3DCCD1}">
              <a14:hiddenFill xmlns:a14="http://schemas.microsoft.com/office/drawing/2010/main" xmlns="">
                <a:solidFill>
                  <a:srgbClr val="FFFFFF"/>
                </a:solidFill>
              </a14:hiddenFill>
            </a:ext>
          </a:extLst>
        </p:spPr>
      </p:pic>
      <p:sp>
        <p:nvSpPr>
          <p:cNvPr id="7" name="6 Rectángulo"/>
          <p:cNvSpPr/>
          <p:nvPr/>
        </p:nvSpPr>
        <p:spPr>
          <a:xfrm>
            <a:off x="1043608" y="5784739"/>
            <a:ext cx="883575" cy="369332"/>
          </a:xfrm>
          <a:prstGeom prst="rect">
            <a:avLst/>
          </a:prstGeom>
        </p:spPr>
        <p:txBody>
          <a:bodyPr wrap="none">
            <a:spAutoFit/>
          </a:bodyPr>
          <a:lstStyle/>
          <a:p>
            <a:r>
              <a:rPr lang="es-MX" b="1" dirty="0" smtClean="0">
                <a:solidFill>
                  <a:schemeClr val="accent3">
                    <a:lumMod val="75000"/>
                  </a:schemeClr>
                </a:solidFill>
              </a:rPr>
              <a:t>NIF A-1</a:t>
            </a:r>
            <a:endParaRPr lang="es-MX" b="1" dirty="0">
              <a:solidFill>
                <a:schemeClr val="accent3">
                  <a:lumMod val="75000"/>
                </a:schemeClr>
              </a:solidFill>
            </a:endParaRPr>
          </a:p>
        </p:txBody>
      </p:sp>
    </p:spTree>
    <p:extLst>
      <p:ext uri="{BB962C8B-B14F-4D97-AF65-F5344CB8AC3E}">
        <p14:creationId xmlns:p14="http://schemas.microsoft.com/office/powerpoint/2010/main" xmlns="" val="86446319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85800" y="1371601"/>
            <a:ext cx="7315200" cy="4493537"/>
          </a:xfrm>
          <a:prstGeom prst="rect">
            <a:avLst/>
          </a:prstGeom>
        </p:spPr>
        <p:txBody>
          <a:bodyPr wrap="square">
            <a:spAutoFit/>
          </a:bodyPr>
          <a:lstStyle/>
          <a:p>
            <a:pPr algn="just"/>
            <a:r>
              <a:rPr lang="es-MX" sz="2200" dirty="0" smtClean="0">
                <a:solidFill>
                  <a:schemeClr val="accent3">
                    <a:lumMod val="75000"/>
                  </a:schemeClr>
                </a:solidFill>
              </a:rPr>
              <a:t>Emana de la contabilidad, es información </a:t>
            </a:r>
            <a:r>
              <a:rPr lang="es-MX" sz="2200" u="sng" dirty="0" smtClean="0">
                <a:solidFill>
                  <a:schemeClr val="accent3">
                    <a:lumMod val="75000"/>
                  </a:schemeClr>
                </a:solidFill>
              </a:rPr>
              <a:t>cuantitativa</a:t>
            </a:r>
            <a:r>
              <a:rPr lang="es-MX" sz="2200" dirty="0" smtClean="0">
                <a:solidFill>
                  <a:schemeClr val="accent3">
                    <a:lumMod val="75000"/>
                  </a:schemeClr>
                </a:solidFill>
              </a:rPr>
              <a:t>, expresada en unidades monetarias y </a:t>
            </a:r>
            <a:r>
              <a:rPr lang="es-MX" sz="2200" u="sng" dirty="0" smtClean="0">
                <a:solidFill>
                  <a:schemeClr val="accent3">
                    <a:lumMod val="75000"/>
                  </a:schemeClr>
                </a:solidFill>
              </a:rPr>
              <a:t>descriptiva</a:t>
            </a:r>
            <a:r>
              <a:rPr lang="es-MX" sz="2200" dirty="0" smtClean="0">
                <a:solidFill>
                  <a:schemeClr val="accent3">
                    <a:lumMod val="75000"/>
                  </a:schemeClr>
                </a:solidFill>
              </a:rPr>
              <a:t>, que muestra la posición y desempeño financiero de una entidad, y cuyo objetivo esencial es el de ser útil al usuario general en la toma de sus decisiones económicas.</a:t>
            </a:r>
          </a:p>
          <a:p>
            <a:pPr algn="just"/>
            <a:endParaRPr lang="es-MX" sz="2200" dirty="0" smtClean="0">
              <a:solidFill>
                <a:schemeClr val="accent3">
                  <a:lumMod val="75000"/>
                </a:schemeClr>
              </a:solidFill>
            </a:endParaRPr>
          </a:p>
          <a:p>
            <a:pPr algn="just"/>
            <a:r>
              <a:rPr lang="es-MX" sz="2200" dirty="0" smtClean="0">
                <a:solidFill>
                  <a:schemeClr val="accent3">
                    <a:lumMod val="75000"/>
                  </a:schemeClr>
                </a:solidFill>
              </a:rPr>
              <a:t>Su manifestación fundamental son los Estados Financieros.</a:t>
            </a:r>
          </a:p>
          <a:p>
            <a:pPr algn="just"/>
            <a:endParaRPr lang="es-MX" sz="2200" dirty="0" smtClean="0">
              <a:solidFill>
                <a:schemeClr val="accent3">
                  <a:lumMod val="75000"/>
                </a:schemeClr>
              </a:solidFill>
            </a:endParaRPr>
          </a:p>
          <a:p>
            <a:pPr algn="just"/>
            <a:r>
              <a:rPr lang="es-MX" sz="2200" dirty="0" smtClean="0">
                <a:solidFill>
                  <a:schemeClr val="accent3">
                    <a:lumMod val="75000"/>
                  </a:schemeClr>
                </a:solidFill>
              </a:rPr>
              <a:t>Se enfoca esencialmente a proveer información que permita evaluar el desenvolvimiento de la entidad, así como el proporcionar elementos de juicio para estimar el comportamiento futuro de los flujos de efectivo, entre otros aspectos.</a:t>
            </a:r>
          </a:p>
        </p:txBody>
      </p:sp>
      <p:sp>
        <p:nvSpPr>
          <p:cNvPr id="3" name="2 Rectángulo"/>
          <p:cNvSpPr/>
          <p:nvPr/>
        </p:nvSpPr>
        <p:spPr>
          <a:xfrm>
            <a:off x="2204936" y="260648"/>
            <a:ext cx="4014048" cy="584775"/>
          </a:xfrm>
          <a:prstGeom prst="rect">
            <a:avLst/>
          </a:prstGeom>
        </p:spPr>
        <p:style>
          <a:lnRef idx="2">
            <a:schemeClr val="accent1"/>
          </a:lnRef>
          <a:fillRef idx="1">
            <a:schemeClr val="lt1"/>
          </a:fillRef>
          <a:effectRef idx="0">
            <a:schemeClr val="accent1"/>
          </a:effectRef>
          <a:fontRef idx="minor">
            <a:schemeClr val="dk1"/>
          </a:fontRef>
        </p:style>
        <p:txBody>
          <a:bodyPr wrap="none">
            <a:spAutoFit/>
          </a:bodyPr>
          <a:lstStyle/>
          <a:p>
            <a:r>
              <a:rPr lang="es-MX" sz="3200" dirty="0" smtClean="0">
                <a:solidFill>
                  <a:schemeClr val="tx2"/>
                </a:solidFill>
              </a:rPr>
              <a:t>Información Financiera</a:t>
            </a:r>
            <a:endParaRPr lang="es-MX" sz="3200" dirty="0">
              <a:solidFill>
                <a:schemeClr val="tx2"/>
              </a:solidFill>
            </a:endParaRPr>
          </a:p>
        </p:txBody>
      </p:sp>
      <p:pic>
        <p:nvPicPr>
          <p:cNvPr id="7173" name="Picture 5"/>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516216" y="6165304"/>
            <a:ext cx="1944216" cy="60186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7174" name="Picture 6"/>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 y="1"/>
            <a:ext cx="1219200" cy="12192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5" name="4 Rectángulo"/>
          <p:cNvSpPr/>
          <p:nvPr/>
        </p:nvSpPr>
        <p:spPr>
          <a:xfrm>
            <a:off x="930953" y="6281570"/>
            <a:ext cx="883575" cy="369332"/>
          </a:xfrm>
          <a:prstGeom prst="rect">
            <a:avLst/>
          </a:prstGeom>
        </p:spPr>
        <p:txBody>
          <a:bodyPr wrap="none">
            <a:spAutoFit/>
          </a:bodyPr>
          <a:lstStyle/>
          <a:p>
            <a:r>
              <a:rPr lang="es-MX" b="1" dirty="0" smtClean="0">
                <a:solidFill>
                  <a:schemeClr val="accent3">
                    <a:lumMod val="75000"/>
                  </a:schemeClr>
                </a:solidFill>
              </a:rPr>
              <a:t>NIF A-1</a:t>
            </a:r>
            <a:endParaRPr lang="es-MX" dirty="0"/>
          </a:p>
        </p:txBody>
      </p:sp>
    </p:spTree>
    <p:extLst>
      <p:ext uri="{BB962C8B-B14F-4D97-AF65-F5344CB8AC3E}">
        <p14:creationId xmlns:p14="http://schemas.microsoft.com/office/powerpoint/2010/main" xmlns="" val="247342976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CuadroTexto"/>
          <p:cNvSpPr txBox="1"/>
          <p:nvPr/>
        </p:nvSpPr>
        <p:spPr>
          <a:xfrm>
            <a:off x="1835696" y="404664"/>
            <a:ext cx="5268109" cy="646331"/>
          </a:xfrm>
          <a:prstGeom prst="rect">
            <a:avLst/>
          </a:prstGeom>
        </p:spPr>
        <p:style>
          <a:lnRef idx="2">
            <a:schemeClr val="accent5"/>
          </a:lnRef>
          <a:fillRef idx="1">
            <a:schemeClr val="lt1"/>
          </a:fillRef>
          <a:effectRef idx="0">
            <a:schemeClr val="accent5"/>
          </a:effectRef>
          <a:fontRef idx="minor">
            <a:schemeClr val="dk1"/>
          </a:fontRef>
        </p:style>
        <p:txBody>
          <a:bodyPr wrap="none" rtlCol="0">
            <a:spAutoFit/>
          </a:bodyPr>
          <a:lstStyle/>
          <a:p>
            <a:r>
              <a:rPr lang="es-MX" sz="3600" dirty="0" smtClean="0">
                <a:solidFill>
                  <a:srgbClr val="0070C0"/>
                </a:solidFill>
              </a:rPr>
              <a:t>Estados financieros Básicos</a:t>
            </a:r>
          </a:p>
        </p:txBody>
      </p:sp>
      <p:pic>
        <p:nvPicPr>
          <p:cNvPr id="17410"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07504" y="5301208"/>
            <a:ext cx="1656184" cy="1486105"/>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7" name="Rectángulo 6"/>
          <p:cNvSpPr/>
          <p:nvPr/>
        </p:nvSpPr>
        <p:spPr>
          <a:xfrm>
            <a:off x="1219200" y="1905000"/>
            <a:ext cx="6400800" cy="2677656"/>
          </a:xfrm>
          <a:prstGeom prst="rect">
            <a:avLst/>
          </a:prstGeom>
        </p:spPr>
        <p:txBody>
          <a:bodyPr wrap="square">
            <a:spAutoFit/>
          </a:bodyPr>
          <a:lstStyle/>
          <a:p>
            <a:pPr algn="ctr">
              <a:buFont typeface="Wingdings" charset="2"/>
              <a:buChar char="²"/>
            </a:pPr>
            <a:r>
              <a:rPr lang="es-ES_tradnl" sz="2400" dirty="0" smtClean="0">
                <a:solidFill>
                  <a:srgbClr val="000090"/>
                </a:solidFill>
              </a:rPr>
              <a:t>Estado de Posición Financiera</a:t>
            </a:r>
          </a:p>
          <a:p>
            <a:pPr algn="ctr">
              <a:buFont typeface="Wingdings" charset="2"/>
              <a:buChar char="²"/>
            </a:pPr>
            <a:endParaRPr lang="es-ES_tradnl" sz="2400" dirty="0" smtClean="0">
              <a:solidFill>
                <a:srgbClr val="000090"/>
              </a:solidFill>
            </a:endParaRPr>
          </a:p>
          <a:p>
            <a:pPr algn="ctr">
              <a:buFont typeface="Wingdings" charset="2"/>
              <a:buChar char="²"/>
            </a:pPr>
            <a:r>
              <a:rPr lang="es-ES_tradnl" sz="2400" dirty="0" smtClean="0">
                <a:solidFill>
                  <a:srgbClr val="000090"/>
                </a:solidFill>
              </a:rPr>
              <a:t>Estado de Resultado Integral</a:t>
            </a:r>
          </a:p>
          <a:p>
            <a:pPr algn="ctr">
              <a:buFont typeface="Wingdings" charset="2"/>
              <a:buChar char="²"/>
            </a:pPr>
            <a:endParaRPr lang="es-ES_tradnl" sz="2400" dirty="0" smtClean="0">
              <a:solidFill>
                <a:srgbClr val="000090"/>
              </a:solidFill>
            </a:endParaRPr>
          </a:p>
          <a:p>
            <a:pPr algn="ctr">
              <a:buFont typeface="Wingdings" charset="2"/>
              <a:buChar char="²"/>
            </a:pPr>
            <a:r>
              <a:rPr lang="es-ES_tradnl" sz="2400" dirty="0" smtClean="0">
                <a:solidFill>
                  <a:srgbClr val="000090"/>
                </a:solidFill>
              </a:rPr>
              <a:t>Estado de Cambios en el Capital Contable</a:t>
            </a:r>
          </a:p>
          <a:p>
            <a:pPr algn="ctr">
              <a:buFont typeface="Wingdings" charset="2"/>
              <a:buChar char="²"/>
            </a:pPr>
            <a:endParaRPr lang="es-ES_tradnl" sz="2400" dirty="0" smtClean="0">
              <a:solidFill>
                <a:srgbClr val="000090"/>
              </a:solidFill>
            </a:endParaRPr>
          </a:p>
          <a:p>
            <a:pPr algn="ctr">
              <a:buFont typeface="Wingdings" charset="2"/>
              <a:buChar char="²"/>
            </a:pPr>
            <a:r>
              <a:rPr lang="es-ES_tradnl" sz="2400" dirty="0" smtClean="0">
                <a:solidFill>
                  <a:srgbClr val="000090"/>
                </a:solidFill>
              </a:rPr>
              <a:t>Estado de Flujos de Efectivo</a:t>
            </a:r>
          </a:p>
        </p:txBody>
      </p:sp>
    </p:spTree>
    <p:extLst>
      <p:ext uri="{BB962C8B-B14F-4D97-AF65-F5344CB8AC3E}">
        <p14:creationId xmlns:p14="http://schemas.microsoft.com/office/powerpoint/2010/main" xmlns="" val="152552934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Agrupar 5"/>
          <p:cNvGrpSpPr/>
          <p:nvPr/>
        </p:nvGrpSpPr>
        <p:grpSpPr>
          <a:xfrm>
            <a:off x="609600" y="0"/>
            <a:ext cx="8534400" cy="6542991"/>
            <a:chOff x="609600" y="0"/>
            <a:chExt cx="8534400" cy="6542991"/>
          </a:xfrm>
        </p:grpSpPr>
        <p:sp>
          <p:nvSpPr>
            <p:cNvPr id="2" name="1 Rectángulo"/>
            <p:cNvSpPr/>
            <p:nvPr/>
          </p:nvSpPr>
          <p:spPr>
            <a:xfrm>
              <a:off x="1600200" y="228600"/>
              <a:ext cx="5562600" cy="830997"/>
            </a:xfrm>
            <a:prstGeom prst="rect">
              <a:avLst/>
            </a:prstGeom>
          </p:spPr>
          <p:txBody>
            <a:bodyPr wrap="square">
              <a:spAutoFit/>
            </a:bodyPr>
            <a:lstStyle/>
            <a:p>
              <a:pPr algn="ctr"/>
              <a:r>
                <a:rPr lang="es-MX" sz="2400" dirty="0">
                  <a:solidFill>
                    <a:schemeClr val="tx2"/>
                  </a:solidFill>
                </a:rPr>
                <a:t>Obligados a llevar </a:t>
              </a:r>
              <a:r>
                <a:rPr lang="es-MX" sz="2400" dirty="0" smtClean="0">
                  <a:solidFill>
                    <a:schemeClr val="tx2"/>
                  </a:solidFill>
                </a:rPr>
                <a:t>contabilidad</a:t>
              </a:r>
            </a:p>
            <a:p>
              <a:pPr algn="ctr"/>
              <a:r>
                <a:rPr lang="es-MX" sz="2400" b="1" dirty="0" smtClean="0">
                  <a:solidFill>
                    <a:schemeClr val="accent3">
                      <a:lumMod val="75000"/>
                    </a:schemeClr>
                  </a:solidFill>
                </a:rPr>
                <a:t>Ley ISR</a:t>
              </a:r>
              <a:endParaRPr lang="es-MX" sz="2400" b="1" dirty="0">
                <a:solidFill>
                  <a:schemeClr val="accent3">
                    <a:lumMod val="75000"/>
                  </a:schemeClr>
                </a:solidFill>
              </a:endParaRPr>
            </a:p>
          </p:txBody>
        </p:sp>
        <p:sp>
          <p:nvSpPr>
            <p:cNvPr id="4" name="3 Rectángulo"/>
            <p:cNvSpPr/>
            <p:nvPr/>
          </p:nvSpPr>
          <p:spPr>
            <a:xfrm>
              <a:off x="609600" y="1295400"/>
              <a:ext cx="7391400" cy="5247591"/>
            </a:xfrm>
            <a:prstGeom prst="rect">
              <a:avLst/>
            </a:prstGeom>
          </p:spPr>
          <p:txBody>
            <a:bodyPr wrap="square">
              <a:spAutoFit/>
            </a:bodyPr>
            <a:lstStyle/>
            <a:p>
              <a:pPr algn="just"/>
              <a:endParaRPr lang="es-MX" sz="2000" dirty="0" smtClean="0">
                <a:solidFill>
                  <a:srgbClr val="0070C0"/>
                </a:solidFill>
              </a:endParaRPr>
            </a:p>
            <a:p>
              <a:pPr algn="just"/>
              <a:r>
                <a:rPr lang="es-MX" sz="2400" dirty="0" smtClean="0">
                  <a:solidFill>
                    <a:srgbClr val="0070C0"/>
                  </a:solidFill>
                </a:rPr>
                <a:t>Personas Morales art. 76 Frac I</a:t>
              </a:r>
            </a:p>
            <a:p>
              <a:pPr algn="just"/>
              <a:r>
                <a:rPr lang="es-MX" sz="1600" dirty="0" smtClean="0"/>
                <a:t>Llevar la contabilidad de conformidad con el Código Fiscal de la Federación, su Reglamento y el Reglamento de esta Ley, y efectuar los registros en la misma.</a:t>
              </a:r>
            </a:p>
            <a:p>
              <a:pPr algn="just"/>
              <a:endParaRPr lang="es-MX" sz="1400" dirty="0" smtClean="0"/>
            </a:p>
            <a:p>
              <a:pPr algn="just"/>
              <a:endParaRPr lang="es-MX" sz="1400" dirty="0" smtClean="0"/>
            </a:p>
            <a:p>
              <a:pPr algn="just"/>
              <a:r>
                <a:rPr lang="es-MX" sz="2400" dirty="0" smtClean="0">
                  <a:solidFill>
                    <a:srgbClr val="0070C0"/>
                  </a:solidFill>
                </a:rPr>
                <a:t>Personas Morales con Fines No Lucrativos art. 86 Frac I</a:t>
              </a:r>
            </a:p>
            <a:p>
              <a:pPr algn="just"/>
              <a:r>
                <a:rPr lang="es-MX" sz="1600" dirty="0" smtClean="0"/>
                <a:t>Llevar la contabilidad de conformidad con el Código Fiscal de la Federación, su Reglamento y el Reglamento de esta Ley, y efectuar registros en los mismos respecto de sus operaciones.</a:t>
              </a:r>
            </a:p>
            <a:p>
              <a:pPr algn="just"/>
              <a:endParaRPr lang="es-MX" sz="1600" dirty="0" smtClean="0"/>
            </a:p>
            <a:p>
              <a:pPr algn="just"/>
              <a:endParaRPr lang="es-MX" sz="1600" dirty="0" smtClean="0"/>
            </a:p>
            <a:p>
              <a:pPr algn="just"/>
              <a:r>
                <a:rPr lang="es-MX" sz="2400" dirty="0" smtClean="0">
                  <a:solidFill>
                    <a:srgbClr val="0070C0"/>
                  </a:solidFill>
                </a:rPr>
                <a:t>Personas Físicas Actividad Empresarial y Profesional art. 110 Frac II</a:t>
              </a:r>
            </a:p>
            <a:p>
              <a:pPr algn="just"/>
              <a:r>
                <a:rPr lang="es-ES_tradnl" sz="1600" dirty="0" smtClean="0"/>
                <a:t>Llevar contabilidad de conformidad con el Código Fiscal de la Federación y su Reglamento, tratándose de personas físicas cuyos ingresos del ejercicio de que se trate no excedan de dos millones de pesos, llevarán su contabilidad y expedirán sus comprobantes en los términos de las fracciones III y IV del articulo 112 de esta ley.</a:t>
              </a:r>
            </a:p>
            <a:p>
              <a:pPr algn="just"/>
              <a:endParaRPr lang="es-ES_tradnl" sz="1500" dirty="0" smtClean="0"/>
            </a:p>
          </p:txBody>
        </p:sp>
        <p:pic>
          <p:nvPicPr>
            <p:cNvPr id="5" name="Imagen 4" descr="quiendebe.png"/>
            <p:cNvPicPr>
              <a:picLocks noChangeAspect="1"/>
            </p:cNvPicPr>
            <p:nvPr/>
          </p:nvPicPr>
          <p:blipFill>
            <a:blip r:embed="rId2" cstate="print"/>
            <a:stretch>
              <a:fillRect/>
            </a:stretch>
          </p:blipFill>
          <p:spPr>
            <a:xfrm>
              <a:off x="7162800" y="0"/>
              <a:ext cx="1981200" cy="1981200"/>
            </a:xfrm>
            <a:prstGeom prst="rect">
              <a:avLst/>
            </a:prstGeom>
          </p:spPr>
        </p:pic>
      </p:grpSp>
    </p:spTree>
    <p:extLst>
      <p:ext uri="{BB962C8B-B14F-4D97-AF65-F5344CB8AC3E}">
        <p14:creationId xmlns:p14="http://schemas.microsoft.com/office/powerpoint/2010/main" xmlns="" val="229355637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Agrupar 5"/>
          <p:cNvGrpSpPr/>
          <p:nvPr/>
        </p:nvGrpSpPr>
        <p:grpSpPr>
          <a:xfrm>
            <a:off x="533400" y="228600"/>
            <a:ext cx="7828577" cy="6744534"/>
            <a:chOff x="533400" y="228600"/>
            <a:chExt cx="7828577" cy="6744534"/>
          </a:xfrm>
        </p:grpSpPr>
        <p:sp>
          <p:nvSpPr>
            <p:cNvPr id="2" name="Rectángulo 1"/>
            <p:cNvSpPr/>
            <p:nvPr/>
          </p:nvSpPr>
          <p:spPr>
            <a:xfrm>
              <a:off x="533400" y="1371600"/>
              <a:ext cx="7391400" cy="5601534"/>
            </a:xfrm>
            <a:prstGeom prst="rect">
              <a:avLst/>
            </a:prstGeom>
          </p:spPr>
          <p:txBody>
            <a:bodyPr wrap="square">
              <a:spAutoFit/>
            </a:bodyPr>
            <a:lstStyle/>
            <a:p>
              <a:pPr algn="just"/>
              <a:r>
                <a:rPr lang="es-MX" sz="2400" dirty="0" smtClean="0">
                  <a:solidFill>
                    <a:srgbClr val="0070C0"/>
                  </a:solidFill>
                </a:rPr>
                <a:t>Incorporación Fiscal art. 112 Frac III y IV </a:t>
              </a:r>
            </a:p>
            <a:p>
              <a:pPr algn="just"/>
              <a:r>
                <a:rPr lang="es-ES_tradnl" sz="1600" dirty="0" smtClean="0"/>
                <a:t>Registrar en los medios o sistemas electrónicos a que se refiere el artículo 28 del Código Fiscal de la Federación, los ingresos, egresos, inversiones y deducciones del ejercicio correspondiente.</a:t>
              </a:r>
            </a:p>
            <a:p>
              <a:pPr algn="just"/>
              <a:r>
                <a:rPr lang="es-ES_tradnl" sz="1600" dirty="0" smtClean="0"/>
                <a:t>Entregar a sus clientes comprobantes fiscales. Para estos efectos los contribuyentes podrán expedir dichos comprobantes utilizando la herramienta electrónica de servicio de generación gratuita de factura electrónica que se encuentra en la página de Internet del Servicio de Administración Tributaria.</a:t>
              </a:r>
            </a:p>
            <a:p>
              <a:pPr algn="just"/>
              <a:endParaRPr lang="es-ES_tradnl" sz="1600" dirty="0" smtClean="0"/>
            </a:p>
            <a:p>
              <a:pPr algn="just"/>
              <a:r>
                <a:rPr lang="es-MX" sz="2400" dirty="0" smtClean="0">
                  <a:solidFill>
                    <a:srgbClr val="0070C0"/>
                  </a:solidFill>
                </a:rPr>
                <a:t>Personas Físicas Arrendamiento art. 118 Frac II</a:t>
              </a:r>
            </a:p>
            <a:p>
              <a:pPr algn="just"/>
              <a:r>
                <a:rPr lang="es-ES_tradnl" sz="1600" dirty="0" smtClean="0"/>
                <a:t>Llevar contabilidad de conformidad con el Código Fiscal de la Federación y su Reglamento. No quedan comprendidos en lo dispuesto en esta fracción quienes opten por la deducción del  35% a que se refiere el artículo 115 de esta Ley.</a:t>
              </a:r>
            </a:p>
            <a:p>
              <a:pPr algn="just"/>
              <a:endParaRPr lang="es-ES_tradnl" sz="1600" dirty="0" smtClean="0"/>
            </a:p>
            <a:p>
              <a:pPr algn="just"/>
              <a:r>
                <a:rPr lang="es-ES_tradnl" sz="1600" dirty="0" smtClean="0">
                  <a:solidFill>
                    <a:schemeClr val="tx2"/>
                  </a:solidFill>
                </a:rPr>
                <a:t>2.8.1.1</a:t>
              </a:r>
              <a:r>
                <a:rPr lang="es-ES_tradnl" sz="1600" dirty="0" smtClean="0"/>
                <a:t>. No están obligados a llevar la contabilidad en los términos del CFF:</a:t>
              </a:r>
            </a:p>
            <a:p>
              <a:pPr algn="just">
                <a:buFont typeface="Wingdings" charset="2"/>
                <a:buChar char="²"/>
              </a:pPr>
              <a:r>
                <a:rPr lang="es-ES_tradnl" sz="1600" dirty="0" smtClean="0"/>
                <a:t>Federación, entidades federativas, municipios</a:t>
              </a:r>
            </a:p>
            <a:p>
              <a:pPr algn="just">
                <a:buFont typeface="Wingdings" charset="2"/>
                <a:buChar char="²"/>
              </a:pPr>
              <a:r>
                <a:rPr lang="es-ES_tradnl" sz="1600" dirty="0" smtClean="0"/>
                <a:t>Sindicatos obreros </a:t>
              </a:r>
            </a:p>
            <a:p>
              <a:pPr algn="just">
                <a:buFont typeface="Wingdings" charset="2"/>
                <a:buChar char="²"/>
              </a:pPr>
              <a:r>
                <a:rPr lang="es-ES_tradnl" sz="1600" dirty="0" smtClean="0"/>
                <a:t>Entidades de la Administración Pública paraestatal.</a:t>
              </a:r>
            </a:p>
            <a:p>
              <a:pPr algn="just"/>
              <a:endParaRPr lang="es-ES_tradnl" dirty="0" smtClean="0"/>
            </a:p>
            <a:p>
              <a:pPr algn="just"/>
              <a:endParaRPr lang="es-ES_tradnl" dirty="0" smtClean="0"/>
            </a:p>
            <a:p>
              <a:pPr algn="just"/>
              <a:endParaRPr lang="es-ES_tradnl" dirty="0"/>
            </a:p>
          </p:txBody>
        </p:sp>
        <p:sp>
          <p:nvSpPr>
            <p:cNvPr id="3" name="1 Rectángulo"/>
            <p:cNvSpPr/>
            <p:nvPr/>
          </p:nvSpPr>
          <p:spPr>
            <a:xfrm>
              <a:off x="1600200" y="228600"/>
              <a:ext cx="5562600" cy="830997"/>
            </a:xfrm>
            <a:prstGeom prst="rect">
              <a:avLst/>
            </a:prstGeom>
          </p:spPr>
          <p:txBody>
            <a:bodyPr wrap="square">
              <a:spAutoFit/>
            </a:bodyPr>
            <a:lstStyle/>
            <a:p>
              <a:pPr algn="ctr"/>
              <a:r>
                <a:rPr lang="es-MX" sz="2400" dirty="0">
                  <a:solidFill>
                    <a:schemeClr val="tx2"/>
                  </a:solidFill>
                </a:rPr>
                <a:t>Obligados a llevar </a:t>
              </a:r>
              <a:r>
                <a:rPr lang="es-MX" sz="2400" dirty="0" smtClean="0">
                  <a:solidFill>
                    <a:schemeClr val="tx2"/>
                  </a:solidFill>
                </a:rPr>
                <a:t>contabilidad</a:t>
              </a:r>
            </a:p>
            <a:p>
              <a:pPr algn="ctr"/>
              <a:r>
                <a:rPr lang="es-MX" sz="2400" b="1" dirty="0" smtClean="0">
                  <a:solidFill>
                    <a:schemeClr val="accent3">
                      <a:lumMod val="75000"/>
                    </a:schemeClr>
                  </a:solidFill>
                </a:rPr>
                <a:t>Ley ISR</a:t>
              </a:r>
              <a:endParaRPr lang="es-MX" sz="2400" b="1" dirty="0">
                <a:solidFill>
                  <a:schemeClr val="accent3">
                    <a:lumMod val="75000"/>
                  </a:schemeClr>
                </a:solidFill>
              </a:endParaRPr>
            </a:p>
          </p:txBody>
        </p:sp>
        <p:pic>
          <p:nvPicPr>
            <p:cNvPr id="5" name="Imagen 4" descr="5293167-grupo-de-personas-con-diferentes-profesiones-aislado-mas-de-blanco.jpg"/>
            <p:cNvPicPr>
              <a:picLocks noChangeAspect="1"/>
            </p:cNvPicPr>
            <p:nvPr/>
          </p:nvPicPr>
          <p:blipFill>
            <a:blip r:embed="rId2" cstate="print"/>
            <a:stretch>
              <a:fillRect/>
            </a:stretch>
          </p:blipFill>
          <p:spPr>
            <a:xfrm>
              <a:off x="6248400" y="5410200"/>
              <a:ext cx="2113577" cy="1447800"/>
            </a:xfrm>
            <a:prstGeom prst="rect">
              <a:avLst/>
            </a:prstGeom>
          </p:spPr>
        </p:pic>
      </p:gr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85800" y="381000"/>
            <a:ext cx="7488832" cy="1508105"/>
          </a:xfrm>
          <a:prstGeom prst="rect">
            <a:avLst/>
          </a:prstGeom>
        </p:spPr>
        <p:txBody>
          <a:bodyPr wrap="square">
            <a:spAutoFit/>
          </a:bodyPr>
          <a:lstStyle/>
          <a:p>
            <a:pPr algn="just"/>
            <a:r>
              <a:rPr lang="es-MX" sz="2300" b="1" u="sng" dirty="0" smtClean="0">
                <a:solidFill>
                  <a:schemeClr val="tx2"/>
                </a:solidFill>
              </a:rPr>
              <a:t>CODIGO FISCAL DE LA FEDERACION </a:t>
            </a:r>
          </a:p>
          <a:p>
            <a:pPr algn="just"/>
            <a:r>
              <a:rPr lang="es-MX" sz="2300" b="1" dirty="0" smtClean="0">
                <a:solidFill>
                  <a:srgbClr val="000090"/>
                </a:solidFill>
              </a:rPr>
              <a:t>Artículo 28. </a:t>
            </a:r>
            <a:r>
              <a:rPr lang="es-MX" sz="2300" dirty="0" smtClean="0">
                <a:solidFill>
                  <a:srgbClr val="000090"/>
                </a:solidFill>
              </a:rPr>
              <a:t>Las personas que de acuerdo con las disposiciones fiscales estén obligadas a llevar contabilidad, estarán a lo siguiente: </a:t>
            </a:r>
            <a:endParaRPr lang="es-MX" sz="2300" dirty="0">
              <a:solidFill>
                <a:srgbClr val="000090"/>
              </a:solidFill>
            </a:endParaRPr>
          </a:p>
        </p:txBody>
      </p:sp>
      <p:sp>
        <p:nvSpPr>
          <p:cNvPr id="3" name="2 Rectángulo"/>
          <p:cNvSpPr/>
          <p:nvPr/>
        </p:nvSpPr>
        <p:spPr>
          <a:xfrm>
            <a:off x="381000" y="2054121"/>
            <a:ext cx="6858000" cy="4803879"/>
          </a:xfrm>
          <a:prstGeom prst="rect">
            <a:avLst/>
          </a:prstGeom>
        </p:spPr>
        <p:txBody>
          <a:bodyPr wrap="square">
            <a:spAutoFit/>
          </a:bodyPr>
          <a:lstStyle/>
          <a:p>
            <a:pPr marL="400050">
              <a:lnSpc>
                <a:spcPts val="2140"/>
              </a:lnSpc>
              <a:buAutoNum type="romanUcPeriod"/>
            </a:pPr>
            <a:r>
              <a:rPr lang="es-MX" sz="2200" b="1" dirty="0" smtClean="0"/>
              <a:t> La contabilidad, para efectos fiscales, se integra: </a:t>
            </a:r>
          </a:p>
          <a:p>
            <a:pPr>
              <a:lnSpc>
                <a:spcPts val="2140"/>
              </a:lnSpc>
            </a:pPr>
            <a:endParaRPr lang="es-MX" sz="2000" dirty="0" smtClean="0">
              <a:solidFill>
                <a:schemeClr val="accent3">
                  <a:lumMod val="75000"/>
                </a:schemeClr>
              </a:solidFill>
            </a:endParaRPr>
          </a:p>
          <a:p>
            <a:pPr marL="285750">
              <a:lnSpc>
                <a:spcPts val="1840"/>
              </a:lnSpc>
              <a:buFont typeface="Wingdings" panose="05000000000000000000" pitchFamily="2" charset="2"/>
              <a:buChar char="v"/>
            </a:pPr>
            <a:r>
              <a:rPr lang="es-MX" sz="2000" dirty="0" smtClean="0">
                <a:solidFill>
                  <a:schemeClr val="accent3">
                    <a:lumMod val="75000"/>
                  </a:schemeClr>
                </a:solidFill>
              </a:rPr>
              <a:t> Por los libros,</a:t>
            </a:r>
          </a:p>
          <a:p>
            <a:pPr>
              <a:lnSpc>
                <a:spcPts val="1840"/>
              </a:lnSpc>
            </a:pPr>
            <a:endParaRPr lang="es-MX" sz="2000" dirty="0" smtClean="0">
              <a:solidFill>
                <a:schemeClr val="accent3">
                  <a:lumMod val="75000"/>
                </a:schemeClr>
              </a:solidFill>
            </a:endParaRPr>
          </a:p>
          <a:p>
            <a:pPr marL="285750">
              <a:lnSpc>
                <a:spcPts val="1840"/>
              </a:lnSpc>
              <a:buFont typeface="Wingdings" panose="05000000000000000000" pitchFamily="2" charset="2"/>
              <a:buChar char="v"/>
            </a:pPr>
            <a:r>
              <a:rPr lang="es-MX" sz="2000" dirty="0" smtClean="0">
                <a:solidFill>
                  <a:schemeClr val="accent3">
                    <a:lumMod val="75000"/>
                  </a:schemeClr>
                </a:solidFill>
              </a:rPr>
              <a:t> sistemas y registros contables,</a:t>
            </a:r>
          </a:p>
          <a:p>
            <a:pPr>
              <a:lnSpc>
                <a:spcPts val="1840"/>
              </a:lnSpc>
            </a:pPr>
            <a:endParaRPr lang="es-MX" sz="2000" dirty="0" smtClean="0">
              <a:solidFill>
                <a:schemeClr val="accent3">
                  <a:lumMod val="75000"/>
                </a:schemeClr>
              </a:solidFill>
            </a:endParaRPr>
          </a:p>
          <a:p>
            <a:pPr marL="285750">
              <a:lnSpc>
                <a:spcPts val="1840"/>
              </a:lnSpc>
              <a:buFont typeface="Wingdings" panose="05000000000000000000" pitchFamily="2" charset="2"/>
              <a:buChar char="v"/>
            </a:pPr>
            <a:r>
              <a:rPr lang="es-MX" sz="2000" dirty="0" smtClean="0">
                <a:solidFill>
                  <a:schemeClr val="accent3">
                    <a:lumMod val="75000"/>
                  </a:schemeClr>
                </a:solidFill>
              </a:rPr>
              <a:t> papeles de trabajo,</a:t>
            </a:r>
          </a:p>
          <a:p>
            <a:pPr>
              <a:lnSpc>
                <a:spcPts val="1840"/>
              </a:lnSpc>
            </a:pPr>
            <a:r>
              <a:rPr lang="es-MX" sz="2000" dirty="0" smtClean="0">
                <a:solidFill>
                  <a:schemeClr val="accent3">
                    <a:lumMod val="75000"/>
                  </a:schemeClr>
                </a:solidFill>
              </a:rPr>
              <a:t> </a:t>
            </a:r>
          </a:p>
          <a:p>
            <a:pPr marL="285750">
              <a:lnSpc>
                <a:spcPts val="1840"/>
              </a:lnSpc>
              <a:buFont typeface="Wingdings" panose="05000000000000000000" pitchFamily="2" charset="2"/>
              <a:buChar char="v"/>
            </a:pPr>
            <a:r>
              <a:rPr lang="es-MX" sz="2000" dirty="0" smtClean="0">
                <a:solidFill>
                  <a:schemeClr val="accent3">
                    <a:lumMod val="75000"/>
                  </a:schemeClr>
                </a:solidFill>
              </a:rPr>
              <a:t>estados de cuenta,</a:t>
            </a:r>
          </a:p>
          <a:p>
            <a:pPr>
              <a:lnSpc>
                <a:spcPts val="1840"/>
              </a:lnSpc>
            </a:pPr>
            <a:endParaRPr lang="es-MX" sz="2000" dirty="0" smtClean="0">
              <a:solidFill>
                <a:schemeClr val="accent3">
                  <a:lumMod val="75000"/>
                </a:schemeClr>
              </a:solidFill>
            </a:endParaRPr>
          </a:p>
          <a:p>
            <a:pPr marL="285750">
              <a:lnSpc>
                <a:spcPts val="1840"/>
              </a:lnSpc>
              <a:buFont typeface="Wingdings" panose="05000000000000000000" pitchFamily="2" charset="2"/>
              <a:buChar char="v"/>
            </a:pPr>
            <a:r>
              <a:rPr lang="es-MX" sz="2000" dirty="0" smtClean="0">
                <a:solidFill>
                  <a:schemeClr val="accent3">
                    <a:lumMod val="75000"/>
                  </a:schemeClr>
                </a:solidFill>
              </a:rPr>
              <a:t> cuentas especiales,</a:t>
            </a:r>
          </a:p>
          <a:p>
            <a:pPr>
              <a:lnSpc>
                <a:spcPts val="1840"/>
              </a:lnSpc>
            </a:pPr>
            <a:endParaRPr lang="es-MX" sz="2000" dirty="0" smtClean="0">
              <a:solidFill>
                <a:schemeClr val="accent3">
                  <a:lumMod val="75000"/>
                </a:schemeClr>
              </a:solidFill>
            </a:endParaRPr>
          </a:p>
          <a:p>
            <a:pPr marL="285750">
              <a:lnSpc>
                <a:spcPts val="1840"/>
              </a:lnSpc>
              <a:buFont typeface="Wingdings" panose="05000000000000000000" pitchFamily="2" charset="2"/>
              <a:buChar char="v"/>
            </a:pPr>
            <a:r>
              <a:rPr lang="es-MX" sz="2000" dirty="0" smtClean="0">
                <a:solidFill>
                  <a:schemeClr val="accent3">
                    <a:lumMod val="75000"/>
                  </a:schemeClr>
                </a:solidFill>
              </a:rPr>
              <a:t> libros y registros sociales,</a:t>
            </a:r>
          </a:p>
          <a:p>
            <a:pPr>
              <a:lnSpc>
                <a:spcPts val="1840"/>
              </a:lnSpc>
            </a:pPr>
            <a:endParaRPr lang="es-MX" sz="2000" dirty="0" smtClean="0">
              <a:solidFill>
                <a:schemeClr val="accent3">
                  <a:lumMod val="75000"/>
                </a:schemeClr>
              </a:solidFill>
            </a:endParaRPr>
          </a:p>
          <a:p>
            <a:pPr marL="285750">
              <a:lnSpc>
                <a:spcPts val="1840"/>
              </a:lnSpc>
              <a:buFont typeface="Wingdings" panose="05000000000000000000" pitchFamily="2" charset="2"/>
              <a:buChar char="v"/>
            </a:pPr>
            <a:r>
              <a:rPr lang="es-MX" sz="2000" dirty="0" smtClean="0">
                <a:solidFill>
                  <a:schemeClr val="accent3">
                    <a:lumMod val="75000"/>
                  </a:schemeClr>
                </a:solidFill>
              </a:rPr>
              <a:t> control de inventarios y método de valuación,</a:t>
            </a:r>
          </a:p>
          <a:p>
            <a:pPr marL="285750">
              <a:lnSpc>
                <a:spcPts val="1840"/>
              </a:lnSpc>
              <a:buFont typeface="Wingdings" panose="05000000000000000000" pitchFamily="2" charset="2"/>
              <a:buChar char="v"/>
            </a:pPr>
            <a:endParaRPr lang="es-MX" sz="2000" dirty="0" smtClean="0">
              <a:solidFill>
                <a:schemeClr val="accent3">
                  <a:lumMod val="75000"/>
                </a:schemeClr>
              </a:solidFill>
            </a:endParaRPr>
          </a:p>
          <a:p>
            <a:pPr marL="285750" algn="just">
              <a:lnSpc>
                <a:spcPts val="1840"/>
              </a:lnSpc>
              <a:buFont typeface="Wingdings" panose="05000000000000000000" pitchFamily="2" charset="2"/>
              <a:buChar char="v"/>
            </a:pPr>
            <a:r>
              <a:rPr lang="es-MX" sz="2000" dirty="0" smtClean="0">
                <a:solidFill>
                  <a:schemeClr val="accent3">
                    <a:lumMod val="75000"/>
                  </a:schemeClr>
                </a:solidFill>
              </a:rPr>
              <a:t>Discos y cintas o cualquier otro medio procesable de almacenamiento de datos,</a:t>
            </a:r>
          </a:p>
          <a:p>
            <a:pPr>
              <a:lnSpc>
                <a:spcPts val="1840"/>
              </a:lnSpc>
            </a:pPr>
            <a:endParaRPr lang="es-MX" sz="2200" dirty="0" smtClean="0">
              <a:solidFill>
                <a:schemeClr val="accent3">
                  <a:lumMod val="75000"/>
                </a:schemeClr>
              </a:solidFill>
            </a:endParaRPr>
          </a:p>
          <a:p>
            <a:pPr marL="285750">
              <a:lnSpc>
                <a:spcPts val="1840"/>
              </a:lnSpc>
              <a:buFont typeface="Wingdings" panose="05000000000000000000" pitchFamily="2" charset="2"/>
              <a:buChar char="v"/>
            </a:pPr>
            <a:endParaRPr lang="es-MX" sz="2200" dirty="0" smtClean="0">
              <a:solidFill>
                <a:schemeClr val="accent3">
                  <a:lumMod val="75000"/>
                </a:schemeClr>
              </a:solidFill>
            </a:endParaRPr>
          </a:p>
        </p:txBody>
      </p:sp>
      <p:pic>
        <p:nvPicPr>
          <p:cNvPr id="2051" name="Picture 3" descr="C:\Users\Equipo\AppData\Local\Microsoft\Windows\Temporary Internet Files\Content.IE5\AV407137\MC900212071[1].wmf"/>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7239000" y="4572000"/>
            <a:ext cx="1758391" cy="1807769"/>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7369703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381000" y="702469"/>
            <a:ext cx="6858000" cy="5316840"/>
          </a:xfrm>
          <a:prstGeom prst="rect">
            <a:avLst/>
          </a:prstGeom>
        </p:spPr>
        <p:txBody>
          <a:bodyPr wrap="square">
            <a:spAutoFit/>
          </a:bodyPr>
          <a:lstStyle/>
          <a:p>
            <a:pPr marL="400050" indent="-514350">
              <a:lnSpc>
                <a:spcPts val="2140"/>
              </a:lnSpc>
              <a:buAutoNum type="romanUcPeriod"/>
            </a:pPr>
            <a:r>
              <a:rPr lang="es-MX" sz="2200" b="1" dirty="0" smtClean="0"/>
              <a:t>La contabilidad, para efectos fiscales, se integra: </a:t>
            </a:r>
          </a:p>
          <a:p>
            <a:pPr marL="285750" indent="-285750" algn="just">
              <a:lnSpc>
                <a:spcPts val="1840"/>
              </a:lnSpc>
            </a:pPr>
            <a:endParaRPr lang="es-MX" sz="2000" dirty="0" smtClean="0">
              <a:solidFill>
                <a:schemeClr val="accent3">
                  <a:lumMod val="75000"/>
                </a:schemeClr>
              </a:solidFill>
            </a:endParaRPr>
          </a:p>
          <a:p>
            <a:pPr marL="285750" indent="-285750" algn="just">
              <a:lnSpc>
                <a:spcPts val="1840"/>
              </a:lnSpc>
              <a:buFont typeface="Wingdings" panose="05000000000000000000" pitchFamily="2" charset="2"/>
              <a:buChar char="v"/>
            </a:pPr>
            <a:r>
              <a:rPr lang="es-MX" sz="2000" dirty="0" smtClean="0">
                <a:solidFill>
                  <a:schemeClr val="accent3">
                    <a:lumMod val="75000"/>
                  </a:schemeClr>
                </a:solidFill>
              </a:rPr>
              <a:t>Equipos o sistemas electrónicos de registro fiscal y sus respectivos registros,</a:t>
            </a:r>
          </a:p>
          <a:p>
            <a:pPr algn="just">
              <a:lnSpc>
                <a:spcPts val="1840"/>
              </a:lnSpc>
            </a:pPr>
            <a:endParaRPr lang="es-MX" sz="2000" dirty="0" smtClean="0">
              <a:solidFill>
                <a:schemeClr val="accent3">
                  <a:lumMod val="75000"/>
                </a:schemeClr>
              </a:solidFill>
            </a:endParaRPr>
          </a:p>
          <a:p>
            <a:pPr marL="285750" indent="-285750" algn="just">
              <a:lnSpc>
                <a:spcPts val="1840"/>
              </a:lnSpc>
              <a:buFont typeface="Wingdings" panose="05000000000000000000" pitchFamily="2" charset="2"/>
              <a:buChar char="v"/>
            </a:pPr>
            <a:r>
              <a:rPr lang="es-MX" sz="2000" dirty="0" smtClean="0">
                <a:solidFill>
                  <a:schemeClr val="accent3">
                    <a:lumMod val="75000"/>
                  </a:schemeClr>
                </a:solidFill>
              </a:rPr>
              <a:t>La documentación comprobatoria de los asientos, así como toda la documentación  e información relacionada con el cumplimiento de las disposiciones fiscales, la que acredite sus ingresos y deducciones, y la que obliguen otras leyes.</a:t>
            </a:r>
          </a:p>
          <a:p>
            <a:pPr marL="285750" indent="-285750" algn="just">
              <a:lnSpc>
                <a:spcPts val="1840"/>
              </a:lnSpc>
              <a:buFont typeface="Wingdings" panose="05000000000000000000" pitchFamily="2" charset="2"/>
              <a:buChar char="v"/>
            </a:pPr>
            <a:endParaRPr lang="es-MX" sz="2000" dirty="0" smtClean="0">
              <a:solidFill>
                <a:schemeClr val="accent3">
                  <a:lumMod val="75000"/>
                </a:schemeClr>
              </a:solidFill>
            </a:endParaRPr>
          </a:p>
          <a:p>
            <a:pPr marL="285750" indent="-285750" algn="just">
              <a:lnSpc>
                <a:spcPts val="1840"/>
              </a:lnSpc>
              <a:buFont typeface="Wingdings" panose="05000000000000000000" pitchFamily="2" charset="2"/>
              <a:buChar char="v"/>
            </a:pPr>
            <a:r>
              <a:rPr lang="es-MX" sz="2000" dirty="0" smtClean="0">
                <a:solidFill>
                  <a:schemeClr val="accent3">
                    <a:lumMod val="75000"/>
                  </a:schemeClr>
                </a:solidFill>
              </a:rPr>
              <a:t>Los registros de controles volumétricos (los equipos y programas informáticos para llevarlos serán los autorizados por el SAT y deben mantenerse en operación en todo momento)</a:t>
            </a:r>
          </a:p>
          <a:p>
            <a:pPr marL="285750" indent="-285750" algn="just">
              <a:lnSpc>
                <a:spcPts val="1840"/>
              </a:lnSpc>
              <a:buFont typeface="Wingdings" panose="05000000000000000000" pitchFamily="2" charset="2"/>
              <a:buChar char="v"/>
            </a:pPr>
            <a:endParaRPr lang="es-MX" sz="2000" dirty="0" smtClean="0">
              <a:solidFill>
                <a:schemeClr val="accent3">
                  <a:lumMod val="75000"/>
                </a:schemeClr>
              </a:solidFill>
            </a:endParaRPr>
          </a:p>
          <a:p>
            <a:pPr marL="285750" indent="-285750" algn="just">
              <a:lnSpc>
                <a:spcPts val="1840"/>
              </a:lnSpc>
            </a:pPr>
            <a:r>
              <a:rPr lang="es-MX" sz="2000" b="1" dirty="0" smtClean="0">
                <a:solidFill>
                  <a:schemeClr val="accent3">
                    <a:lumMod val="75000"/>
                  </a:schemeClr>
                </a:solidFill>
              </a:rPr>
              <a:t>	En el Reglamento de este Código </a:t>
            </a:r>
            <a:r>
              <a:rPr lang="es-MX" sz="2000" dirty="0" smtClean="0">
                <a:solidFill>
                  <a:schemeClr val="accent3">
                    <a:lumMod val="75000"/>
                  </a:schemeClr>
                </a:solidFill>
              </a:rPr>
              <a:t>se establecerá la documentación e información con la que se deberá dar cumplimiento a esta fracción, y los elementos adicionales que integran la contabilidad</a:t>
            </a:r>
            <a:r>
              <a:rPr lang="es-MX" sz="2000" dirty="0" smtClean="0"/>
              <a:t>. </a:t>
            </a:r>
          </a:p>
          <a:p>
            <a:pPr marL="285750" indent="-285750" algn="just">
              <a:lnSpc>
                <a:spcPts val="1840"/>
              </a:lnSpc>
              <a:buFont typeface="Wingdings" panose="05000000000000000000" pitchFamily="2" charset="2"/>
              <a:buChar char="v"/>
            </a:pPr>
            <a:endParaRPr lang="es-MX" sz="2000" dirty="0" smtClean="0">
              <a:solidFill>
                <a:schemeClr val="accent3">
                  <a:lumMod val="75000"/>
                </a:schemeClr>
              </a:solidFill>
            </a:endParaRPr>
          </a:p>
          <a:p>
            <a:pPr marL="285750" indent="-285750" algn="just">
              <a:lnSpc>
                <a:spcPts val="1840"/>
              </a:lnSpc>
              <a:buFont typeface="Wingdings" panose="05000000000000000000" pitchFamily="2" charset="2"/>
              <a:buChar char="v"/>
            </a:pPr>
            <a:endParaRPr lang="es-MX" sz="2000" dirty="0" smtClean="0">
              <a:solidFill>
                <a:schemeClr val="accent3">
                  <a:lumMod val="75000"/>
                </a:schemeClr>
              </a:solidFill>
            </a:endParaRPr>
          </a:p>
          <a:p>
            <a:endParaRPr lang="es-MX" sz="2200" dirty="0" smtClean="0">
              <a:solidFill>
                <a:schemeClr val="accent3">
                  <a:lumMod val="75000"/>
                </a:schemeClr>
              </a:solidFill>
            </a:endParaRPr>
          </a:p>
        </p:txBody>
      </p:sp>
      <p:sp>
        <p:nvSpPr>
          <p:cNvPr id="5" name="CuadroTexto 4"/>
          <p:cNvSpPr txBox="1"/>
          <p:nvPr/>
        </p:nvSpPr>
        <p:spPr>
          <a:xfrm>
            <a:off x="7010400" y="304800"/>
            <a:ext cx="1371600" cy="369332"/>
          </a:xfrm>
          <a:prstGeom prst="rect">
            <a:avLst/>
          </a:prstGeom>
          <a:noFill/>
        </p:spPr>
        <p:txBody>
          <a:bodyPr wrap="square" rtlCol="0">
            <a:spAutoFit/>
          </a:bodyPr>
          <a:lstStyle/>
          <a:p>
            <a:r>
              <a:rPr lang="es-ES_tradnl" dirty="0" smtClean="0"/>
              <a:t>Art. 28 CFF</a:t>
            </a:r>
            <a:endParaRPr lang="es-ES_tradnl" dirty="0"/>
          </a:p>
        </p:txBody>
      </p:sp>
      <p:pic>
        <p:nvPicPr>
          <p:cNvPr id="6" name="Imagen 5" descr="Punto-de-Venta-Factura-Facil-Software.JPG"/>
          <p:cNvPicPr>
            <a:picLocks noChangeAspect="1"/>
          </p:cNvPicPr>
          <p:nvPr/>
        </p:nvPicPr>
        <p:blipFill>
          <a:blip r:embed="rId3" cstate="print"/>
          <a:stretch>
            <a:fillRect/>
          </a:stretch>
        </p:blipFill>
        <p:spPr>
          <a:xfrm>
            <a:off x="3276600" y="5181600"/>
            <a:ext cx="2040444" cy="1676400"/>
          </a:xfrm>
          <a:prstGeom prst="rect">
            <a:avLst/>
          </a:prstGeom>
        </p:spPr>
      </p:pic>
    </p:spTree>
    <p:extLst>
      <p:ext uri="{BB962C8B-B14F-4D97-AF65-F5344CB8AC3E}">
        <p14:creationId xmlns:p14="http://schemas.microsoft.com/office/powerpoint/2010/main" xmlns="" val="17369703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685800" y="685800"/>
            <a:ext cx="6477000" cy="6063198"/>
          </a:xfrm>
          <a:prstGeom prst="rect">
            <a:avLst/>
          </a:prstGeom>
        </p:spPr>
        <p:txBody>
          <a:bodyPr wrap="square">
            <a:spAutoFit/>
          </a:bodyPr>
          <a:lstStyle/>
          <a:p>
            <a:pPr algn="just"/>
            <a:r>
              <a:rPr lang="es-MX" sz="2000" b="1" dirty="0" smtClean="0"/>
              <a:t>II.</a:t>
            </a:r>
            <a:r>
              <a:rPr lang="es-MX" sz="2000" b="1" dirty="0" smtClean="0">
                <a:solidFill>
                  <a:schemeClr val="accent3">
                    <a:lumMod val="75000"/>
                  </a:schemeClr>
                </a:solidFill>
              </a:rPr>
              <a:t> </a:t>
            </a:r>
            <a:r>
              <a:rPr lang="es-MX" sz="2200" b="1" dirty="0" smtClean="0"/>
              <a:t>Los registros o asientos contables deberán </a:t>
            </a:r>
            <a:r>
              <a:rPr lang="es-MX" sz="2200" b="1" u="sng" dirty="0" smtClean="0"/>
              <a:t>cumplir con los requisitos</a:t>
            </a:r>
            <a:r>
              <a:rPr lang="es-MX" sz="2200" b="1" dirty="0" smtClean="0"/>
              <a:t> que establezca el Reglamento de este Código y las disposiciones de carácter general que emita el Servicio de Administración Tributaria. </a:t>
            </a:r>
          </a:p>
          <a:p>
            <a:pPr algn="just"/>
            <a:endParaRPr lang="es-MX" sz="2200" b="1" dirty="0"/>
          </a:p>
          <a:p>
            <a:pPr algn="just"/>
            <a:r>
              <a:rPr lang="es-MX" sz="2200" b="1" dirty="0" smtClean="0"/>
              <a:t>III. Los registros o asientos que integran la contabilidad se llevarán en </a:t>
            </a:r>
            <a:r>
              <a:rPr lang="es-MX" sz="2200" b="1" u="sng" dirty="0" smtClean="0"/>
              <a:t>medios electrónicos </a:t>
            </a:r>
            <a:r>
              <a:rPr lang="es-MX" sz="2200" b="1" dirty="0" smtClean="0"/>
              <a:t>conforme lo establezcan el Reglamento de este Código y las disposiciones de carácter general que emita el SAT. La documentación comprobatoria de dichos registros o asientos deberá estar </a:t>
            </a:r>
            <a:r>
              <a:rPr lang="es-MX" sz="2200" b="1" u="sng" dirty="0" smtClean="0"/>
              <a:t>disponible en el domicilio fiscal</a:t>
            </a:r>
            <a:r>
              <a:rPr lang="es-MX" sz="2200" b="1" dirty="0" smtClean="0"/>
              <a:t> del contribuyente. </a:t>
            </a:r>
          </a:p>
          <a:p>
            <a:pPr algn="just"/>
            <a:endParaRPr lang="es-MX" sz="2200" b="1" dirty="0" smtClean="0"/>
          </a:p>
          <a:p>
            <a:pPr algn="just"/>
            <a:r>
              <a:rPr lang="es-MX" sz="2200" b="1" dirty="0" smtClean="0"/>
              <a:t>IV. Ingresarán de forma </a:t>
            </a:r>
            <a:r>
              <a:rPr lang="es-MX" sz="2200" b="1" u="sng" dirty="0" smtClean="0"/>
              <a:t>mensual</a:t>
            </a:r>
            <a:r>
              <a:rPr lang="es-MX" sz="2200" b="1" dirty="0" smtClean="0"/>
              <a:t> su información contable a través de la página de Internet del Servicio de Administración </a:t>
            </a:r>
          </a:p>
          <a:p>
            <a:endParaRPr lang="es-MX" b="1" dirty="0" smtClean="0">
              <a:solidFill>
                <a:schemeClr val="accent3">
                  <a:lumMod val="75000"/>
                </a:schemeClr>
              </a:solidFill>
            </a:endParaRPr>
          </a:p>
          <a:p>
            <a:endParaRPr lang="es-MX" b="1" dirty="0" smtClean="0">
              <a:solidFill>
                <a:schemeClr val="accent3">
                  <a:lumMod val="75000"/>
                </a:schemeClr>
              </a:solidFill>
            </a:endParaRPr>
          </a:p>
        </p:txBody>
      </p:sp>
      <p:sp>
        <p:nvSpPr>
          <p:cNvPr id="6" name="CuadroTexto 5"/>
          <p:cNvSpPr txBox="1"/>
          <p:nvPr/>
        </p:nvSpPr>
        <p:spPr>
          <a:xfrm>
            <a:off x="7010400" y="304800"/>
            <a:ext cx="1371600" cy="369332"/>
          </a:xfrm>
          <a:prstGeom prst="rect">
            <a:avLst/>
          </a:prstGeom>
          <a:noFill/>
        </p:spPr>
        <p:txBody>
          <a:bodyPr wrap="square" rtlCol="0">
            <a:spAutoFit/>
          </a:bodyPr>
          <a:lstStyle/>
          <a:p>
            <a:r>
              <a:rPr lang="es-ES_tradnl" dirty="0" smtClean="0"/>
              <a:t>Art. 28 CFF</a:t>
            </a:r>
            <a:endParaRPr lang="es-ES_tradnl" dirty="0"/>
          </a:p>
        </p:txBody>
      </p:sp>
      <p:pic>
        <p:nvPicPr>
          <p:cNvPr id="5" name="Imagen 4" descr="contabilidad-electrónica.jpg"/>
          <p:cNvPicPr>
            <a:picLocks noChangeAspect="1"/>
          </p:cNvPicPr>
          <p:nvPr/>
        </p:nvPicPr>
        <p:blipFill>
          <a:blip r:embed="rId2" cstate="print"/>
          <a:stretch>
            <a:fillRect/>
          </a:stretch>
        </p:blipFill>
        <p:spPr>
          <a:xfrm flipV="1">
            <a:off x="6248400" y="5943600"/>
            <a:ext cx="2895600" cy="914400"/>
          </a:xfrm>
          <a:prstGeom prst="rect">
            <a:avLst/>
          </a:prstGeom>
        </p:spPr>
      </p:pic>
    </p:spTree>
    <p:extLst>
      <p:ext uri="{BB962C8B-B14F-4D97-AF65-F5344CB8AC3E}">
        <p14:creationId xmlns:p14="http://schemas.microsoft.com/office/powerpoint/2010/main" xmlns="" val="48314332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57200" y="533400"/>
            <a:ext cx="7416824" cy="1200328"/>
          </a:xfrm>
          <a:prstGeom prst="rect">
            <a:avLst/>
          </a:prstGeom>
        </p:spPr>
        <p:txBody>
          <a:bodyPr wrap="square">
            <a:spAutoFit/>
          </a:bodyPr>
          <a:lstStyle/>
          <a:p>
            <a:r>
              <a:rPr lang="es-MX" sz="2400" b="1" u="sng" dirty="0" smtClean="0">
                <a:solidFill>
                  <a:schemeClr val="tx2"/>
                </a:solidFill>
              </a:rPr>
              <a:t>REGLAMENTO CFF</a:t>
            </a:r>
          </a:p>
          <a:p>
            <a:r>
              <a:rPr lang="es-MX" sz="2400" b="1" dirty="0" smtClean="0">
                <a:solidFill>
                  <a:srgbClr val="000090"/>
                </a:solidFill>
              </a:rPr>
              <a:t>Artículo 33.- </a:t>
            </a:r>
            <a:r>
              <a:rPr lang="es-MX" sz="2400" dirty="0" smtClean="0">
                <a:solidFill>
                  <a:srgbClr val="000090"/>
                </a:solidFill>
              </a:rPr>
              <a:t>Para los efectos del artículo 28, fracciones I y II del Código, se estará a lo siguiente </a:t>
            </a:r>
            <a:endParaRPr lang="es-MX" sz="2400" dirty="0">
              <a:solidFill>
                <a:srgbClr val="000090"/>
              </a:solidFill>
            </a:endParaRPr>
          </a:p>
        </p:txBody>
      </p:sp>
      <p:sp>
        <p:nvSpPr>
          <p:cNvPr id="3" name="2 Rectángulo"/>
          <p:cNvSpPr/>
          <p:nvPr/>
        </p:nvSpPr>
        <p:spPr>
          <a:xfrm>
            <a:off x="381000" y="1828800"/>
            <a:ext cx="6934200" cy="3785652"/>
          </a:xfrm>
          <a:prstGeom prst="rect">
            <a:avLst/>
          </a:prstGeom>
        </p:spPr>
        <p:txBody>
          <a:bodyPr wrap="square">
            <a:spAutoFit/>
          </a:bodyPr>
          <a:lstStyle/>
          <a:p>
            <a:pPr marL="457200" indent="-457200">
              <a:buAutoNum type="alphaUcPeriod"/>
            </a:pPr>
            <a:r>
              <a:rPr lang="es-MX" sz="2000" b="1" dirty="0" smtClean="0"/>
              <a:t>Los documentos e información que integran la contabilidad son: </a:t>
            </a:r>
          </a:p>
          <a:p>
            <a:endParaRPr lang="es-MX" sz="2000" b="1" dirty="0" smtClean="0"/>
          </a:p>
          <a:p>
            <a:pPr marL="114300" indent="-514350" algn="just">
              <a:buClr>
                <a:schemeClr val="tx1"/>
              </a:buClr>
              <a:buFont typeface="+mj-lt"/>
              <a:buAutoNum type="romanUcPeriod"/>
            </a:pPr>
            <a:r>
              <a:rPr lang="es-MX" sz="2000" dirty="0" smtClean="0"/>
              <a:t>Los registros o asientos contables auxiliares, incluyendo el </a:t>
            </a:r>
            <a:r>
              <a:rPr lang="es-MX" sz="2000" u="sng" dirty="0" smtClean="0"/>
              <a:t>catálogo de cuentas</a:t>
            </a:r>
            <a:r>
              <a:rPr lang="es-MX" sz="2000" dirty="0" smtClean="0"/>
              <a:t> que se utilice, así como las </a:t>
            </a:r>
            <a:r>
              <a:rPr lang="es-MX" sz="2000" u="sng" dirty="0" smtClean="0"/>
              <a:t>pólizas</a:t>
            </a:r>
            <a:r>
              <a:rPr lang="es-MX" sz="2000" dirty="0" smtClean="0"/>
              <a:t> de dichos registros y asientos;</a:t>
            </a:r>
          </a:p>
          <a:p>
            <a:pPr algn="just"/>
            <a:r>
              <a:rPr lang="es-MX" sz="2000" dirty="0" smtClean="0"/>
              <a:t> </a:t>
            </a:r>
          </a:p>
          <a:p>
            <a:pPr algn="just"/>
            <a:r>
              <a:rPr lang="es-MX" sz="2000" dirty="0" smtClean="0"/>
              <a:t>II.  Los </a:t>
            </a:r>
            <a:r>
              <a:rPr lang="es-MX" sz="2000" u="sng" dirty="0" smtClean="0"/>
              <a:t>avisos</a:t>
            </a:r>
            <a:r>
              <a:rPr lang="es-MX" sz="2000" dirty="0" smtClean="0"/>
              <a:t> o solicitudes de inscripción al RFC, así como su documentación soporte; </a:t>
            </a:r>
          </a:p>
          <a:p>
            <a:pPr algn="just"/>
            <a:endParaRPr lang="es-MX" sz="2000" dirty="0" smtClean="0"/>
          </a:p>
          <a:p>
            <a:pPr algn="just"/>
            <a:r>
              <a:rPr lang="es-MX" sz="2000" dirty="0" smtClean="0"/>
              <a:t>III.  Las </a:t>
            </a:r>
            <a:r>
              <a:rPr lang="es-MX" sz="2000" u="sng" dirty="0" smtClean="0"/>
              <a:t>declaraciones</a:t>
            </a:r>
            <a:r>
              <a:rPr lang="es-MX" sz="2000" dirty="0" smtClean="0"/>
              <a:t> anuales, informativas y de pagos provisionales, mensuales, bimestrales, trimestrales o definitivos; </a:t>
            </a:r>
          </a:p>
        </p:txBody>
      </p:sp>
      <p:pic>
        <p:nvPicPr>
          <p:cNvPr id="7" name="Imagen 6" descr="Fotolia_53621015_S-e1397632396778.jpg"/>
          <p:cNvPicPr>
            <a:picLocks noChangeAspect="1"/>
          </p:cNvPicPr>
          <p:nvPr/>
        </p:nvPicPr>
        <p:blipFill>
          <a:blip r:embed="rId2" cstate="print"/>
          <a:stretch>
            <a:fillRect/>
          </a:stretch>
        </p:blipFill>
        <p:spPr>
          <a:xfrm>
            <a:off x="7543800" y="5257800"/>
            <a:ext cx="1600200" cy="1600200"/>
          </a:xfrm>
          <a:prstGeom prst="rect">
            <a:avLst/>
          </a:prstGeom>
        </p:spPr>
      </p:pic>
    </p:spTree>
    <p:extLst>
      <p:ext uri="{BB962C8B-B14F-4D97-AF65-F5344CB8AC3E}">
        <p14:creationId xmlns:p14="http://schemas.microsoft.com/office/powerpoint/2010/main" xmlns="" val="351499916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457200" y="838200"/>
            <a:ext cx="7353200" cy="5232202"/>
          </a:xfrm>
          <a:prstGeom prst="rect">
            <a:avLst/>
          </a:prstGeom>
        </p:spPr>
        <p:txBody>
          <a:bodyPr wrap="square">
            <a:spAutoFit/>
          </a:bodyPr>
          <a:lstStyle/>
          <a:p>
            <a:pPr marL="457200" indent="-457200">
              <a:buAutoNum type="alphaUcPeriod"/>
            </a:pPr>
            <a:r>
              <a:rPr lang="es-MX" sz="2000" b="1" dirty="0" smtClean="0"/>
              <a:t>Los documentos e información que integran la contabilidad son: </a:t>
            </a:r>
          </a:p>
          <a:p>
            <a:pPr algn="just"/>
            <a:endParaRPr lang="es-MX" sz="2000" dirty="0" smtClean="0"/>
          </a:p>
          <a:p>
            <a:pPr algn="just"/>
            <a:r>
              <a:rPr lang="es-MX" sz="2000" dirty="0" smtClean="0"/>
              <a:t>IV.  Los </a:t>
            </a:r>
            <a:r>
              <a:rPr lang="es-MX" sz="2000" u="sng" dirty="0" smtClean="0"/>
              <a:t>estados de cuenta </a:t>
            </a:r>
            <a:r>
              <a:rPr lang="es-MX" sz="2000" dirty="0" smtClean="0"/>
              <a:t>bancarios y las </a:t>
            </a:r>
            <a:r>
              <a:rPr lang="es-MX" sz="2000" u="sng" dirty="0" smtClean="0"/>
              <a:t>conciliaciones</a:t>
            </a:r>
            <a:r>
              <a:rPr lang="es-MX" sz="2000" dirty="0" smtClean="0"/>
              <a:t>, incluyendo las inversiones y tarjetas de crédito, débito o de servicios, así como de los monederos electrónicos utilizados para el pago de combustible y vales de despensa que se otorguen a los trabajadores del contribuyente; </a:t>
            </a:r>
          </a:p>
          <a:p>
            <a:pPr algn="just"/>
            <a:endParaRPr lang="es-MX" sz="2000" dirty="0"/>
          </a:p>
          <a:p>
            <a:pPr algn="just"/>
            <a:r>
              <a:rPr lang="es-MX" sz="2000" dirty="0" smtClean="0"/>
              <a:t>V.  Las </a:t>
            </a:r>
            <a:r>
              <a:rPr lang="es-MX" sz="2000" u="sng" dirty="0" smtClean="0"/>
              <a:t>acciones, partes sociales y títulos de crédito </a:t>
            </a:r>
            <a:r>
              <a:rPr lang="es-MX" sz="2000" dirty="0" smtClean="0"/>
              <a:t>en los que sea parte el contribuyente; </a:t>
            </a:r>
          </a:p>
          <a:p>
            <a:pPr algn="just"/>
            <a:endParaRPr lang="es-MX" sz="2000" dirty="0" smtClean="0"/>
          </a:p>
          <a:p>
            <a:pPr algn="just"/>
            <a:r>
              <a:rPr lang="es-MX" sz="2000" dirty="0" smtClean="0"/>
              <a:t>VI. Los </a:t>
            </a:r>
            <a:r>
              <a:rPr lang="es-MX" sz="2000" u="sng" dirty="0" smtClean="0"/>
              <a:t>contratos</a:t>
            </a:r>
            <a:r>
              <a:rPr lang="es-MX" sz="2000" dirty="0" smtClean="0"/>
              <a:t> de las personas  que presten servicios personales subordinados, así como la relativa a su </a:t>
            </a:r>
            <a:r>
              <a:rPr lang="es-MX" sz="2000" u="sng" dirty="0" smtClean="0"/>
              <a:t>inscripción y registro o avisos </a:t>
            </a:r>
            <a:r>
              <a:rPr lang="es-MX" sz="2000" dirty="0" smtClean="0"/>
              <a:t>realizados en materia de seguridad social y sus aportaciones; </a:t>
            </a:r>
          </a:p>
          <a:p>
            <a:endParaRPr lang="es-MX" dirty="0" smtClean="0">
              <a:solidFill>
                <a:schemeClr val="accent3">
                  <a:lumMod val="75000"/>
                </a:schemeClr>
              </a:solidFill>
            </a:endParaRPr>
          </a:p>
          <a:p>
            <a:endParaRPr lang="es-MX" b="1" dirty="0" smtClean="0">
              <a:solidFill>
                <a:schemeClr val="accent3">
                  <a:lumMod val="75000"/>
                </a:schemeClr>
              </a:solidFill>
            </a:endParaRPr>
          </a:p>
          <a:p>
            <a:endParaRPr lang="es-MX" b="1" dirty="0"/>
          </a:p>
        </p:txBody>
      </p:sp>
      <p:sp>
        <p:nvSpPr>
          <p:cNvPr id="4" name="CuadroTexto 3"/>
          <p:cNvSpPr txBox="1"/>
          <p:nvPr/>
        </p:nvSpPr>
        <p:spPr>
          <a:xfrm>
            <a:off x="7010400" y="304800"/>
            <a:ext cx="1371600" cy="369332"/>
          </a:xfrm>
          <a:prstGeom prst="rect">
            <a:avLst/>
          </a:prstGeom>
          <a:noFill/>
        </p:spPr>
        <p:txBody>
          <a:bodyPr wrap="square" rtlCol="0">
            <a:spAutoFit/>
          </a:bodyPr>
          <a:lstStyle/>
          <a:p>
            <a:r>
              <a:rPr lang="es-ES_tradnl" dirty="0" smtClean="0"/>
              <a:t>Art. 33 RCFF</a:t>
            </a:r>
            <a:endParaRPr lang="es-ES_tradnl" dirty="0"/>
          </a:p>
        </p:txBody>
      </p:sp>
      <p:pic>
        <p:nvPicPr>
          <p:cNvPr id="5" name="Imagen 4" descr="Fotolia_53621015_S-e1397632396778.jpg"/>
          <p:cNvPicPr>
            <a:picLocks noChangeAspect="1"/>
          </p:cNvPicPr>
          <p:nvPr/>
        </p:nvPicPr>
        <p:blipFill>
          <a:blip r:embed="rId2" cstate="print"/>
          <a:stretch>
            <a:fillRect/>
          </a:stretch>
        </p:blipFill>
        <p:spPr>
          <a:xfrm>
            <a:off x="7543800" y="5257800"/>
            <a:ext cx="1600200" cy="1600200"/>
          </a:xfrm>
          <a:prstGeom prst="rect">
            <a:avLst/>
          </a:prstGeom>
        </p:spPr>
      </p:pic>
    </p:spTree>
    <p:extLst>
      <p:ext uri="{BB962C8B-B14F-4D97-AF65-F5344CB8AC3E}">
        <p14:creationId xmlns:p14="http://schemas.microsoft.com/office/powerpoint/2010/main" xmlns="" val="320200642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609600" y="914400"/>
            <a:ext cx="7272808" cy="4462760"/>
          </a:xfrm>
          <a:prstGeom prst="rect">
            <a:avLst/>
          </a:prstGeom>
        </p:spPr>
        <p:txBody>
          <a:bodyPr wrap="square">
            <a:spAutoFit/>
          </a:bodyPr>
          <a:lstStyle/>
          <a:p>
            <a:pPr algn="just"/>
            <a:r>
              <a:rPr lang="es-MX" sz="2000" b="1" dirty="0" smtClean="0"/>
              <a:t>A.    Los documentos e información que integran la contabilidad son: </a:t>
            </a:r>
          </a:p>
          <a:p>
            <a:pPr algn="just"/>
            <a:endParaRPr lang="es-MX" b="1" dirty="0" smtClean="0"/>
          </a:p>
          <a:p>
            <a:pPr algn="just"/>
            <a:endParaRPr lang="es-MX" b="1" dirty="0" smtClean="0"/>
          </a:p>
          <a:p>
            <a:pPr algn="just"/>
            <a:r>
              <a:rPr lang="es-MX" sz="2000" dirty="0" smtClean="0"/>
              <a:t>VII.    La </a:t>
            </a:r>
            <a:r>
              <a:rPr lang="es-MX" sz="2000" u="sng" dirty="0" smtClean="0"/>
              <a:t>documentación</a:t>
            </a:r>
            <a:r>
              <a:rPr lang="es-MX" sz="2000" dirty="0" smtClean="0"/>
              <a:t> relativa a </a:t>
            </a:r>
            <a:r>
              <a:rPr lang="es-MX" sz="2000" u="sng" dirty="0" smtClean="0"/>
              <a:t>importaciones y exportaciones</a:t>
            </a:r>
            <a:r>
              <a:rPr lang="es-MX" sz="2000" dirty="0" smtClean="0"/>
              <a:t> en materia aduanera o comercio exterior; </a:t>
            </a:r>
          </a:p>
          <a:p>
            <a:pPr algn="just"/>
            <a:endParaRPr lang="es-MX" sz="2000" dirty="0" smtClean="0"/>
          </a:p>
          <a:p>
            <a:pPr algn="just"/>
            <a:r>
              <a:rPr lang="es-MX" sz="2000" dirty="0" smtClean="0"/>
              <a:t>VIII. </a:t>
            </a:r>
            <a:r>
              <a:rPr lang="es-MX" sz="2000" b="1" dirty="0" smtClean="0"/>
              <a:t> </a:t>
            </a:r>
            <a:r>
              <a:rPr lang="es-MX" sz="2000" dirty="0" smtClean="0"/>
              <a:t>La </a:t>
            </a:r>
            <a:r>
              <a:rPr lang="es-MX" sz="2000" u="sng" dirty="0" smtClean="0"/>
              <a:t>documentación e información de los registros</a:t>
            </a:r>
            <a:r>
              <a:rPr lang="es-MX" sz="2000" dirty="0" smtClean="0"/>
              <a:t> de todas las operaciones, actos o actividades, los cuales deberán asentarse </a:t>
            </a:r>
            <a:r>
              <a:rPr lang="es-MX" sz="2000" u="sng" dirty="0" smtClean="0"/>
              <a:t>conforme a los sistemas de control y verificación internos </a:t>
            </a:r>
            <a:r>
              <a:rPr lang="es-MX" sz="2000" dirty="0" smtClean="0"/>
              <a:t>necesarios, y</a:t>
            </a:r>
          </a:p>
          <a:p>
            <a:pPr algn="just"/>
            <a:r>
              <a:rPr lang="es-MX" sz="2000" dirty="0" smtClean="0"/>
              <a:t> </a:t>
            </a:r>
          </a:p>
          <a:p>
            <a:pPr algn="just"/>
            <a:r>
              <a:rPr lang="es-MX" sz="2000" dirty="0" smtClean="0"/>
              <a:t>IX.   Las demás declaraciones a que estén obligados en términos de las disposiciones fiscales aplicables. </a:t>
            </a:r>
            <a:endParaRPr lang="es-MX" sz="2000" dirty="0"/>
          </a:p>
        </p:txBody>
      </p:sp>
      <p:sp>
        <p:nvSpPr>
          <p:cNvPr id="4" name="CuadroTexto 3"/>
          <p:cNvSpPr txBox="1"/>
          <p:nvPr/>
        </p:nvSpPr>
        <p:spPr>
          <a:xfrm>
            <a:off x="7010400" y="304800"/>
            <a:ext cx="1371600" cy="369332"/>
          </a:xfrm>
          <a:prstGeom prst="rect">
            <a:avLst/>
          </a:prstGeom>
          <a:noFill/>
        </p:spPr>
        <p:txBody>
          <a:bodyPr wrap="square" rtlCol="0">
            <a:spAutoFit/>
          </a:bodyPr>
          <a:lstStyle/>
          <a:p>
            <a:r>
              <a:rPr lang="es-ES_tradnl" dirty="0" smtClean="0"/>
              <a:t>Art. 33 RCFF</a:t>
            </a:r>
            <a:endParaRPr lang="es-ES_tradnl" dirty="0"/>
          </a:p>
        </p:txBody>
      </p:sp>
      <p:pic>
        <p:nvPicPr>
          <p:cNvPr id="5" name="Imagen 4" descr="Fotolia_53621015_S-e1397632396778.jpg"/>
          <p:cNvPicPr>
            <a:picLocks noChangeAspect="1"/>
          </p:cNvPicPr>
          <p:nvPr/>
        </p:nvPicPr>
        <p:blipFill>
          <a:blip r:embed="rId2" cstate="print"/>
          <a:stretch>
            <a:fillRect/>
          </a:stretch>
        </p:blipFill>
        <p:spPr>
          <a:xfrm>
            <a:off x="7543800" y="5257800"/>
            <a:ext cx="1600200" cy="1600200"/>
          </a:xfrm>
          <a:prstGeom prst="rect">
            <a:avLst/>
          </a:prstGeom>
        </p:spPr>
      </p:pic>
    </p:spTree>
    <p:extLst>
      <p:ext uri="{BB962C8B-B14F-4D97-AF65-F5344CB8AC3E}">
        <p14:creationId xmlns:p14="http://schemas.microsoft.com/office/powerpoint/2010/main" xmlns="" val="341094460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33400" y="381000"/>
            <a:ext cx="7416824" cy="1569660"/>
          </a:xfrm>
          <a:prstGeom prst="rect">
            <a:avLst/>
          </a:prstGeom>
        </p:spPr>
        <p:txBody>
          <a:bodyPr wrap="square">
            <a:spAutoFit/>
          </a:bodyPr>
          <a:lstStyle/>
          <a:p>
            <a:r>
              <a:rPr lang="es-MX" sz="2400" b="1" u="sng" dirty="0" smtClean="0">
                <a:solidFill>
                  <a:schemeClr val="tx2"/>
                </a:solidFill>
              </a:rPr>
              <a:t>REGLAMENTO CFF</a:t>
            </a:r>
          </a:p>
          <a:p>
            <a:r>
              <a:rPr lang="es-MX" sz="2400" b="1" dirty="0" smtClean="0">
                <a:solidFill>
                  <a:srgbClr val="000090"/>
                </a:solidFill>
              </a:rPr>
              <a:t>Artículo 33.- </a:t>
            </a:r>
            <a:r>
              <a:rPr lang="es-MX" sz="2400" dirty="0" smtClean="0">
                <a:solidFill>
                  <a:srgbClr val="000090"/>
                </a:solidFill>
              </a:rPr>
              <a:t>Para los efectos del artículo 28, fracciones I y II del Código, se estará a lo siguiente </a:t>
            </a:r>
          </a:p>
          <a:p>
            <a:endParaRPr lang="es-MX" sz="2400" dirty="0">
              <a:solidFill>
                <a:schemeClr val="accent5">
                  <a:lumMod val="75000"/>
                </a:schemeClr>
              </a:solidFill>
            </a:endParaRPr>
          </a:p>
        </p:txBody>
      </p:sp>
      <p:sp>
        <p:nvSpPr>
          <p:cNvPr id="3" name="2 Rectángulo"/>
          <p:cNvSpPr/>
          <p:nvPr/>
        </p:nvSpPr>
        <p:spPr>
          <a:xfrm>
            <a:off x="609600" y="1600200"/>
            <a:ext cx="5976516" cy="461665"/>
          </a:xfrm>
          <a:prstGeom prst="rect">
            <a:avLst/>
          </a:prstGeom>
        </p:spPr>
        <p:txBody>
          <a:bodyPr wrap="none">
            <a:spAutoFit/>
          </a:bodyPr>
          <a:lstStyle/>
          <a:p>
            <a:r>
              <a:rPr lang="es-MX" sz="2400" b="1" dirty="0" smtClean="0"/>
              <a:t>B. Los registros o asientos contables deberán:</a:t>
            </a:r>
            <a:endParaRPr lang="es-MX" sz="2400" b="1" dirty="0"/>
          </a:p>
        </p:txBody>
      </p:sp>
      <p:sp>
        <p:nvSpPr>
          <p:cNvPr id="4" name="3 Rectángulo"/>
          <p:cNvSpPr/>
          <p:nvPr/>
        </p:nvSpPr>
        <p:spPr>
          <a:xfrm>
            <a:off x="533400" y="2286000"/>
            <a:ext cx="7391400" cy="4093428"/>
          </a:xfrm>
          <a:prstGeom prst="rect">
            <a:avLst/>
          </a:prstGeom>
        </p:spPr>
        <p:txBody>
          <a:bodyPr wrap="square">
            <a:spAutoFit/>
          </a:bodyPr>
          <a:lstStyle/>
          <a:p>
            <a:pPr marL="514350" indent="-514350" algn="just"/>
            <a:endParaRPr lang="es-MX" sz="2000" dirty="0" smtClean="0"/>
          </a:p>
          <a:p>
            <a:pPr indent="-514350" algn="just">
              <a:buFont typeface="+mj-lt"/>
              <a:buAutoNum type="romanUcPeriod"/>
            </a:pPr>
            <a:r>
              <a:rPr lang="es-MX" sz="2000" dirty="0" smtClean="0"/>
              <a:t>Ser </a:t>
            </a:r>
            <a:r>
              <a:rPr lang="es-MX" sz="2000" u="sng" dirty="0" smtClean="0"/>
              <a:t>analíticos</a:t>
            </a:r>
            <a:r>
              <a:rPr lang="es-MX" sz="2000" dirty="0" smtClean="0"/>
              <a:t> y efectuarse en el mes en que se realicen las operaciones, actos o actividades, a más tardar dentro de los </a:t>
            </a:r>
            <a:r>
              <a:rPr lang="es-MX" sz="2000" u="sng" dirty="0" smtClean="0"/>
              <a:t>cinco días siguientes a la realización de la operación</a:t>
            </a:r>
            <a:r>
              <a:rPr lang="es-MX" sz="2000" dirty="0" smtClean="0"/>
              <a:t>; </a:t>
            </a:r>
          </a:p>
          <a:p>
            <a:pPr algn="just"/>
            <a:endParaRPr lang="es-MX" sz="2000" dirty="0" smtClean="0"/>
          </a:p>
          <a:p>
            <a:pPr algn="just"/>
            <a:r>
              <a:rPr lang="es-MX" sz="2000" dirty="0" smtClean="0"/>
              <a:t>II.  Integrarse en el libro diario, en forma </a:t>
            </a:r>
            <a:r>
              <a:rPr lang="es-MX" sz="2000" u="sng" dirty="0" smtClean="0"/>
              <a:t>descriptiva</a:t>
            </a:r>
            <a:r>
              <a:rPr lang="es-MX" sz="2000" dirty="0" smtClean="0"/>
              <a:t>, en orden </a:t>
            </a:r>
            <a:r>
              <a:rPr lang="es-MX" sz="2000" u="sng" dirty="0" smtClean="0"/>
              <a:t>cronológico</a:t>
            </a:r>
            <a:r>
              <a:rPr lang="es-MX" sz="2000" dirty="0" smtClean="0"/>
              <a:t>, indicando el movimiento de </a:t>
            </a:r>
            <a:r>
              <a:rPr lang="es-MX" sz="2000" u="sng" dirty="0" smtClean="0"/>
              <a:t>cargo o abono </a:t>
            </a:r>
            <a:r>
              <a:rPr lang="es-MX" sz="2000" dirty="0" smtClean="0"/>
              <a:t>según corresponda, así como se integran en la balanza de comprobación. </a:t>
            </a:r>
          </a:p>
          <a:p>
            <a:pPr indent="-514350" algn="just"/>
            <a:endParaRPr lang="es-MX" sz="1600" dirty="0" smtClean="0"/>
          </a:p>
          <a:p>
            <a:pPr indent="-514350" algn="just"/>
            <a:r>
              <a:rPr lang="es-MX" sz="1600" dirty="0" smtClean="0"/>
              <a:t>Podrán llevarse libros diario y mayor por establecimientos o dependencias, por tipos de actividad o por cualquier otra clasificación, pero </a:t>
            </a:r>
            <a:r>
              <a:rPr lang="es-MX" sz="1600" b="1" dirty="0" smtClean="0"/>
              <a:t>en todos los casos deberán existir los libros diario y mayor general en los que se concentren todas las operaciones del contribuyente</a:t>
            </a:r>
          </a:p>
          <a:p>
            <a:pPr algn="just"/>
            <a:endParaRPr lang="es-MX" sz="2000" dirty="0" smtClean="0"/>
          </a:p>
        </p:txBody>
      </p:sp>
      <p:pic>
        <p:nvPicPr>
          <p:cNvPr id="5" name="Imagen 4" descr="pp-calendario9a.jpg"/>
          <p:cNvPicPr>
            <a:picLocks noChangeAspect="1"/>
          </p:cNvPicPr>
          <p:nvPr/>
        </p:nvPicPr>
        <p:blipFill>
          <a:blip r:embed="rId2" cstate="print"/>
          <a:stretch>
            <a:fillRect/>
          </a:stretch>
        </p:blipFill>
        <p:spPr>
          <a:xfrm>
            <a:off x="6629400" y="1371600"/>
            <a:ext cx="1811384" cy="1219200"/>
          </a:xfrm>
          <a:prstGeom prst="rect">
            <a:avLst/>
          </a:prstGeom>
        </p:spPr>
      </p:pic>
    </p:spTree>
    <p:extLst>
      <p:ext uri="{BB962C8B-B14F-4D97-AF65-F5344CB8AC3E}">
        <p14:creationId xmlns:p14="http://schemas.microsoft.com/office/powerpoint/2010/main" xmlns="" val="427171649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457200" y="1371600"/>
            <a:ext cx="7391400" cy="5016758"/>
          </a:xfrm>
          <a:prstGeom prst="rect">
            <a:avLst/>
          </a:prstGeom>
        </p:spPr>
        <p:txBody>
          <a:bodyPr wrap="square">
            <a:spAutoFit/>
          </a:bodyPr>
          <a:lstStyle/>
          <a:p>
            <a:pPr indent="-514350" algn="just">
              <a:buAutoNum type="romanUcPeriod" startAt="3"/>
            </a:pPr>
            <a:r>
              <a:rPr lang="es-MX" sz="2000" dirty="0" smtClean="0"/>
              <a:t>Permitir la </a:t>
            </a:r>
            <a:r>
              <a:rPr lang="es-MX" sz="2000" u="sng" dirty="0" smtClean="0"/>
              <a:t>identificación de cada operación</a:t>
            </a:r>
            <a:r>
              <a:rPr lang="es-MX" sz="2000" dirty="0" smtClean="0"/>
              <a:t>, acto o actividad y sus características, </a:t>
            </a:r>
            <a:r>
              <a:rPr lang="es-MX" sz="2000" u="sng" dirty="0" smtClean="0"/>
              <a:t>relacionándolas con los folios asignados a los comprobantes fiscales</a:t>
            </a:r>
            <a:r>
              <a:rPr lang="es-MX" sz="2000" dirty="0" smtClean="0"/>
              <a:t> o con la documentación comprobatoria, de tal forma que pueda identificarse la </a:t>
            </a:r>
            <a:r>
              <a:rPr lang="es-MX" sz="2000" b="1" dirty="0" smtClean="0"/>
              <a:t>forma de pago</a:t>
            </a:r>
            <a:r>
              <a:rPr lang="es-MX" sz="2000" dirty="0" smtClean="0"/>
              <a:t>, las distintas </a:t>
            </a:r>
            <a:r>
              <a:rPr lang="es-MX" sz="2000" b="1" dirty="0" smtClean="0"/>
              <a:t>contribuciones</a:t>
            </a:r>
            <a:r>
              <a:rPr lang="es-MX" sz="2000" dirty="0" smtClean="0"/>
              <a:t>, </a:t>
            </a:r>
            <a:r>
              <a:rPr lang="es-MX" sz="2000" b="1" dirty="0" smtClean="0"/>
              <a:t>tasas</a:t>
            </a:r>
            <a:r>
              <a:rPr lang="es-MX" sz="2000" dirty="0" smtClean="0"/>
              <a:t> y cuotas, incluyendo aquellas operaciones, actos o actividades por las que no se deban pagar contribuciones, de acuerdo a la operación, acto o actividad de que se trate; </a:t>
            </a:r>
          </a:p>
          <a:p>
            <a:pPr indent="-514350" algn="just">
              <a:buAutoNum type="romanUcPeriod" startAt="3"/>
            </a:pPr>
            <a:endParaRPr lang="es-MX" sz="2000" dirty="0" smtClean="0"/>
          </a:p>
          <a:p>
            <a:pPr indent="-514350" algn="just">
              <a:buAutoNum type="romanUcPeriod" startAt="3"/>
            </a:pPr>
            <a:r>
              <a:rPr lang="es-MX" sz="2000" dirty="0" smtClean="0"/>
              <a:t>Permitir la </a:t>
            </a:r>
            <a:r>
              <a:rPr lang="es-MX" sz="2000" u="sng" dirty="0" smtClean="0"/>
              <a:t>identificación de las inversiones realizadas</a:t>
            </a:r>
            <a:r>
              <a:rPr lang="es-MX" sz="2000" dirty="0" smtClean="0"/>
              <a:t>, de tal forma que pueda precisarse la fecha de adquisición del bien, su descripción, el monto original de la inversión, el porcentaje e importe de su deducción anual, así como la fecha de inicio de su deducción; </a:t>
            </a:r>
          </a:p>
          <a:p>
            <a:pPr algn="just"/>
            <a:endParaRPr lang="es-MX" sz="2000" dirty="0" smtClean="0">
              <a:solidFill>
                <a:schemeClr val="accent3">
                  <a:lumMod val="75000"/>
                </a:schemeClr>
              </a:solidFill>
            </a:endParaRPr>
          </a:p>
          <a:p>
            <a:pPr algn="just"/>
            <a:r>
              <a:rPr lang="es-MX" sz="2000" dirty="0" smtClean="0"/>
              <a:t>V.  Relacionar cada operación, acto o actividad con los saldos que den como resultado las cifras finales de las cuentas; </a:t>
            </a:r>
          </a:p>
          <a:p>
            <a:pPr indent="-514350" algn="just">
              <a:buAutoNum type="romanUcPeriod" startAt="3"/>
            </a:pPr>
            <a:endParaRPr lang="es-MX" sz="2000" dirty="0"/>
          </a:p>
        </p:txBody>
      </p:sp>
      <p:sp>
        <p:nvSpPr>
          <p:cNvPr id="5" name="Rectángulo 4"/>
          <p:cNvSpPr/>
          <p:nvPr/>
        </p:nvSpPr>
        <p:spPr>
          <a:xfrm>
            <a:off x="685800" y="838200"/>
            <a:ext cx="5011208" cy="400110"/>
          </a:xfrm>
          <a:prstGeom prst="rect">
            <a:avLst/>
          </a:prstGeom>
        </p:spPr>
        <p:txBody>
          <a:bodyPr wrap="none">
            <a:spAutoFit/>
          </a:bodyPr>
          <a:lstStyle/>
          <a:p>
            <a:r>
              <a:rPr lang="es-MX" sz="2000" b="1" dirty="0" smtClean="0"/>
              <a:t>B. Los registros o asientos contables deberán:</a:t>
            </a:r>
            <a:endParaRPr lang="es-MX" sz="2000" b="1" dirty="0"/>
          </a:p>
        </p:txBody>
      </p:sp>
      <p:sp>
        <p:nvSpPr>
          <p:cNvPr id="6" name="CuadroTexto 5"/>
          <p:cNvSpPr txBox="1"/>
          <p:nvPr/>
        </p:nvSpPr>
        <p:spPr>
          <a:xfrm>
            <a:off x="7010400" y="304800"/>
            <a:ext cx="1371600" cy="369332"/>
          </a:xfrm>
          <a:prstGeom prst="rect">
            <a:avLst/>
          </a:prstGeom>
          <a:noFill/>
        </p:spPr>
        <p:txBody>
          <a:bodyPr wrap="square" rtlCol="0">
            <a:spAutoFit/>
          </a:bodyPr>
          <a:lstStyle/>
          <a:p>
            <a:r>
              <a:rPr lang="es-ES_tradnl" dirty="0" smtClean="0"/>
              <a:t>Art. 33 RCFF</a:t>
            </a:r>
            <a:endParaRPr lang="es-ES_tradnl" dirty="0"/>
          </a:p>
        </p:txBody>
      </p:sp>
      <p:pic>
        <p:nvPicPr>
          <p:cNvPr id="8" name="Imagen 7" descr="actualizar-informacio-n_5mbltiz8.png"/>
          <p:cNvPicPr>
            <a:picLocks noChangeAspect="1"/>
          </p:cNvPicPr>
          <p:nvPr/>
        </p:nvPicPr>
        <p:blipFill>
          <a:blip r:embed="rId2" cstate="print"/>
          <a:stretch>
            <a:fillRect/>
          </a:stretch>
        </p:blipFill>
        <p:spPr>
          <a:xfrm>
            <a:off x="7350617" y="5748368"/>
            <a:ext cx="1793383" cy="1109632"/>
          </a:xfrm>
          <a:prstGeom prst="rect">
            <a:avLst/>
          </a:prstGeom>
        </p:spPr>
      </p:pic>
    </p:spTree>
    <p:extLst>
      <p:ext uri="{BB962C8B-B14F-4D97-AF65-F5344CB8AC3E}">
        <p14:creationId xmlns:p14="http://schemas.microsoft.com/office/powerpoint/2010/main" xmlns="" val="313795195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533400" y="1295400"/>
            <a:ext cx="7391400" cy="5016758"/>
          </a:xfrm>
          <a:prstGeom prst="rect">
            <a:avLst/>
          </a:prstGeom>
        </p:spPr>
        <p:txBody>
          <a:bodyPr wrap="square">
            <a:spAutoFit/>
          </a:bodyPr>
          <a:lstStyle/>
          <a:p>
            <a:pPr algn="just"/>
            <a:r>
              <a:rPr lang="es-MX" sz="2000" dirty="0" smtClean="0"/>
              <a:t>VI.  </a:t>
            </a:r>
            <a:r>
              <a:rPr lang="es-MX" sz="2000" b="1" dirty="0" smtClean="0"/>
              <a:t>Formular los estados </a:t>
            </a:r>
            <a:r>
              <a:rPr lang="es-MX" sz="2000" dirty="0" smtClean="0"/>
              <a:t>de posición financiera, de resultados, de variaciones en el capital contable, de origen y aplicación de recursos, así como las balanzas de comprobación, incluyendo las </a:t>
            </a:r>
            <a:r>
              <a:rPr lang="es-MX" sz="2000" b="1" dirty="0" smtClean="0"/>
              <a:t>cuentas de orden y las notas</a:t>
            </a:r>
            <a:r>
              <a:rPr lang="es-MX" sz="2000" dirty="0" smtClean="0"/>
              <a:t> a dichos estados; </a:t>
            </a:r>
          </a:p>
          <a:p>
            <a:pPr algn="just"/>
            <a:endParaRPr lang="es-MX" sz="2000" dirty="0" smtClean="0"/>
          </a:p>
          <a:p>
            <a:pPr algn="just"/>
            <a:r>
              <a:rPr lang="es-MX" sz="2000" dirty="0" smtClean="0"/>
              <a:t>VII.  Relacionar los estados de posición financiera con las cuentas de cada operación </a:t>
            </a:r>
          </a:p>
          <a:p>
            <a:pPr algn="just"/>
            <a:endParaRPr lang="es-MX" sz="2000" b="1" dirty="0" smtClean="0">
              <a:solidFill>
                <a:schemeClr val="accent3">
                  <a:lumMod val="75000"/>
                </a:schemeClr>
              </a:solidFill>
            </a:endParaRPr>
          </a:p>
          <a:p>
            <a:pPr algn="just"/>
            <a:r>
              <a:rPr lang="es-MX" sz="2000" dirty="0" smtClean="0"/>
              <a:t>VIII.  </a:t>
            </a:r>
            <a:r>
              <a:rPr lang="es-MX" sz="2000" b="1" dirty="0" smtClean="0"/>
              <a:t>Identificar las contribuciones que se deban cancelar o devolver</a:t>
            </a:r>
            <a:r>
              <a:rPr lang="es-MX" sz="2000" dirty="0" smtClean="0"/>
              <a:t>, en virtud de devoluciones que se reciban y descuentos o bonificaciones que se otorguen conforme a las disposiciones fiscales;</a:t>
            </a:r>
          </a:p>
          <a:p>
            <a:pPr algn="just"/>
            <a:r>
              <a:rPr lang="es-MX" sz="2000" dirty="0" smtClean="0"/>
              <a:t> </a:t>
            </a:r>
          </a:p>
          <a:p>
            <a:pPr algn="just"/>
            <a:r>
              <a:rPr lang="es-MX" sz="2000" dirty="0" smtClean="0"/>
              <a:t>IX. </a:t>
            </a:r>
            <a:r>
              <a:rPr lang="es-MX" sz="2000" b="1" dirty="0" smtClean="0"/>
              <a:t>Comprobar</a:t>
            </a:r>
            <a:r>
              <a:rPr lang="es-MX" sz="2000" dirty="0" smtClean="0"/>
              <a:t> el cumplimiento de los </a:t>
            </a:r>
            <a:r>
              <a:rPr lang="es-MX" sz="2000" b="1" dirty="0" smtClean="0"/>
              <a:t>requisitos</a:t>
            </a:r>
            <a:r>
              <a:rPr lang="es-MX" sz="2000" dirty="0" smtClean="0"/>
              <a:t> relativos al otorgamiento de </a:t>
            </a:r>
            <a:r>
              <a:rPr lang="es-MX" sz="2000" b="1" dirty="0" smtClean="0"/>
              <a:t>estímulos fiscales y de subsidios; </a:t>
            </a:r>
          </a:p>
          <a:p>
            <a:pPr algn="just"/>
            <a:endParaRPr lang="es-MX" sz="2000" dirty="0" smtClean="0"/>
          </a:p>
          <a:p>
            <a:pPr indent="-514350" algn="just">
              <a:buAutoNum type="romanUcPeriod" startAt="3"/>
            </a:pPr>
            <a:endParaRPr lang="es-MX" sz="2000" dirty="0"/>
          </a:p>
        </p:txBody>
      </p:sp>
      <p:sp>
        <p:nvSpPr>
          <p:cNvPr id="5" name="Rectángulo 4"/>
          <p:cNvSpPr/>
          <p:nvPr/>
        </p:nvSpPr>
        <p:spPr>
          <a:xfrm>
            <a:off x="762000" y="762000"/>
            <a:ext cx="5011208" cy="400110"/>
          </a:xfrm>
          <a:prstGeom prst="rect">
            <a:avLst/>
          </a:prstGeom>
        </p:spPr>
        <p:txBody>
          <a:bodyPr wrap="none">
            <a:spAutoFit/>
          </a:bodyPr>
          <a:lstStyle/>
          <a:p>
            <a:r>
              <a:rPr lang="es-MX" sz="2000" b="1" dirty="0" smtClean="0"/>
              <a:t>B. Los registros o asientos contables deberán:</a:t>
            </a:r>
            <a:endParaRPr lang="es-MX" sz="2000" b="1" dirty="0"/>
          </a:p>
        </p:txBody>
      </p:sp>
      <p:sp>
        <p:nvSpPr>
          <p:cNvPr id="6" name="CuadroTexto 5"/>
          <p:cNvSpPr txBox="1"/>
          <p:nvPr/>
        </p:nvSpPr>
        <p:spPr>
          <a:xfrm>
            <a:off x="7010400" y="152400"/>
            <a:ext cx="1371600" cy="369332"/>
          </a:xfrm>
          <a:prstGeom prst="rect">
            <a:avLst/>
          </a:prstGeom>
          <a:noFill/>
        </p:spPr>
        <p:txBody>
          <a:bodyPr wrap="square" rtlCol="0">
            <a:spAutoFit/>
          </a:bodyPr>
          <a:lstStyle/>
          <a:p>
            <a:r>
              <a:rPr lang="es-ES_tradnl" dirty="0" smtClean="0"/>
              <a:t>Art. 33 RCFF</a:t>
            </a:r>
            <a:endParaRPr lang="es-ES_tradnl" dirty="0"/>
          </a:p>
        </p:txBody>
      </p:sp>
      <p:pic>
        <p:nvPicPr>
          <p:cNvPr id="7" name="Imagen 6" descr="condominios_estado_financiero.png"/>
          <p:cNvPicPr>
            <a:picLocks noChangeAspect="1"/>
          </p:cNvPicPr>
          <p:nvPr/>
        </p:nvPicPr>
        <p:blipFill>
          <a:blip r:embed="rId2" cstate="print"/>
          <a:stretch>
            <a:fillRect/>
          </a:stretch>
        </p:blipFill>
        <p:spPr>
          <a:xfrm>
            <a:off x="7543800" y="5410200"/>
            <a:ext cx="1739900" cy="1129895"/>
          </a:xfrm>
          <a:prstGeom prst="rect">
            <a:avLst/>
          </a:prstGeom>
        </p:spPr>
      </p:pic>
    </p:spTree>
    <p:extLst>
      <p:ext uri="{BB962C8B-B14F-4D97-AF65-F5344CB8AC3E}">
        <p14:creationId xmlns:p14="http://schemas.microsoft.com/office/powerpoint/2010/main" xmlns="" val="313795195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533400" y="1524000"/>
            <a:ext cx="7391400" cy="5324535"/>
          </a:xfrm>
          <a:prstGeom prst="rect">
            <a:avLst/>
          </a:prstGeom>
        </p:spPr>
        <p:txBody>
          <a:bodyPr wrap="square">
            <a:spAutoFit/>
          </a:bodyPr>
          <a:lstStyle/>
          <a:p>
            <a:pPr algn="just"/>
            <a:endParaRPr lang="es-MX" sz="2000" dirty="0" smtClean="0">
              <a:solidFill>
                <a:schemeClr val="accent3">
                  <a:lumMod val="75000"/>
                </a:schemeClr>
              </a:solidFill>
            </a:endParaRPr>
          </a:p>
          <a:p>
            <a:pPr algn="just"/>
            <a:r>
              <a:rPr lang="es-MX" sz="2000" dirty="0" smtClean="0"/>
              <a:t>X. </a:t>
            </a:r>
            <a:r>
              <a:rPr lang="es-MX" sz="2000" u="sng" dirty="0" smtClean="0"/>
              <a:t>Identificar los bienes </a:t>
            </a:r>
            <a:r>
              <a:rPr lang="es-MX" sz="2000" dirty="0" smtClean="0"/>
              <a:t>distinguiendo, entre los </a:t>
            </a:r>
            <a:r>
              <a:rPr lang="es-MX" sz="2000" i="1" dirty="0" smtClean="0"/>
              <a:t>adquiridos</a:t>
            </a:r>
            <a:r>
              <a:rPr lang="es-MX" sz="2000" dirty="0" smtClean="0"/>
              <a:t> o </a:t>
            </a:r>
            <a:r>
              <a:rPr lang="es-MX" sz="2000" i="1" dirty="0" smtClean="0"/>
              <a:t>producido</a:t>
            </a:r>
            <a:r>
              <a:rPr lang="es-MX" sz="2000" dirty="0" smtClean="0"/>
              <a:t>s, los correspondientes a </a:t>
            </a:r>
            <a:r>
              <a:rPr lang="es-MX" sz="2000" i="1" dirty="0" smtClean="0"/>
              <a:t>materias primas </a:t>
            </a:r>
            <a:r>
              <a:rPr lang="es-MX" sz="2000" dirty="0" smtClean="0"/>
              <a:t>y </a:t>
            </a:r>
            <a:r>
              <a:rPr lang="es-MX" sz="2000" i="1" dirty="0" smtClean="0"/>
              <a:t>productos terminados o semiterminados</a:t>
            </a:r>
            <a:r>
              <a:rPr lang="es-MX" sz="2000" dirty="0" smtClean="0"/>
              <a:t>, los enajenados, así como los destinados a </a:t>
            </a:r>
            <a:r>
              <a:rPr lang="es-MX" sz="2000" i="1" dirty="0" smtClean="0"/>
              <a:t>donación</a:t>
            </a:r>
            <a:r>
              <a:rPr lang="es-MX" sz="2000" dirty="0" smtClean="0"/>
              <a:t> o, en su caso, d</a:t>
            </a:r>
            <a:r>
              <a:rPr lang="es-MX" sz="2000" i="1" dirty="0" smtClean="0"/>
              <a:t>estrucción</a:t>
            </a:r>
          </a:p>
          <a:p>
            <a:pPr algn="just"/>
            <a:endParaRPr lang="es-MX" sz="2000" dirty="0" smtClean="0"/>
          </a:p>
          <a:p>
            <a:pPr algn="just"/>
            <a:r>
              <a:rPr lang="es-MX" sz="2000" dirty="0" smtClean="0"/>
              <a:t>XI. Plasmarse en idioma </a:t>
            </a:r>
            <a:r>
              <a:rPr lang="es-MX" sz="2000" u="sng" dirty="0" smtClean="0"/>
              <a:t>español</a:t>
            </a:r>
            <a:r>
              <a:rPr lang="es-MX" sz="2000" dirty="0" smtClean="0"/>
              <a:t> y consignar los valores en </a:t>
            </a:r>
            <a:r>
              <a:rPr lang="es-MX" sz="2000" u="sng" dirty="0" smtClean="0"/>
              <a:t>moneda nacional</a:t>
            </a:r>
            <a:r>
              <a:rPr lang="es-MX" sz="2000" dirty="0" smtClean="0"/>
              <a:t>. </a:t>
            </a:r>
          </a:p>
          <a:p>
            <a:pPr algn="just"/>
            <a:endParaRPr lang="es-MX" sz="2000" dirty="0" smtClean="0"/>
          </a:p>
          <a:p>
            <a:pPr algn="just"/>
            <a:r>
              <a:rPr lang="es-MX" sz="2000" dirty="0" smtClean="0"/>
              <a:t>XII. Establecer por </a:t>
            </a:r>
            <a:r>
              <a:rPr lang="es-MX" sz="2000" u="sng" dirty="0" smtClean="0"/>
              <a:t>centro de costos</a:t>
            </a:r>
            <a:r>
              <a:rPr lang="es-MX" sz="2000" dirty="0" smtClean="0"/>
              <a:t>, identificando las operaciones, actos o actividades de cada sucursal o establecimiento, incluyendo aquéllos que se localicen en el extranjero</a:t>
            </a:r>
          </a:p>
          <a:p>
            <a:pPr algn="just"/>
            <a:endParaRPr lang="es-MX" sz="2000" dirty="0" smtClean="0"/>
          </a:p>
          <a:p>
            <a:pPr algn="just"/>
            <a:endParaRPr lang="es-MX" sz="2000" dirty="0" smtClean="0"/>
          </a:p>
          <a:p>
            <a:pPr algn="just"/>
            <a:r>
              <a:rPr lang="es-MX" sz="2000" dirty="0" smtClean="0"/>
              <a:t> </a:t>
            </a:r>
          </a:p>
          <a:p>
            <a:pPr algn="just"/>
            <a:endParaRPr lang="es-MX" sz="2000" dirty="0" smtClean="0"/>
          </a:p>
          <a:p>
            <a:pPr indent="-514350" algn="just">
              <a:buAutoNum type="romanUcPeriod" startAt="3"/>
            </a:pPr>
            <a:endParaRPr lang="es-MX" sz="2000" dirty="0"/>
          </a:p>
        </p:txBody>
      </p:sp>
      <p:sp>
        <p:nvSpPr>
          <p:cNvPr id="5" name="Rectángulo 4"/>
          <p:cNvSpPr/>
          <p:nvPr/>
        </p:nvSpPr>
        <p:spPr>
          <a:xfrm>
            <a:off x="685800" y="990600"/>
            <a:ext cx="5011208" cy="400110"/>
          </a:xfrm>
          <a:prstGeom prst="rect">
            <a:avLst/>
          </a:prstGeom>
        </p:spPr>
        <p:txBody>
          <a:bodyPr wrap="none">
            <a:spAutoFit/>
          </a:bodyPr>
          <a:lstStyle/>
          <a:p>
            <a:r>
              <a:rPr lang="es-MX" sz="2000" b="1" dirty="0" smtClean="0"/>
              <a:t>B. Los registros o asientos contables deberán:</a:t>
            </a:r>
            <a:endParaRPr lang="es-MX" sz="2000" b="1" dirty="0"/>
          </a:p>
        </p:txBody>
      </p:sp>
      <p:sp>
        <p:nvSpPr>
          <p:cNvPr id="6" name="CuadroTexto 5"/>
          <p:cNvSpPr txBox="1"/>
          <p:nvPr/>
        </p:nvSpPr>
        <p:spPr>
          <a:xfrm>
            <a:off x="7010400" y="304800"/>
            <a:ext cx="1371600" cy="369332"/>
          </a:xfrm>
          <a:prstGeom prst="rect">
            <a:avLst/>
          </a:prstGeom>
          <a:noFill/>
        </p:spPr>
        <p:txBody>
          <a:bodyPr wrap="square" rtlCol="0">
            <a:spAutoFit/>
          </a:bodyPr>
          <a:lstStyle/>
          <a:p>
            <a:r>
              <a:rPr lang="es-ES_tradnl" dirty="0" smtClean="0"/>
              <a:t>Art. 33 RCFF</a:t>
            </a:r>
            <a:endParaRPr lang="es-ES_tradnl" dirty="0"/>
          </a:p>
        </p:txBody>
      </p:sp>
      <p:pic>
        <p:nvPicPr>
          <p:cNvPr id="8" name="Imagen 7" descr="15933763-Orange-cartoon-character-with-clipboard-and-pallet-White-background--Stock-Photo.jpg"/>
          <p:cNvPicPr>
            <a:picLocks noChangeAspect="1"/>
          </p:cNvPicPr>
          <p:nvPr/>
        </p:nvPicPr>
        <p:blipFill>
          <a:blip r:embed="rId2" cstate="print"/>
          <a:stretch>
            <a:fillRect/>
          </a:stretch>
        </p:blipFill>
        <p:spPr>
          <a:xfrm>
            <a:off x="7848600" y="5181600"/>
            <a:ext cx="1295400" cy="1295400"/>
          </a:xfrm>
          <a:prstGeom prst="rect">
            <a:avLst/>
          </a:prstGeom>
        </p:spPr>
      </p:pic>
    </p:spTree>
    <p:extLst>
      <p:ext uri="{BB962C8B-B14F-4D97-AF65-F5344CB8AC3E}">
        <p14:creationId xmlns:p14="http://schemas.microsoft.com/office/powerpoint/2010/main" xmlns="" val="313795195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533400" y="1524000"/>
            <a:ext cx="7391400" cy="5755422"/>
          </a:xfrm>
          <a:prstGeom prst="rect">
            <a:avLst/>
          </a:prstGeom>
        </p:spPr>
        <p:txBody>
          <a:bodyPr wrap="square">
            <a:spAutoFit/>
          </a:bodyPr>
          <a:lstStyle/>
          <a:p>
            <a:pPr algn="just"/>
            <a:endParaRPr lang="es-MX" sz="2000" dirty="0" smtClean="0">
              <a:solidFill>
                <a:schemeClr val="accent3">
                  <a:lumMod val="75000"/>
                </a:schemeClr>
              </a:solidFill>
            </a:endParaRPr>
          </a:p>
          <a:p>
            <a:pPr algn="just"/>
            <a:r>
              <a:rPr lang="es-MX" sz="2000" dirty="0" smtClean="0"/>
              <a:t>XIII.  Señalar </a:t>
            </a:r>
            <a:r>
              <a:rPr lang="es-MX" sz="2000" u="sng" dirty="0" smtClean="0"/>
              <a:t>la fecha de realización de la operación</a:t>
            </a:r>
            <a:r>
              <a:rPr lang="es-MX" sz="2000" dirty="0" smtClean="0"/>
              <a:t>, acto o actividad, su </a:t>
            </a:r>
            <a:r>
              <a:rPr lang="es-MX" sz="2000" u="sng" dirty="0" smtClean="0"/>
              <a:t>descripción o concepto</a:t>
            </a:r>
            <a:r>
              <a:rPr lang="es-MX" sz="2000" dirty="0" smtClean="0"/>
              <a:t>, la </a:t>
            </a:r>
            <a:r>
              <a:rPr lang="es-MX" sz="2000" u="sng" dirty="0" smtClean="0"/>
              <a:t>cantidad</a:t>
            </a:r>
            <a:r>
              <a:rPr lang="es-MX" sz="2000" dirty="0" smtClean="0"/>
              <a:t> o </a:t>
            </a:r>
            <a:r>
              <a:rPr lang="es-MX" sz="2000" u="sng" dirty="0" smtClean="0"/>
              <a:t>unidad de medida</a:t>
            </a:r>
            <a:r>
              <a:rPr lang="es-MX" sz="2000" dirty="0" smtClean="0"/>
              <a:t> en su caso, la </a:t>
            </a:r>
            <a:r>
              <a:rPr lang="es-MX" sz="2000" u="sng" dirty="0" smtClean="0"/>
              <a:t>forma de pago</a:t>
            </a:r>
            <a:r>
              <a:rPr lang="es-MX" sz="2000" dirty="0" smtClean="0"/>
              <a:t> de la operación, acto o actividad, especificando si fue de contado, a crédito, a plazos o en parcialidades, y el </a:t>
            </a:r>
            <a:r>
              <a:rPr lang="es-MX" sz="2000" u="sng" dirty="0" smtClean="0"/>
              <a:t>medio de pago </a:t>
            </a:r>
            <a:r>
              <a:rPr lang="es-MX" sz="2000" dirty="0" smtClean="0"/>
              <a:t>o de extinción de dicha obligación, según corresponda.</a:t>
            </a:r>
          </a:p>
          <a:p>
            <a:pPr algn="just"/>
            <a:r>
              <a:rPr lang="es-MX" sz="2000" dirty="0" smtClean="0"/>
              <a:t> </a:t>
            </a:r>
          </a:p>
          <a:p>
            <a:pPr algn="just"/>
            <a:r>
              <a:rPr lang="es-MX" sz="1600" dirty="0" smtClean="0"/>
              <a:t>Tratándose </a:t>
            </a:r>
            <a:r>
              <a:rPr lang="es-MX" sz="1600" b="1" dirty="0" smtClean="0"/>
              <a:t>de operaciones a crédito, a plazos o en parcialidades</a:t>
            </a:r>
            <a:r>
              <a:rPr lang="es-MX" sz="1600" dirty="0" smtClean="0"/>
              <a:t>, por cada pago o abono que se reciba o se realice, incluyendo el anticipo o enganche según corresponda. Además de lo señalado en el párrafo anterior, deberán registrar el </a:t>
            </a:r>
            <a:r>
              <a:rPr lang="es-MX" sz="1600" b="1" dirty="0" smtClean="0"/>
              <a:t>monto del pago</a:t>
            </a:r>
            <a:r>
              <a:rPr lang="es-MX" sz="1600" dirty="0" smtClean="0"/>
              <a:t>, precisando si se efectúa en </a:t>
            </a:r>
            <a:r>
              <a:rPr lang="es-MX" sz="1600" b="1" u="sng" dirty="0" smtClean="0"/>
              <a:t>efectivo, transferencia interbancaria de fondos, cheque nominativo para abono en cuenta, tarjeta de débito, crédito o de servicios, monedero electrónico</a:t>
            </a:r>
            <a:r>
              <a:rPr lang="es-MX" sz="1600" dirty="0" smtClean="0"/>
              <a:t> o por cualquier otro medio. Cuando el pago se realice en especie o permuta, deberá indicarse el tipo de bien o servicio otorgado como contraprestación y su valor; </a:t>
            </a:r>
          </a:p>
          <a:p>
            <a:pPr algn="just"/>
            <a:endParaRPr lang="es-MX" sz="2000" dirty="0" smtClean="0">
              <a:solidFill>
                <a:schemeClr val="accent3">
                  <a:lumMod val="75000"/>
                </a:schemeClr>
              </a:solidFill>
            </a:endParaRPr>
          </a:p>
          <a:p>
            <a:pPr algn="just"/>
            <a:r>
              <a:rPr lang="es-MX" sz="2000" dirty="0" smtClean="0">
                <a:solidFill>
                  <a:schemeClr val="accent3">
                    <a:lumMod val="75000"/>
                  </a:schemeClr>
                </a:solidFill>
              </a:rPr>
              <a:t> </a:t>
            </a:r>
          </a:p>
          <a:p>
            <a:pPr algn="just"/>
            <a:endParaRPr lang="es-MX" sz="2000" dirty="0" smtClean="0">
              <a:solidFill>
                <a:schemeClr val="accent3">
                  <a:lumMod val="75000"/>
                </a:schemeClr>
              </a:solidFill>
            </a:endParaRPr>
          </a:p>
          <a:p>
            <a:pPr indent="-514350" algn="just">
              <a:buAutoNum type="romanUcPeriod" startAt="3"/>
            </a:pPr>
            <a:endParaRPr lang="es-MX" sz="2000" dirty="0" smtClean="0">
              <a:solidFill>
                <a:schemeClr val="accent3">
                  <a:lumMod val="75000"/>
                </a:schemeClr>
              </a:solidFill>
            </a:endParaRPr>
          </a:p>
        </p:txBody>
      </p:sp>
      <p:sp>
        <p:nvSpPr>
          <p:cNvPr id="5" name="Rectángulo 4"/>
          <p:cNvSpPr/>
          <p:nvPr/>
        </p:nvSpPr>
        <p:spPr>
          <a:xfrm>
            <a:off x="685800" y="990600"/>
            <a:ext cx="5011208" cy="400110"/>
          </a:xfrm>
          <a:prstGeom prst="rect">
            <a:avLst/>
          </a:prstGeom>
        </p:spPr>
        <p:txBody>
          <a:bodyPr wrap="none">
            <a:spAutoFit/>
          </a:bodyPr>
          <a:lstStyle/>
          <a:p>
            <a:r>
              <a:rPr lang="es-MX" sz="2000" b="1" dirty="0" smtClean="0"/>
              <a:t>B. Los registros o asientos contables deberán:</a:t>
            </a:r>
            <a:endParaRPr lang="es-MX" sz="2000" b="1" dirty="0"/>
          </a:p>
        </p:txBody>
      </p:sp>
      <p:sp>
        <p:nvSpPr>
          <p:cNvPr id="6" name="CuadroTexto 5"/>
          <p:cNvSpPr txBox="1"/>
          <p:nvPr/>
        </p:nvSpPr>
        <p:spPr>
          <a:xfrm>
            <a:off x="7010400" y="304800"/>
            <a:ext cx="1371600" cy="369332"/>
          </a:xfrm>
          <a:prstGeom prst="rect">
            <a:avLst/>
          </a:prstGeom>
          <a:noFill/>
        </p:spPr>
        <p:txBody>
          <a:bodyPr wrap="square" rtlCol="0">
            <a:spAutoFit/>
          </a:bodyPr>
          <a:lstStyle/>
          <a:p>
            <a:r>
              <a:rPr lang="es-ES_tradnl" dirty="0" smtClean="0"/>
              <a:t>Art. 33 RCFF</a:t>
            </a:r>
            <a:endParaRPr lang="es-ES_tradnl" dirty="0"/>
          </a:p>
        </p:txBody>
      </p:sp>
      <p:pic>
        <p:nvPicPr>
          <p:cNvPr id="7" name="Imagen 6" descr="tarjeta_efectivo_cheque.jpg"/>
          <p:cNvPicPr>
            <a:picLocks noChangeAspect="1"/>
          </p:cNvPicPr>
          <p:nvPr/>
        </p:nvPicPr>
        <p:blipFill>
          <a:blip r:embed="rId2" cstate="print"/>
          <a:stretch>
            <a:fillRect/>
          </a:stretch>
        </p:blipFill>
        <p:spPr>
          <a:xfrm>
            <a:off x="7239000" y="687474"/>
            <a:ext cx="1219200" cy="1245995"/>
          </a:xfrm>
          <a:prstGeom prst="rect">
            <a:avLst/>
          </a:prstGeom>
        </p:spPr>
      </p:pic>
    </p:spTree>
    <p:extLst>
      <p:ext uri="{BB962C8B-B14F-4D97-AF65-F5344CB8AC3E}">
        <p14:creationId xmlns:p14="http://schemas.microsoft.com/office/powerpoint/2010/main" xmlns="" val="313795195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533400" y="838200"/>
            <a:ext cx="7391400" cy="5109091"/>
          </a:xfrm>
          <a:prstGeom prst="rect">
            <a:avLst/>
          </a:prstGeom>
        </p:spPr>
        <p:txBody>
          <a:bodyPr wrap="square">
            <a:spAutoFit/>
          </a:bodyPr>
          <a:lstStyle/>
          <a:p>
            <a:pPr algn="just"/>
            <a:endParaRPr lang="es-MX" sz="2000" dirty="0" smtClean="0"/>
          </a:p>
          <a:p>
            <a:pPr indent="-514350" algn="just">
              <a:buFont typeface="+mj-lt"/>
              <a:buAutoNum type="romanUcPeriod" startAt="14"/>
            </a:pPr>
            <a:r>
              <a:rPr lang="es-MX" sz="1900" dirty="0" smtClean="0"/>
              <a:t>Permitir la </a:t>
            </a:r>
            <a:r>
              <a:rPr lang="es-MX" sz="1900" u="sng" dirty="0" smtClean="0"/>
              <a:t>identificación de los depósitos y retiros</a:t>
            </a:r>
            <a:r>
              <a:rPr lang="es-MX" sz="1900" dirty="0" smtClean="0"/>
              <a:t> en las cuentas bancarias abiertas a nombre del contribuyente y </a:t>
            </a:r>
            <a:r>
              <a:rPr lang="es-MX" sz="1900" b="1" dirty="0" smtClean="0"/>
              <a:t>conciliarse</a:t>
            </a:r>
            <a:r>
              <a:rPr lang="es-MX" sz="1900" dirty="0" smtClean="0"/>
              <a:t> contra las operaciones realizadas y su documentación soporte, como son los estados de cuenta emitidos por las entidades financieras; </a:t>
            </a:r>
          </a:p>
          <a:p>
            <a:pPr marL="514350" indent="-514350" algn="just">
              <a:buAutoNum type="romanUcPeriod" startAt="14"/>
            </a:pPr>
            <a:endParaRPr lang="es-MX" sz="1900" dirty="0" smtClean="0"/>
          </a:p>
          <a:p>
            <a:pPr indent="-514350" algn="just">
              <a:buFont typeface="+mj-lt"/>
              <a:buAutoNum type="romanUcPeriod" startAt="14"/>
            </a:pPr>
            <a:r>
              <a:rPr lang="es-MX" sz="1900" dirty="0" smtClean="0"/>
              <a:t>Los </a:t>
            </a:r>
            <a:r>
              <a:rPr lang="es-MX" sz="1900" u="sng" dirty="0" smtClean="0"/>
              <a:t>registros de inventarios</a:t>
            </a:r>
            <a:r>
              <a:rPr lang="es-MX" sz="1900" dirty="0" smtClean="0"/>
              <a:t> de mercancías, materias primas, productos en proceso y terminados, en los que se llevará el control sobre los mismos, que permitan </a:t>
            </a:r>
            <a:r>
              <a:rPr lang="es-MX" sz="1900" b="1" dirty="0" smtClean="0"/>
              <a:t>identificar cada unidad, tipo </a:t>
            </a:r>
            <a:r>
              <a:rPr lang="es-MX" sz="1900" dirty="0" smtClean="0"/>
              <a:t>de mercancía o producto en proceso y </a:t>
            </a:r>
            <a:r>
              <a:rPr lang="es-MX" sz="1900" b="1" dirty="0" smtClean="0"/>
              <a:t>fecha de adquisición o enajenación</a:t>
            </a:r>
            <a:r>
              <a:rPr lang="es-MX" sz="1900" dirty="0" smtClean="0"/>
              <a:t> según se trate, así como el aumento o la disminución en dichos inventarios y las </a:t>
            </a:r>
            <a:r>
              <a:rPr lang="es-MX" sz="1900" b="1" dirty="0" smtClean="0"/>
              <a:t>existencias</a:t>
            </a:r>
            <a:r>
              <a:rPr lang="es-MX" sz="1900" dirty="0" smtClean="0"/>
              <a:t> al inicio y al final de cada </a:t>
            </a:r>
            <a:r>
              <a:rPr lang="es-MX" sz="1900" b="1" dirty="0" smtClean="0"/>
              <a:t>mes</a:t>
            </a:r>
            <a:r>
              <a:rPr lang="es-MX" sz="1900" dirty="0" smtClean="0"/>
              <a:t> y al </a:t>
            </a:r>
            <a:r>
              <a:rPr lang="es-MX" sz="1900" b="1" dirty="0" smtClean="0"/>
              <a:t>cierre</a:t>
            </a:r>
            <a:r>
              <a:rPr lang="es-MX" sz="1900" dirty="0" smtClean="0"/>
              <a:t> del ejercicio fiscal, precisando su fecha de entrega o recepción, así como si se trata de una devolución, donación o destrucción, cuando se den estos supuestos, así como, identificar el método de valuación utilizado.</a:t>
            </a:r>
          </a:p>
          <a:p>
            <a:pPr marL="514350" indent="-514350" algn="just"/>
            <a:endParaRPr lang="es-MX" sz="2000" dirty="0" smtClean="0"/>
          </a:p>
          <a:p>
            <a:pPr marL="514350" indent="-514350" algn="just">
              <a:buAutoNum type="romanUcPeriod" startAt="14"/>
            </a:pPr>
            <a:endParaRPr lang="es-MX" sz="2000" dirty="0" smtClean="0"/>
          </a:p>
        </p:txBody>
      </p:sp>
      <p:sp>
        <p:nvSpPr>
          <p:cNvPr id="5" name="Rectángulo 4"/>
          <p:cNvSpPr/>
          <p:nvPr/>
        </p:nvSpPr>
        <p:spPr>
          <a:xfrm>
            <a:off x="762000" y="609600"/>
            <a:ext cx="5011208" cy="400110"/>
          </a:xfrm>
          <a:prstGeom prst="rect">
            <a:avLst/>
          </a:prstGeom>
        </p:spPr>
        <p:txBody>
          <a:bodyPr wrap="none">
            <a:spAutoFit/>
          </a:bodyPr>
          <a:lstStyle/>
          <a:p>
            <a:r>
              <a:rPr lang="es-MX" sz="2000" b="1" dirty="0" smtClean="0"/>
              <a:t>B. Los registros o asientos contables deberán:</a:t>
            </a:r>
            <a:endParaRPr lang="es-MX" sz="2000" b="1" dirty="0"/>
          </a:p>
        </p:txBody>
      </p:sp>
      <p:sp>
        <p:nvSpPr>
          <p:cNvPr id="6" name="CuadroTexto 5"/>
          <p:cNvSpPr txBox="1"/>
          <p:nvPr/>
        </p:nvSpPr>
        <p:spPr>
          <a:xfrm>
            <a:off x="7010400" y="304800"/>
            <a:ext cx="1371600" cy="369332"/>
          </a:xfrm>
          <a:prstGeom prst="rect">
            <a:avLst/>
          </a:prstGeom>
          <a:noFill/>
        </p:spPr>
        <p:txBody>
          <a:bodyPr wrap="square" rtlCol="0">
            <a:spAutoFit/>
          </a:bodyPr>
          <a:lstStyle/>
          <a:p>
            <a:r>
              <a:rPr lang="es-ES_tradnl" dirty="0" smtClean="0"/>
              <a:t>Art. 33 RCFF</a:t>
            </a:r>
            <a:endParaRPr lang="es-ES_tradnl" dirty="0"/>
          </a:p>
        </p:txBody>
      </p:sp>
      <p:pic>
        <p:nvPicPr>
          <p:cNvPr id="7" name="Imagen 6" descr="images.jpeg"/>
          <p:cNvPicPr>
            <a:picLocks noChangeAspect="1"/>
          </p:cNvPicPr>
          <p:nvPr/>
        </p:nvPicPr>
        <p:blipFill>
          <a:blip r:embed="rId2" cstate="print"/>
          <a:stretch>
            <a:fillRect/>
          </a:stretch>
        </p:blipFill>
        <p:spPr>
          <a:xfrm>
            <a:off x="7639050" y="5353050"/>
            <a:ext cx="1504950" cy="1504950"/>
          </a:xfrm>
          <a:prstGeom prst="rect">
            <a:avLst/>
          </a:prstGeom>
        </p:spPr>
      </p:pic>
    </p:spTree>
    <p:extLst>
      <p:ext uri="{BB962C8B-B14F-4D97-AF65-F5344CB8AC3E}">
        <p14:creationId xmlns:p14="http://schemas.microsoft.com/office/powerpoint/2010/main" xmlns="" val="313795195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533400" y="1447800"/>
            <a:ext cx="7391400" cy="5724644"/>
          </a:xfrm>
          <a:prstGeom prst="rect">
            <a:avLst/>
          </a:prstGeom>
        </p:spPr>
        <p:txBody>
          <a:bodyPr wrap="square">
            <a:spAutoFit/>
          </a:bodyPr>
          <a:lstStyle/>
          <a:p>
            <a:pPr algn="just"/>
            <a:endParaRPr lang="es-MX" sz="1900" dirty="0" smtClean="0"/>
          </a:p>
          <a:p>
            <a:pPr indent="-514350" algn="just">
              <a:buFont typeface="+mj-lt"/>
              <a:buAutoNum type="romanUcPeriod" startAt="16"/>
            </a:pPr>
            <a:r>
              <a:rPr lang="es-MX" sz="1900" dirty="0" smtClean="0"/>
              <a:t> Los registros relativos a la opción de diferimiento de la causación de contribuciones conforme a las disposiciones fiscales, en el caso que se celebren contratos de arrendamiento financiero. Dichos registros deberán permitir identificar la parte correspondiente de las operaciones en cada ejercicio fiscal, inclusive mediante cuentas de orden; </a:t>
            </a:r>
          </a:p>
          <a:p>
            <a:pPr indent="-514350" algn="just">
              <a:buFont typeface="+mj-lt"/>
              <a:buAutoNum type="romanUcPeriod" startAt="16"/>
            </a:pPr>
            <a:endParaRPr lang="es-MX" sz="1900" dirty="0" smtClean="0"/>
          </a:p>
          <a:p>
            <a:pPr indent="-514350" algn="just">
              <a:buFont typeface="+mj-lt"/>
              <a:buAutoNum type="romanUcPeriod" startAt="16"/>
            </a:pPr>
            <a:r>
              <a:rPr lang="es-MX" sz="1900" dirty="0" smtClean="0"/>
              <a:t> El </a:t>
            </a:r>
            <a:r>
              <a:rPr lang="es-MX" sz="1900" u="sng" dirty="0" smtClean="0"/>
              <a:t>control de los donativos de los bienes recibidos por las donatarias autorizadas </a:t>
            </a:r>
            <a:r>
              <a:rPr lang="es-MX" sz="1900" dirty="0" smtClean="0"/>
              <a:t>en términos de la Ley del Impuesto sobre la Renta, el cual deberá permitir identificar a los donantes, los bienes recibidos, los bienes entregados a sus beneficiarios, las cuotas de recuperación que obtengan por los bienes recibidos en donación y el registro de la destrucción o donación de las mercancías o bienes en el ejercicio en el que se efectúen, y </a:t>
            </a:r>
          </a:p>
          <a:p>
            <a:pPr marL="514350" indent="-514350" algn="just">
              <a:buAutoNum type="romanUcPeriod" startAt="16"/>
            </a:pPr>
            <a:endParaRPr lang="es-MX" sz="2000" dirty="0" smtClean="0"/>
          </a:p>
          <a:p>
            <a:pPr indent="-514350" algn="just">
              <a:buFont typeface="+mj-lt"/>
              <a:buAutoNum type="romanUcPeriod" startAt="16"/>
            </a:pPr>
            <a:endParaRPr lang="es-MX" sz="2000" dirty="0" smtClean="0"/>
          </a:p>
          <a:p>
            <a:pPr marL="514350" indent="-514350" algn="just">
              <a:buAutoNum type="romanUcPeriod" startAt="16"/>
            </a:pPr>
            <a:endParaRPr lang="es-MX" sz="2000" dirty="0" smtClean="0"/>
          </a:p>
          <a:p>
            <a:pPr marL="514350" indent="-514350" algn="just">
              <a:buAutoNum type="romanUcPeriod" startAt="16"/>
            </a:pPr>
            <a:endParaRPr lang="es-MX" sz="2000" dirty="0" smtClean="0"/>
          </a:p>
          <a:p>
            <a:pPr marL="514350" indent="-514350" algn="just">
              <a:buAutoNum type="romanUcPeriod" startAt="16"/>
            </a:pPr>
            <a:endParaRPr lang="es-MX" sz="2000" dirty="0" smtClean="0"/>
          </a:p>
        </p:txBody>
      </p:sp>
      <p:sp>
        <p:nvSpPr>
          <p:cNvPr id="5" name="Rectángulo 4"/>
          <p:cNvSpPr/>
          <p:nvPr/>
        </p:nvSpPr>
        <p:spPr>
          <a:xfrm>
            <a:off x="685800" y="990600"/>
            <a:ext cx="5011208" cy="400110"/>
          </a:xfrm>
          <a:prstGeom prst="rect">
            <a:avLst/>
          </a:prstGeom>
        </p:spPr>
        <p:txBody>
          <a:bodyPr wrap="none">
            <a:spAutoFit/>
          </a:bodyPr>
          <a:lstStyle/>
          <a:p>
            <a:r>
              <a:rPr lang="es-MX" sz="2000" b="1" dirty="0" smtClean="0"/>
              <a:t>B. Los registros o asientos contables deberán:</a:t>
            </a:r>
            <a:endParaRPr lang="es-MX" sz="2000" b="1" dirty="0"/>
          </a:p>
        </p:txBody>
      </p:sp>
      <p:sp>
        <p:nvSpPr>
          <p:cNvPr id="6" name="CuadroTexto 5"/>
          <p:cNvSpPr txBox="1"/>
          <p:nvPr/>
        </p:nvSpPr>
        <p:spPr>
          <a:xfrm>
            <a:off x="7010400" y="304800"/>
            <a:ext cx="1371600" cy="369332"/>
          </a:xfrm>
          <a:prstGeom prst="rect">
            <a:avLst/>
          </a:prstGeom>
          <a:noFill/>
        </p:spPr>
        <p:txBody>
          <a:bodyPr wrap="square" rtlCol="0">
            <a:spAutoFit/>
          </a:bodyPr>
          <a:lstStyle/>
          <a:p>
            <a:r>
              <a:rPr lang="es-ES_tradnl" dirty="0" smtClean="0"/>
              <a:t>Art. 33 RCFF</a:t>
            </a:r>
            <a:endParaRPr lang="es-ES_tradnl" dirty="0"/>
          </a:p>
        </p:txBody>
      </p:sp>
      <p:pic>
        <p:nvPicPr>
          <p:cNvPr id="7" name="Imagen 6" descr="Unknown-3"/>
          <p:cNvPicPr>
            <a:picLocks noChangeAspect="1"/>
          </p:cNvPicPr>
          <p:nvPr/>
        </p:nvPicPr>
        <p:blipFill>
          <a:blip r:embed="rId2" cstate="print"/>
          <a:stretch>
            <a:fillRect/>
          </a:stretch>
        </p:blipFill>
        <p:spPr>
          <a:xfrm>
            <a:off x="7315200" y="5334000"/>
            <a:ext cx="1102591" cy="1524000"/>
          </a:xfrm>
          <a:prstGeom prst="rect">
            <a:avLst/>
          </a:prstGeom>
        </p:spPr>
      </p:pic>
    </p:spTree>
    <p:extLst>
      <p:ext uri="{BB962C8B-B14F-4D97-AF65-F5344CB8AC3E}">
        <p14:creationId xmlns:p14="http://schemas.microsoft.com/office/powerpoint/2010/main" xmlns="" val="313795195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533400" y="1524000"/>
            <a:ext cx="7391400" cy="6863418"/>
          </a:xfrm>
          <a:prstGeom prst="rect">
            <a:avLst/>
          </a:prstGeom>
        </p:spPr>
        <p:txBody>
          <a:bodyPr wrap="square">
            <a:spAutoFit/>
          </a:bodyPr>
          <a:lstStyle/>
          <a:p>
            <a:pPr indent="-514350" algn="just"/>
            <a:r>
              <a:rPr lang="es-MX" sz="2000" dirty="0" smtClean="0"/>
              <a:t>XVIII. Contener el </a:t>
            </a:r>
            <a:r>
              <a:rPr lang="es-MX" sz="2000" u="sng" dirty="0" smtClean="0"/>
              <a:t>impuesto al valor agregado</a:t>
            </a:r>
            <a:r>
              <a:rPr lang="es-MX" sz="2000" dirty="0" smtClean="0"/>
              <a:t> que le haya sido </a:t>
            </a:r>
            <a:r>
              <a:rPr lang="es-MX" sz="2000" u="sng" dirty="0" smtClean="0"/>
              <a:t>trasladado al contribuyente y el que haya pagado en la importación</a:t>
            </a:r>
            <a:r>
              <a:rPr lang="es-MX" sz="2000" dirty="0" smtClean="0"/>
              <a:t>, correspondiente a la parte de sus gastos e inversiones, conforme a los supuestos siguientes: </a:t>
            </a:r>
          </a:p>
          <a:p>
            <a:pPr marL="342900" indent="-342900" algn="just">
              <a:buAutoNum type="alphaLcParenR"/>
            </a:pPr>
            <a:r>
              <a:rPr lang="es-MX" sz="1600" dirty="0" smtClean="0">
                <a:solidFill>
                  <a:schemeClr val="accent3">
                    <a:lumMod val="75000"/>
                  </a:schemeClr>
                </a:solidFill>
              </a:rPr>
              <a:t>La adquisición de bienes, de servicios y el uso o goce temporal de bienes, que se </a:t>
            </a:r>
            <a:r>
              <a:rPr lang="es-MX" sz="1600" b="1" dirty="0" smtClean="0">
                <a:solidFill>
                  <a:schemeClr val="accent3">
                    <a:lumMod val="75000"/>
                  </a:schemeClr>
                </a:solidFill>
              </a:rPr>
              <a:t>utilicen exclusivamente para realizar sus actividades por las que deban pagar el impuesto; </a:t>
            </a:r>
          </a:p>
          <a:p>
            <a:pPr algn="just"/>
            <a:endParaRPr lang="es-MX" sz="1600" dirty="0" smtClean="0">
              <a:solidFill>
                <a:schemeClr val="accent3">
                  <a:lumMod val="75000"/>
                </a:schemeClr>
              </a:solidFill>
            </a:endParaRPr>
          </a:p>
          <a:p>
            <a:pPr marL="342900" indent="-342900" algn="just">
              <a:buAutoNum type="alphaLcParenR"/>
            </a:pPr>
            <a:r>
              <a:rPr lang="es-MX" sz="1600" dirty="0" smtClean="0">
                <a:solidFill>
                  <a:schemeClr val="accent3">
                    <a:lumMod val="75000"/>
                  </a:schemeClr>
                </a:solidFill>
              </a:rPr>
              <a:t>La adquisición de bienes, de servicios y el uso o goce temporal de bienes</a:t>
            </a:r>
            <a:r>
              <a:rPr lang="es-MX" sz="1600" b="1" dirty="0" smtClean="0">
                <a:solidFill>
                  <a:schemeClr val="accent3">
                    <a:lumMod val="75000"/>
                  </a:schemeClr>
                </a:solidFill>
              </a:rPr>
              <a:t>, que se utilicen exclusivamente para realizar sus actividades por las que no deban pagar el impuesto</a:t>
            </a:r>
            <a:r>
              <a:rPr lang="es-MX" sz="1600" dirty="0" smtClean="0">
                <a:solidFill>
                  <a:schemeClr val="accent3">
                    <a:lumMod val="75000"/>
                  </a:schemeClr>
                </a:solidFill>
              </a:rPr>
              <a:t>, y</a:t>
            </a:r>
          </a:p>
          <a:p>
            <a:pPr marL="342900" indent="-342900" algn="just">
              <a:buAutoNum type="alphaLcParenR"/>
            </a:pPr>
            <a:endParaRPr lang="es-MX" sz="1600" dirty="0" smtClean="0">
              <a:solidFill>
                <a:schemeClr val="accent3">
                  <a:lumMod val="75000"/>
                </a:schemeClr>
              </a:solidFill>
            </a:endParaRPr>
          </a:p>
          <a:p>
            <a:pPr marL="342900" indent="-342900" algn="just">
              <a:buAutoNum type="alphaLcParenR"/>
            </a:pPr>
            <a:r>
              <a:rPr lang="es-MX" sz="1600" dirty="0" smtClean="0">
                <a:solidFill>
                  <a:schemeClr val="accent3">
                    <a:lumMod val="75000"/>
                  </a:schemeClr>
                </a:solidFill>
              </a:rPr>
              <a:t>La adquisición de bienes, de servicios y el uso o goce temporal de bienes, </a:t>
            </a:r>
            <a:r>
              <a:rPr lang="es-MX" sz="1600" b="1" dirty="0" smtClean="0">
                <a:solidFill>
                  <a:schemeClr val="accent3">
                    <a:lumMod val="75000"/>
                  </a:schemeClr>
                </a:solidFill>
              </a:rPr>
              <a:t>que se utilicen indistintamente para realizar tanto actividades por las que se deba pagar el impuesto, como aquéllas por las que no se está obligado al pago del mismo.</a:t>
            </a:r>
            <a:r>
              <a:rPr lang="es-MX" sz="1600" dirty="0" smtClean="0">
                <a:solidFill>
                  <a:schemeClr val="accent3">
                    <a:lumMod val="75000"/>
                  </a:schemeClr>
                </a:solidFill>
              </a:rPr>
              <a:t> </a:t>
            </a:r>
          </a:p>
          <a:p>
            <a:pPr algn="just"/>
            <a:endParaRPr lang="es-MX" sz="1600" dirty="0" smtClean="0">
              <a:solidFill>
                <a:schemeClr val="accent3">
                  <a:lumMod val="75000"/>
                </a:schemeClr>
              </a:solidFill>
            </a:endParaRPr>
          </a:p>
          <a:p>
            <a:pPr algn="just"/>
            <a:r>
              <a:rPr lang="es-MX" sz="1600" dirty="0" smtClean="0">
                <a:solidFill>
                  <a:schemeClr val="accent3">
                    <a:lumMod val="75000"/>
                  </a:schemeClr>
                </a:solidFill>
              </a:rPr>
              <a:t>Cuando el destino de los bienes o servicios varíe y se deba efectuar el ajuste del acreditamiento previsto en el artículo 5o.-A de la Ley del Impuesto al Valor Agregado, se deberá registrar su efecto en la contabilidad. </a:t>
            </a:r>
          </a:p>
          <a:p>
            <a:pPr indent="-514350" algn="just"/>
            <a:endParaRPr lang="es-MX" sz="2000" dirty="0" smtClean="0"/>
          </a:p>
          <a:p>
            <a:pPr marL="514350" indent="-514350" algn="just">
              <a:buAutoNum type="romanUcPeriod" startAt="16"/>
            </a:pPr>
            <a:endParaRPr lang="es-MX" sz="2000" dirty="0" smtClean="0"/>
          </a:p>
          <a:p>
            <a:pPr indent="-514350" algn="just">
              <a:buFont typeface="+mj-lt"/>
              <a:buAutoNum type="romanUcPeriod" startAt="16"/>
            </a:pPr>
            <a:endParaRPr lang="es-MX" sz="2000" dirty="0" smtClean="0"/>
          </a:p>
          <a:p>
            <a:pPr marL="514350" indent="-514350" algn="just">
              <a:buAutoNum type="romanUcPeriod" startAt="16"/>
            </a:pPr>
            <a:endParaRPr lang="es-MX" sz="2000" dirty="0" smtClean="0"/>
          </a:p>
          <a:p>
            <a:pPr marL="514350" indent="-514350" algn="just">
              <a:buAutoNum type="romanUcPeriod" startAt="16"/>
            </a:pPr>
            <a:endParaRPr lang="es-MX" sz="2000" dirty="0" smtClean="0"/>
          </a:p>
          <a:p>
            <a:pPr marL="514350" indent="-514350" algn="just">
              <a:buAutoNum type="romanUcPeriod" startAt="16"/>
            </a:pPr>
            <a:endParaRPr lang="es-MX" sz="2000" dirty="0" smtClean="0"/>
          </a:p>
        </p:txBody>
      </p:sp>
      <p:sp>
        <p:nvSpPr>
          <p:cNvPr id="5" name="Rectángulo 4"/>
          <p:cNvSpPr/>
          <p:nvPr/>
        </p:nvSpPr>
        <p:spPr>
          <a:xfrm>
            <a:off x="685800" y="990600"/>
            <a:ext cx="5011208" cy="400110"/>
          </a:xfrm>
          <a:prstGeom prst="rect">
            <a:avLst/>
          </a:prstGeom>
        </p:spPr>
        <p:txBody>
          <a:bodyPr wrap="none">
            <a:spAutoFit/>
          </a:bodyPr>
          <a:lstStyle/>
          <a:p>
            <a:r>
              <a:rPr lang="es-MX" sz="2000" b="1" dirty="0" smtClean="0"/>
              <a:t>B. Los registros o asientos contables deberán:</a:t>
            </a:r>
            <a:endParaRPr lang="es-MX" sz="2000" b="1" dirty="0"/>
          </a:p>
        </p:txBody>
      </p:sp>
      <p:sp>
        <p:nvSpPr>
          <p:cNvPr id="6" name="CuadroTexto 5"/>
          <p:cNvSpPr txBox="1"/>
          <p:nvPr/>
        </p:nvSpPr>
        <p:spPr>
          <a:xfrm>
            <a:off x="7010400" y="304800"/>
            <a:ext cx="1371600" cy="369332"/>
          </a:xfrm>
          <a:prstGeom prst="rect">
            <a:avLst/>
          </a:prstGeom>
          <a:noFill/>
        </p:spPr>
        <p:txBody>
          <a:bodyPr wrap="square" rtlCol="0">
            <a:spAutoFit/>
          </a:bodyPr>
          <a:lstStyle/>
          <a:p>
            <a:r>
              <a:rPr lang="es-ES_tradnl" dirty="0" smtClean="0"/>
              <a:t>Art. 33 RCFF</a:t>
            </a:r>
          </a:p>
        </p:txBody>
      </p:sp>
    </p:spTree>
    <p:extLst>
      <p:ext uri="{BB962C8B-B14F-4D97-AF65-F5344CB8AC3E}">
        <p14:creationId xmlns:p14="http://schemas.microsoft.com/office/powerpoint/2010/main" xmlns="" val="313795195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09600" y="381000"/>
            <a:ext cx="6360652" cy="584775"/>
          </a:xfrm>
          <a:prstGeom prst="rect">
            <a:avLst/>
          </a:prstGeom>
        </p:spPr>
        <p:txBody>
          <a:bodyPr wrap="none">
            <a:spAutoFit/>
          </a:bodyPr>
          <a:lstStyle/>
          <a:p>
            <a:r>
              <a:rPr lang="es-ES" sz="3200" b="1" dirty="0">
                <a:solidFill>
                  <a:schemeClr val="tx2"/>
                </a:solidFill>
              </a:rPr>
              <a:t>Contabilidad en medios </a:t>
            </a:r>
            <a:r>
              <a:rPr lang="es-ES" sz="3200" b="1" dirty="0" smtClean="0">
                <a:solidFill>
                  <a:schemeClr val="tx2"/>
                </a:solidFill>
              </a:rPr>
              <a:t>electrónicos</a:t>
            </a:r>
            <a:endParaRPr lang="es-ES" sz="3200" b="1" dirty="0">
              <a:solidFill>
                <a:schemeClr val="tx2"/>
              </a:solidFill>
            </a:endParaRPr>
          </a:p>
        </p:txBody>
      </p:sp>
      <p:sp>
        <p:nvSpPr>
          <p:cNvPr id="3" name="2 Rectángulo"/>
          <p:cNvSpPr/>
          <p:nvPr/>
        </p:nvSpPr>
        <p:spPr>
          <a:xfrm>
            <a:off x="533400" y="1219200"/>
            <a:ext cx="6248400" cy="4093428"/>
          </a:xfrm>
          <a:prstGeom prst="rect">
            <a:avLst/>
          </a:prstGeom>
        </p:spPr>
        <p:txBody>
          <a:bodyPr wrap="square">
            <a:spAutoFit/>
          </a:bodyPr>
          <a:lstStyle/>
          <a:p>
            <a:pPr algn="just"/>
            <a:r>
              <a:rPr lang="es-MX" sz="2000" b="1" dirty="0">
                <a:solidFill>
                  <a:schemeClr val="accent3">
                    <a:lumMod val="75000"/>
                  </a:schemeClr>
                </a:solidFill>
              </a:rPr>
              <a:t>Artículo 34.- </a:t>
            </a:r>
            <a:r>
              <a:rPr lang="es-MX" sz="2000" dirty="0">
                <a:solidFill>
                  <a:schemeClr val="accent3">
                    <a:lumMod val="75000"/>
                  </a:schemeClr>
                </a:solidFill>
              </a:rPr>
              <a:t>Para los efectos del artículo 28, fracción III del Código, el contribuyente </a:t>
            </a:r>
            <a:r>
              <a:rPr lang="es-MX" sz="2000" dirty="0" smtClean="0">
                <a:solidFill>
                  <a:schemeClr val="accent3">
                    <a:lumMod val="75000"/>
                  </a:schemeClr>
                </a:solidFill>
              </a:rPr>
              <a:t>deberá:</a:t>
            </a:r>
          </a:p>
          <a:p>
            <a:pPr algn="just"/>
            <a:endParaRPr lang="es-MX" sz="2000" dirty="0" smtClean="0">
              <a:solidFill>
                <a:schemeClr val="accent3">
                  <a:lumMod val="75000"/>
                </a:schemeClr>
              </a:solidFill>
            </a:endParaRPr>
          </a:p>
          <a:p>
            <a:pPr algn="just"/>
            <a:r>
              <a:rPr lang="es-MX" sz="2000" u="sng" dirty="0" smtClean="0">
                <a:solidFill>
                  <a:schemeClr val="accent3">
                    <a:lumMod val="75000"/>
                  </a:schemeClr>
                </a:solidFill>
              </a:rPr>
              <a:t>Conservar </a:t>
            </a:r>
            <a:r>
              <a:rPr lang="es-MX" sz="2000" u="sng" dirty="0">
                <a:solidFill>
                  <a:schemeClr val="accent3">
                    <a:lumMod val="75000"/>
                  </a:schemeClr>
                </a:solidFill>
              </a:rPr>
              <a:t>y </a:t>
            </a:r>
            <a:r>
              <a:rPr lang="es-MX" sz="2000" u="sng" dirty="0" smtClean="0">
                <a:solidFill>
                  <a:schemeClr val="accent3">
                    <a:lumMod val="75000"/>
                  </a:schemeClr>
                </a:solidFill>
              </a:rPr>
              <a:t>almacenar como parte integrante de su contabilidad</a:t>
            </a:r>
            <a:r>
              <a:rPr lang="es-MX" sz="2000" dirty="0" smtClean="0">
                <a:solidFill>
                  <a:schemeClr val="accent3">
                    <a:lumMod val="75000"/>
                  </a:schemeClr>
                </a:solidFill>
              </a:rPr>
              <a:t>, </a:t>
            </a:r>
            <a:r>
              <a:rPr lang="es-MX" sz="2000" b="1" dirty="0" smtClean="0">
                <a:solidFill>
                  <a:schemeClr val="accent3">
                    <a:lumMod val="75000"/>
                  </a:schemeClr>
                </a:solidFill>
              </a:rPr>
              <a:t>la documentación </a:t>
            </a:r>
            <a:r>
              <a:rPr lang="es-MX" sz="2000" b="1" dirty="0">
                <a:solidFill>
                  <a:schemeClr val="accent3">
                    <a:lumMod val="75000"/>
                  </a:schemeClr>
                </a:solidFill>
              </a:rPr>
              <a:t>relativa al diseño del sistema electrónico donde almacena y procesa sus datos contables y los diagramas del </a:t>
            </a:r>
            <a:r>
              <a:rPr lang="es-MX" sz="2000" b="1" dirty="0" smtClean="0">
                <a:solidFill>
                  <a:schemeClr val="accent3">
                    <a:lumMod val="75000"/>
                  </a:schemeClr>
                </a:solidFill>
              </a:rPr>
              <a:t>mismo</a:t>
            </a:r>
            <a:r>
              <a:rPr lang="es-MX" sz="2000" dirty="0" smtClean="0">
                <a:solidFill>
                  <a:schemeClr val="accent3">
                    <a:lumMod val="75000"/>
                  </a:schemeClr>
                </a:solidFill>
              </a:rPr>
              <a:t>, poniendo  </a:t>
            </a:r>
            <a:r>
              <a:rPr lang="es-MX" sz="2000" dirty="0">
                <a:solidFill>
                  <a:schemeClr val="accent3">
                    <a:lumMod val="75000"/>
                  </a:schemeClr>
                </a:solidFill>
              </a:rPr>
              <a:t>a disposición de las Autoridades Fiscales el equipo y sus operadores para que las auxilien cuando éstas ejerzan sus facultades de </a:t>
            </a:r>
            <a:r>
              <a:rPr lang="es-MX" sz="2000" dirty="0" smtClean="0">
                <a:solidFill>
                  <a:schemeClr val="accent3">
                    <a:lumMod val="75000"/>
                  </a:schemeClr>
                </a:solidFill>
              </a:rPr>
              <a:t>comprobación y</a:t>
            </a:r>
            <a:r>
              <a:rPr lang="es-MX" sz="2000" dirty="0">
                <a:solidFill>
                  <a:schemeClr val="accent3">
                    <a:lumMod val="75000"/>
                  </a:schemeClr>
                </a:solidFill>
              </a:rPr>
              <a:t>, en su caso, deberá cumplir con las normas oficiales mexicanas correspondientes vinculadas con la </a:t>
            </a:r>
            <a:r>
              <a:rPr lang="es-MX" sz="2000" dirty="0" smtClean="0">
                <a:solidFill>
                  <a:schemeClr val="accent3">
                    <a:lumMod val="75000"/>
                  </a:schemeClr>
                </a:solidFill>
              </a:rPr>
              <a:t>generación y conservación de documentos </a:t>
            </a:r>
            <a:r>
              <a:rPr lang="es-MX" sz="2000" dirty="0">
                <a:solidFill>
                  <a:schemeClr val="accent3">
                    <a:lumMod val="75000"/>
                  </a:schemeClr>
                </a:solidFill>
              </a:rPr>
              <a:t>electrónicos.</a:t>
            </a:r>
            <a:r>
              <a:rPr lang="es-MX" sz="2000" dirty="0" smtClean="0">
                <a:solidFill>
                  <a:schemeClr val="accent3">
                    <a:lumMod val="75000"/>
                  </a:schemeClr>
                </a:solidFill>
              </a:rPr>
              <a:t> </a:t>
            </a:r>
            <a:endParaRPr lang="es-MX" sz="2000" dirty="0">
              <a:solidFill>
                <a:schemeClr val="accent3">
                  <a:lumMod val="75000"/>
                </a:schemeClr>
              </a:solidFill>
            </a:endParaRPr>
          </a:p>
        </p:txBody>
      </p:sp>
      <p:pic>
        <p:nvPicPr>
          <p:cNvPr id="1026" name="Picture 2" descr="C:\Program Files (x86)\Microsoft Office\MEDIA\CAGCAT10\j0199805.wmf"/>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772287" y="1124744"/>
            <a:ext cx="1347666" cy="1358429"/>
          </a:xfrm>
          <a:prstGeom prst="rect">
            <a:avLst/>
          </a:prstGeom>
          <a:noFill/>
          <a:extLst>
            <a:ext uri="{909E8E84-426E-40dd-AFC4-6F175D3DCCD1}">
              <a14:hiddenFill xmlns:a14="http://schemas.microsoft.com/office/drawing/2010/main" xmlns="">
                <a:solidFill>
                  <a:srgbClr val="FFFFFF"/>
                </a:solidFill>
              </a14:hiddenFill>
            </a:ext>
          </a:extLst>
        </p:spPr>
      </p:pic>
      <p:pic>
        <p:nvPicPr>
          <p:cNvPr id="1028" name="Picture 4" descr="C:\Users\Equipo\AppData\Local\Microsoft\Windows\Temporary Internet Files\Content.IE5\Q135X6J0\MP900316965[2].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6772287" y="5277250"/>
            <a:ext cx="1560117" cy="1248093"/>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71990111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533400" y="1143000"/>
            <a:ext cx="5943600" cy="3893374"/>
          </a:xfrm>
          <a:prstGeom prst="rect">
            <a:avLst/>
          </a:prstGeom>
        </p:spPr>
        <p:txBody>
          <a:bodyPr wrap="square">
            <a:spAutoFit/>
          </a:bodyPr>
          <a:lstStyle/>
          <a:p>
            <a:pPr algn="just"/>
            <a:r>
              <a:rPr lang="es-MX" sz="1900" b="1" dirty="0" smtClean="0">
                <a:solidFill>
                  <a:schemeClr val="accent3">
                    <a:lumMod val="75000"/>
                  </a:schemeClr>
                </a:solidFill>
              </a:rPr>
              <a:t>El contribuyente que se encuentre en suspensión de actividades deberá conservar su contabilidad en el último domicilio que tenga manifestado</a:t>
            </a:r>
            <a:r>
              <a:rPr lang="es-MX" sz="1900" dirty="0" smtClean="0">
                <a:solidFill>
                  <a:schemeClr val="accent3">
                    <a:lumMod val="75000"/>
                  </a:schemeClr>
                </a:solidFill>
              </a:rPr>
              <a:t> en el RFC y, si cambia de domicilio, deberá presentar el aviso de cambio de domicilio fiscal, en el cual deberá conservar su contabilidad durante el plazo que establece el artículo 30 del Código. </a:t>
            </a:r>
          </a:p>
          <a:p>
            <a:pPr algn="just"/>
            <a:endParaRPr lang="es-MX" sz="1900" dirty="0" smtClean="0">
              <a:solidFill>
                <a:schemeClr val="accent3">
                  <a:lumMod val="75000"/>
                </a:schemeClr>
              </a:solidFill>
            </a:endParaRPr>
          </a:p>
          <a:p>
            <a:pPr algn="just"/>
            <a:endParaRPr lang="es-MX" sz="1900" dirty="0" smtClean="0">
              <a:solidFill>
                <a:schemeClr val="accent3">
                  <a:lumMod val="75000"/>
                </a:schemeClr>
              </a:solidFill>
            </a:endParaRPr>
          </a:p>
          <a:p>
            <a:pPr algn="just"/>
            <a:r>
              <a:rPr lang="es-MX" sz="1900" b="1" dirty="0" smtClean="0">
                <a:solidFill>
                  <a:schemeClr val="accent3">
                    <a:lumMod val="75000"/>
                  </a:schemeClr>
                </a:solidFill>
              </a:rPr>
              <a:t>Los </a:t>
            </a:r>
            <a:r>
              <a:rPr lang="es-MX" sz="1900" b="1" dirty="0">
                <a:solidFill>
                  <a:schemeClr val="accent3">
                    <a:lumMod val="75000"/>
                  </a:schemeClr>
                </a:solidFill>
              </a:rPr>
              <a:t>contribuyentes podrán optar por respaldar y conservar su información contable en discos ópticos o en cualquier otro medio electrónico </a:t>
            </a:r>
            <a:r>
              <a:rPr lang="es-MX" sz="1900" dirty="0">
                <a:solidFill>
                  <a:schemeClr val="accent3">
                    <a:lumMod val="75000"/>
                  </a:schemeClr>
                </a:solidFill>
              </a:rPr>
              <a:t>que mediante reglas de carácter general autorice el </a:t>
            </a:r>
            <a:r>
              <a:rPr lang="es-MX" sz="1900" dirty="0" smtClean="0">
                <a:solidFill>
                  <a:schemeClr val="accent3">
                    <a:lumMod val="75000"/>
                  </a:schemeClr>
                </a:solidFill>
              </a:rPr>
              <a:t>SAT .</a:t>
            </a:r>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832549" y="990600"/>
            <a:ext cx="1604825" cy="16002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2051"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6172200" y="5486400"/>
            <a:ext cx="2273369" cy="13716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6" name="CuadroTexto 5"/>
          <p:cNvSpPr txBox="1"/>
          <p:nvPr/>
        </p:nvSpPr>
        <p:spPr>
          <a:xfrm>
            <a:off x="7010400" y="304800"/>
            <a:ext cx="1371600" cy="369332"/>
          </a:xfrm>
          <a:prstGeom prst="rect">
            <a:avLst/>
          </a:prstGeom>
          <a:noFill/>
        </p:spPr>
        <p:txBody>
          <a:bodyPr wrap="square" rtlCol="0">
            <a:spAutoFit/>
          </a:bodyPr>
          <a:lstStyle/>
          <a:p>
            <a:r>
              <a:rPr lang="es-ES_tradnl" dirty="0" smtClean="0"/>
              <a:t>Art. 34 RCFF</a:t>
            </a:r>
          </a:p>
        </p:txBody>
      </p:sp>
      <p:sp>
        <p:nvSpPr>
          <p:cNvPr id="7" name="1 Rectángulo"/>
          <p:cNvSpPr/>
          <p:nvPr/>
        </p:nvSpPr>
        <p:spPr>
          <a:xfrm>
            <a:off x="533400" y="381000"/>
            <a:ext cx="6400800" cy="584776"/>
          </a:xfrm>
          <a:prstGeom prst="rect">
            <a:avLst/>
          </a:prstGeom>
        </p:spPr>
        <p:txBody>
          <a:bodyPr wrap="square">
            <a:spAutoFit/>
          </a:bodyPr>
          <a:lstStyle/>
          <a:p>
            <a:r>
              <a:rPr lang="es-ES" sz="3200" b="1" dirty="0">
                <a:solidFill>
                  <a:schemeClr val="tx2"/>
                </a:solidFill>
              </a:rPr>
              <a:t>Contabilidad en medios </a:t>
            </a:r>
            <a:r>
              <a:rPr lang="es-ES" sz="3200" b="1" dirty="0" smtClean="0">
                <a:solidFill>
                  <a:schemeClr val="tx2"/>
                </a:solidFill>
              </a:rPr>
              <a:t>electrónicos</a:t>
            </a:r>
            <a:endParaRPr lang="es-ES" sz="3200" b="1" dirty="0">
              <a:solidFill>
                <a:schemeClr val="tx2"/>
              </a:solidFill>
            </a:endParaRPr>
          </a:p>
        </p:txBody>
      </p:sp>
    </p:spTree>
    <p:extLst>
      <p:ext uri="{BB962C8B-B14F-4D97-AF65-F5344CB8AC3E}">
        <p14:creationId xmlns:p14="http://schemas.microsoft.com/office/powerpoint/2010/main" xmlns="" val="332830433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609600" y="1371600"/>
            <a:ext cx="7086600" cy="4401205"/>
          </a:xfrm>
          <a:prstGeom prst="rect">
            <a:avLst/>
          </a:prstGeom>
        </p:spPr>
        <p:txBody>
          <a:bodyPr wrap="square">
            <a:spAutoFit/>
          </a:bodyPr>
          <a:lstStyle/>
          <a:p>
            <a:pPr algn="just"/>
            <a:r>
              <a:rPr lang="es-MX" sz="2000" dirty="0" smtClean="0">
                <a:solidFill>
                  <a:schemeClr val="accent3">
                    <a:lumMod val="75000"/>
                  </a:schemeClr>
                </a:solidFill>
              </a:rPr>
              <a:t>Son infracciones relacionadas con la obligación de llevar la contabilidad, siempre que sean descubiertas en el ejercicio de las facultades de comprobación  o de las facultades previstas en el artículo 22 de este Código, las siguientes:</a:t>
            </a:r>
          </a:p>
          <a:p>
            <a:pPr algn="just"/>
            <a:endParaRPr lang="es-MX" sz="2000" dirty="0" smtClean="0">
              <a:solidFill>
                <a:schemeClr val="accent3">
                  <a:lumMod val="75000"/>
                </a:schemeClr>
              </a:solidFill>
            </a:endParaRPr>
          </a:p>
          <a:p>
            <a:pPr marL="514350" indent="-514350" algn="just">
              <a:buAutoNum type="romanUcPeriod"/>
            </a:pPr>
            <a:r>
              <a:rPr lang="es-MX" sz="2000" dirty="0" smtClean="0">
                <a:solidFill>
                  <a:schemeClr val="accent3">
                    <a:lumMod val="75000"/>
                  </a:schemeClr>
                </a:solidFill>
              </a:rPr>
              <a:t>No llevar contabilidad. </a:t>
            </a:r>
            <a:r>
              <a:rPr lang="es-MX" sz="2000" dirty="0" smtClean="0">
                <a:solidFill>
                  <a:schemeClr val="tx2"/>
                </a:solidFill>
              </a:rPr>
              <a:t>$843.00 a $8,421.00</a:t>
            </a:r>
          </a:p>
          <a:p>
            <a:pPr marL="514350" indent="-514350" algn="just">
              <a:buAutoNum type="romanUcPeriod"/>
            </a:pPr>
            <a:r>
              <a:rPr lang="es-MX" sz="2000" dirty="0" smtClean="0">
                <a:solidFill>
                  <a:schemeClr val="accent3">
                    <a:lumMod val="75000"/>
                  </a:schemeClr>
                </a:solidFill>
              </a:rPr>
              <a:t>No llevar algún libro o registro especial a que obliguen las leyes fiscales; no cumplir con las obligaciones de valuación de inventarios y su control. </a:t>
            </a:r>
            <a:r>
              <a:rPr lang="es-MX" sz="2000" dirty="0" smtClean="0">
                <a:solidFill>
                  <a:schemeClr val="tx2"/>
                </a:solidFill>
              </a:rPr>
              <a:t>$180.00 a $4,211.00</a:t>
            </a:r>
          </a:p>
          <a:p>
            <a:pPr marL="514350" indent="-514350" algn="just">
              <a:buAutoNum type="romanUcPeriod"/>
            </a:pPr>
            <a:r>
              <a:rPr lang="es-MX" sz="2000" dirty="0" smtClean="0">
                <a:solidFill>
                  <a:schemeClr val="accent3">
                    <a:lumMod val="75000"/>
                  </a:schemeClr>
                </a:solidFill>
              </a:rPr>
              <a:t>Llevar la contabilidad en forma distinta a las disposiciones de este Código. </a:t>
            </a:r>
            <a:r>
              <a:rPr lang="es-MX" sz="2000" dirty="0" smtClean="0">
                <a:solidFill>
                  <a:schemeClr val="tx2"/>
                </a:solidFill>
              </a:rPr>
              <a:t>$180.00 a $4,211.00</a:t>
            </a:r>
            <a:endParaRPr lang="es-MX" sz="2000" dirty="0" smtClean="0">
              <a:solidFill>
                <a:schemeClr val="accent3">
                  <a:lumMod val="75000"/>
                </a:schemeClr>
              </a:solidFill>
            </a:endParaRPr>
          </a:p>
          <a:p>
            <a:pPr marL="514350" indent="-514350" algn="just">
              <a:buAutoNum type="romanUcPeriod"/>
            </a:pPr>
            <a:r>
              <a:rPr lang="es-MX" sz="2000" dirty="0" smtClean="0">
                <a:solidFill>
                  <a:schemeClr val="accent3">
                    <a:lumMod val="75000"/>
                  </a:schemeClr>
                </a:solidFill>
              </a:rPr>
              <a:t>No hacer los asientos correspondientes a las operaciones efectuadas; hacerlos incompletos, inexactos o fuera de plazo.</a:t>
            </a:r>
            <a:r>
              <a:rPr lang="es-MX" sz="2000" dirty="0" smtClean="0">
                <a:solidFill>
                  <a:schemeClr val="tx2"/>
                </a:solidFill>
              </a:rPr>
              <a:t> $180.00 a $3,368.00</a:t>
            </a:r>
            <a:endParaRPr lang="es-MX" sz="2000" dirty="0" smtClean="0">
              <a:solidFill>
                <a:schemeClr val="accent3">
                  <a:lumMod val="75000"/>
                </a:schemeClr>
              </a:solidFill>
            </a:endParaRPr>
          </a:p>
        </p:txBody>
      </p:sp>
      <p:sp>
        <p:nvSpPr>
          <p:cNvPr id="7" name="1 Rectángulo"/>
          <p:cNvSpPr/>
          <p:nvPr/>
        </p:nvSpPr>
        <p:spPr>
          <a:xfrm>
            <a:off x="533400" y="381000"/>
            <a:ext cx="7010400" cy="1569660"/>
          </a:xfrm>
          <a:prstGeom prst="rect">
            <a:avLst/>
          </a:prstGeom>
        </p:spPr>
        <p:txBody>
          <a:bodyPr wrap="square">
            <a:spAutoFit/>
          </a:bodyPr>
          <a:lstStyle/>
          <a:p>
            <a:r>
              <a:rPr lang="es-ES" sz="3200" b="1" dirty="0" smtClean="0">
                <a:solidFill>
                  <a:schemeClr val="tx2"/>
                </a:solidFill>
              </a:rPr>
              <a:t>INFRACCIONES Y SANCIONES ART.  83 Y 84 CFF</a:t>
            </a:r>
          </a:p>
          <a:p>
            <a:endParaRPr lang="es-ES" sz="3200" b="1" dirty="0" smtClean="0">
              <a:solidFill>
                <a:schemeClr val="tx2"/>
              </a:solidFill>
            </a:endParaRPr>
          </a:p>
        </p:txBody>
      </p:sp>
      <p:pic>
        <p:nvPicPr>
          <p:cNvPr id="8" name="Imagen 7" descr="infracciones_y_sanciones.jpg"/>
          <p:cNvPicPr>
            <a:picLocks noChangeAspect="1"/>
          </p:cNvPicPr>
          <p:nvPr/>
        </p:nvPicPr>
        <p:blipFill>
          <a:blip r:embed="rId2" cstate="print"/>
          <a:stretch>
            <a:fillRect/>
          </a:stretch>
        </p:blipFill>
        <p:spPr>
          <a:xfrm>
            <a:off x="7467600" y="0"/>
            <a:ext cx="1003318" cy="1353567"/>
          </a:xfrm>
          <a:prstGeom prst="rect">
            <a:avLst/>
          </a:prstGeom>
        </p:spPr>
      </p:pic>
    </p:spTree>
    <p:extLst>
      <p:ext uri="{BB962C8B-B14F-4D97-AF65-F5344CB8AC3E}">
        <p14:creationId xmlns:p14="http://schemas.microsoft.com/office/powerpoint/2010/main" xmlns="" val="332830433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381000" y="304800"/>
            <a:ext cx="7086600" cy="7325084"/>
          </a:xfrm>
          <a:prstGeom prst="rect">
            <a:avLst/>
          </a:prstGeom>
        </p:spPr>
        <p:txBody>
          <a:bodyPr wrap="square">
            <a:spAutoFit/>
          </a:bodyPr>
          <a:lstStyle/>
          <a:p>
            <a:pPr algn="just"/>
            <a:r>
              <a:rPr lang="es-MX" sz="2000" b="1" dirty="0" smtClean="0">
                <a:solidFill>
                  <a:schemeClr val="tx2"/>
                </a:solidFill>
              </a:rPr>
              <a:t>ART. 111 CFF</a:t>
            </a:r>
          </a:p>
          <a:p>
            <a:pPr algn="just"/>
            <a:r>
              <a:rPr lang="es-MX" sz="2000" b="1" dirty="0" smtClean="0">
                <a:solidFill>
                  <a:schemeClr val="accent3">
                    <a:lumMod val="75000"/>
                  </a:schemeClr>
                </a:solidFill>
              </a:rPr>
              <a:t>Se impondrá sanción  de tres meses a 3 años de prisión a quien</a:t>
            </a:r>
            <a:r>
              <a:rPr lang="es-MX" sz="2000" dirty="0" smtClean="0">
                <a:solidFill>
                  <a:schemeClr val="accent3">
                    <a:lumMod val="75000"/>
                  </a:schemeClr>
                </a:solidFill>
              </a:rPr>
              <a:t>:</a:t>
            </a:r>
          </a:p>
          <a:p>
            <a:pPr algn="just"/>
            <a:endParaRPr lang="es-MX" sz="2000" dirty="0" smtClean="0">
              <a:solidFill>
                <a:schemeClr val="accent3">
                  <a:lumMod val="75000"/>
                </a:schemeClr>
              </a:solidFill>
            </a:endParaRPr>
          </a:p>
          <a:p>
            <a:pPr algn="just"/>
            <a:r>
              <a:rPr lang="es-MX" dirty="0" smtClean="0">
                <a:solidFill>
                  <a:schemeClr val="accent3">
                    <a:lumMod val="75000"/>
                  </a:schemeClr>
                </a:solidFill>
              </a:rPr>
              <a:t>II. Registre sus operaciones contables, fiscales o sociales en dos o más libros o en dos o más sistemas de contabilidad con diferentes contenidos.</a:t>
            </a:r>
          </a:p>
          <a:p>
            <a:pPr algn="just"/>
            <a:endParaRPr lang="es-MX" dirty="0" smtClean="0">
              <a:solidFill>
                <a:schemeClr val="accent3">
                  <a:lumMod val="75000"/>
                </a:schemeClr>
              </a:solidFill>
            </a:endParaRPr>
          </a:p>
          <a:p>
            <a:pPr algn="just"/>
            <a:r>
              <a:rPr lang="es-MX" dirty="0" smtClean="0">
                <a:solidFill>
                  <a:schemeClr val="accent3">
                    <a:lumMod val="75000"/>
                  </a:schemeClr>
                </a:solidFill>
              </a:rPr>
              <a:t>III. Oculte, altere o destruya total o parcialmente los sistemas o registros contables, así como la documentación relativa a los asientos respectivos, que conforme a las leyes esté obligado a llevar.</a:t>
            </a:r>
          </a:p>
          <a:p>
            <a:pPr algn="just"/>
            <a:endParaRPr lang="es-MX" sz="2000" dirty="0" smtClean="0">
              <a:solidFill>
                <a:schemeClr val="accent3">
                  <a:lumMod val="75000"/>
                </a:schemeClr>
              </a:solidFill>
            </a:endParaRPr>
          </a:p>
          <a:p>
            <a:pPr algn="just"/>
            <a:r>
              <a:rPr lang="es-MX" sz="2000" b="1" dirty="0" smtClean="0">
                <a:solidFill>
                  <a:schemeClr val="tx2"/>
                </a:solidFill>
              </a:rPr>
              <a:t>ART. 26 CFF</a:t>
            </a:r>
          </a:p>
          <a:p>
            <a:pPr algn="just"/>
            <a:r>
              <a:rPr lang="es-MX" sz="2000" b="1" dirty="0" smtClean="0">
                <a:solidFill>
                  <a:schemeClr val="accent3">
                    <a:lumMod val="75000"/>
                  </a:schemeClr>
                </a:solidFill>
              </a:rPr>
              <a:t>Son responsables solidarios con los contribuyentes:</a:t>
            </a:r>
          </a:p>
          <a:p>
            <a:pPr algn="just"/>
            <a:endParaRPr lang="es-MX" sz="2000" b="1" dirty="0" smtClean="0">
              <a:solidFill>
                <a:schemeClr val="accent3">
                  <a:lumMod val="75000"/>
                </a:schemeClr>
              </a:solidFill>
            </a:endParaRPr>
          </a:p>
          <a:p>
            <a:pPr algn="just"/>
            <a:r>
              <a:rPr lang="es-MX" dirty="0" smtClean="0">
                <a:solidFill>
                  <a:schemeClr val="accent3">
                    <a:lumMod val="75000"/>
                  </a:schemeClr>
                </a:solidFill>
              </a:rPr>
              <a:t>III. La persona o personas cualquiera que sea el nombre que se les designe, que tengan conferida la dirección general o la administración única de las personas morales, cuando incurran en cualquiera de los siguientes supuestos:</a:t>
            </a:r>
          </a:p>
          <a:p>
            <a:pPr algn="just"/>
            <a:endParaRPr lang="es-MX" dirty="0" smtClean="0">
              <a:solidFill>
                <a:schemeClr val="accent3">
                  <a:lumMod val="75000"/>
                </a:schemeClr>
              </a:solidFill>
            </a:endParaRPr>
          </a:p>
          <a:p>
            <a:pPr algn="just"/>
            <a:r>
              <a:rPr lang="es-MX" dirty="0" smtClean="0">
                <a:solidFill>
                  <a:schemeClr val="accent3">
                    <a:lumMod val="75000"/>
                  </a:schemeClr>
                </a:solidFill>
              </a:rPr>
              <a:t>c) No lleve contabilidad, la oculte o la destruya.</a:t>
            </a:r>
          </a:p>
          <a:p>
            <a:pPr algn="just"/>
            <a:endParaRPr lang="es-MX" dirty="0" smtClean="0">
              <a:solidFill>
                <a:schemeClr val="accent3">
                  <a:lumMod val="75000"/>
                </a:schemeClr>
              </a:solidFill>
            </a:endParaRPr>
          </a:p>
          <a:p>
            <a:pPr algn="just"/>
            <a:r>
              <a:rPr lang="es-MX" dirty="0" smtClean="0">
                <a:solidFill>
                  <a:schemeClr val="accent3">
                    <a:lumMod val="75000"/>
                  </a:schemeClr>
                </a:solidFill>
              </a:rPr>
              <a:t>X. Los socios o accionistas cuando la sociedad incurra en en cualquiera de los supuestos a que se refiere la fracción III de este artículo.</a:t>
            </a:r>
          </a:p>
          <a:p>
            <a:pPr algn="just"/>
            <a:endParaRPr lang="es-MX" sz="2000" dirty="0" smtClean="0">
              <a:solidFill>
                <a:schemeClr val="accent3">
                  <a:lumMod val="75000"/>
                </a:schemeClr>
              </a:solidFill>
            </a:endParaRPr>
          </a:p>
          <a:p>
            <a:pPr algn="just"/>
            <a:endParaRPr lang="es-MX" sz="2000" dirty="0" smtClean="0">
              <a:solidFill>
                <a:schemeClr val="accent3">
                  <a:lumMod val="75000"/>
                </a:schemeClr>
              </a:solidFill>
            </a:endParaRPr>
          </a:p>
          <a:p>
            <a:pPr algn="just"/>
            <a:endParaRPr lang="es-MX" sz="2000" dirty="0" smtClean="0">
              <a:solidFill>
                <a:schemeClr val="accent3">
                  <a:lumMod val="75000"/>
                </a:schemeClr>
              </a:solidFill>
            </a:endParaRPr>
          </a:p>
        </p:txBody>
      </p:sp>
      <p:pic>
        <p:nvPicPr>
          <p:cNvPr id="4" name="Imagen 3" descr="jail.jpg"/>
          <p:cNvPicPr>
            <a:picLocks noChangeAspect="1"/>
          </p:cNvPicPr>
          <p:nvPr/>
        </p:nvPicPr>
        <p:blipFill>
          <a:blip r:embed="rId2" cstate="print"/>
          <a:stretch>
            <a:fillRect/>
          </a:stretch>
        </p:blipFill>
        <p:spPr>
          <a:xfrm>
            <a:off x="7467600" y="0"/>
            <a:ext cx="1676400" cy="838200"/>
          </a:xfrm>
          <a:prstGeom prst="rect">
            <a:avLst/>
          </a:prstGeom>
        </p:spPr>
      </p:pic>
    </p:spTree>
    <p:extLst>
      <p:ext uri="{BB962C8B-B14F-4D97-AF65-F5344CB8AC3E}">
        <p14:creationId xmlns:p14="http://schemas.microsoft.com/office/powerpoint/2010/main" xmlns="" val="332830433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589675" y="332656"/>
            <a:ext cx="5974863" cy="1200328"/>
          </a:xfrm>
          <a:prstGeom prst="rect">
            <a:avLst/>
          </a:prstGeom>
        </p:spPr>
        <p:txBody>
          <a:bodyPr wrap="none">
            <a:spAutoFit/>
          </a:bodyPr>
          <a:lstStyle/>
          <a:p>
            <a:pPr algn="ctr"/>
            <a:r>
              <a:rPr lang="es-ES" sz="2400" b="1" dirty="0" smtClean="0">
                <a:solidFill>
                  <a:schemeClr val="tx2"/>
                </a:solidFill>
              </a:rPr>
              <a:t>RESOLUCIÓN MISCELÁNEA FISCAL PARA 2015 </a:t>
            </a:r>
          </a:p>
          <a:p>
            <a:pPr algn="ctr"/>
            <a:r>
              <a:rPr lang="es-ES" sz="2400" b="1" dirty="0" smtClean="0">
                <a:solidFill>
                  <a:schemeClr val="tx2"/>
                </a:solidFill>
              </a:rPr>
              <a:t>CONTABILIDAD ELECTRÓNICA</a:t>
            </a:r>
          </a:p>
          <a:p>
            <a:pPr algn="ctr"/>
            <a:r>
              <a:rPr lang="es-ES" sz="2400" b="1" dirty="0" smtClean="0">
                <a:solidFill>
                  <a:schemeClr val="tx2"/>
                </a:solidFill>
              </a:rPr>
              <a:t>(Publicada el 30 diciembre 2014)</a:t>
            </a:r>
          </a:p>
        </p:txBody>
      </p:sp>
      <p:sp>
        <p:nvSpPr>
          <p:cNvPr id="3" name="2 Rectángulo"/>
          <p:cNvSpPr/>
          <p:nvPr/>
        </p:nvSpPr>
        <p:spPr>
          <a:xfrm>
            <a:off x="611560" y="1628800"/>
            <a:ext cx="7180188" cy="3785652"/>
          </a:xfrm>
          <a:prstGeom prst="rect">
            <a:avLst/>
          </a:prstGeom>
        </p:spPr>
        <p:txBody>
          <a:bodyPr wrap="square">
            <a:spAutoFit/>
          </a:bodyPr>
          <a:lstStyle/>
          <a:p>
            <a:pPr algn="just"/>
            <a:r>
              <a:rPr lang="es-ES" sz="2000" b="1" dirty="0" smtClean="0">
                <a:solidFill>
                  <a:schemeClr val="accent3">
                    <a:lumMod val="75000"/>
                  </a:schemeClr>
                </a:solidFill>
              </a:rPr>
              <a:t>2.8.1.1.</a:t>
            </a:r>
            <a:r>
              <a:rPr lang="es-ES" sz="2000" b="1" dirty="0">
                <a:solidFill>
                  <a:schemeClr val="accent3">
                    <a:lumMod val="75000"/>
                  </a:schemeClr>
                </a:solidFill>
              </a:rPr>
              <a:t> </a:t>
            </a:r>
            <a:r>
              <a:rPr lang="es-ES" sz="2000" dirty="0">
                <a:solidFill>
                  <a:schemeClr val="accent3">
                    <a:lumMod val="75000"/>
                  </a:schemeClr>
                </a:solidFill>
              </a:rPr>
              <a:t> </a:t>
            </a:r>
            <a:r>
              <a:rPr lang="es-ES" sz="2000" dirty="0" smtClean="0">
                <a:solidFill>
                  <a:schemeClr val="accent3">
                    <a:lumMod val="75000"/>
                  </a:schemeClr>
                </a:solidFill>
              </a:rPr>
              <a:t>No estarán obligados a llevar los sistemas contables de conformidad con el CFF, RCFF y RLISR:</a:t>
            </a:r>
          </a:p>
          <a:p>
            <a:pPr algn="just"/>
            <a:endParaRPr lang="es-ES" sz="2000" dirty="0" smtClean="0">
              <a:solidFill>
                <a:schemeClr val="accent3">
                  <a:lumMod val="75000"/>
                </a:schemeClr>
              </a:solidFill>
            </a:endParaRPr>
          </a:p>
          <a:p>
            <a:pPr marL="342900" indent="-342900" algn="just">
              <a:buFont typeface="Wingdings" panose="05000000000000000000" pitchFamily="2" charset="2"/>
              <a:buChar char="Ø"/>
            </a:pPr>
            <a:r>
              <a:rPr lang="es-ES" sz="2000" dirty="0" smtClean="0">
                <a:solidFill>
                  <a:schemeClr val="accent3">
                    <a:lumMod val="75000"/>
                  </a:schemeClr>
                </a:solidFill>
              </a:rPr>
              <a:t>La Federación.</a:t>
            </a:r>
          </a:p>
          <a:p>
            <a:pPr marL="342900" indent="-342900" algn="just">
              <a:buFont typeface="Wingdings" panose="05000000000000000000" pitchFamily="2" charset="2"/>
              <a:buChar char="Ø"/>
            </a:pPr>
            <a:r>
              <a:rPr lang="es-ES" sz="2000" dirty="0" smtClean="0">
                <a:solidFill>
                  <a:schemeClr val="accent3">
                    <a:lumMod val="75000"/>
                  </a:schemeClr>
                </a:solidFill>
              </a:rPr>
              <a:t>Las Entidades Federativas.</a:t>
            </a:r>
          </a:p>
          <a:p>
            <a:pPr marL="342900" indent="-342900" algn="just">
              <a:buFont typeface="Wingdings" panose="05000000000000000000" pitchFamily="2" charset="2"/>
              <a:buChar char="Ø"/>
            </a:pPr>
            <a:r>
              <a:rPr lang="es-ES" sz="2000" dirty="0" smtClean="0">
                <a:solidFill>
                  <a:schemeClr val="accent3">
                    <a:lumMod val="75000"/>
                  </a:schemeClr>
                </a:solidFill>
              </a:rPr>
              <a:t>Los Municipios.</a:t>
            </a:r>
          </a:p>
          <a:p>
            <a:pPr marL="342900" indent="-342900" algn="just">
              <a:buFont typeface="Wingdings" panose="05000000000000000000" pitchFamily="2" charset="2"/>
              <a:buChar char="Ø"/>
            </a:pPr>
            <a:r>
              <a:rPr lang="es-ES" sz="2000" dirty="0" smtClean="0">
                <a:solidFill>
                  <a:schemeClr val="accent3">
                    <a:lumMod val="75000"/>
                  </a:schemeClr>
                </a:solidFill>
              </a:rPr>
              <a:t>Los Sindicatos Obreros y los Organismos que los agrupen.</a:t>
            </a:r>
          </a:p>
          <a:p>
            <a:pPr marL="342900" indent="-342900" algn="just">
              <a:buFont typeface="Wingdings" panose="05000000000000000000" pitchFamily="2" charset="2"/>
              <a:buChar char="Ø"/>
            </a:pPr>
            <a:r>
              <a:rPr lang="es-ES" sz="2000" dirty="0" smtClean="0">
                <a:solidFill>
                  <a:schemeClr val="accent3">
                    <a:lumMod val="75000"/>
                  </a:schemeClr>
                </a:solidFill>
              </a:rPr>
              <a:t>Las Entidades de la Administración Pública Paraestatal (federales, municipales o estatales).</a:t>
            </a:r>
          </a:p>
          <a:p>
            <a:pPr marL="342900" indent="-342900" algn="just">
              <a:buFont typeface="Wingdings" panose="05000000000000000000" pitchFamily="2" charset="2"/>
              <a:buChar char="Ø"/>
            </a:pPr>
            <a:r>
              <a:rPr lang="es-ES" sz="2000" dirty="0" smtClean="0">
                <a:solidFill>
                  <a:schemeClr val="accent3">
                    <a:lumMod val="75000"/>
                  </a:schemeClr>
                </a:solidFill>
              </a:rPr>
              <a:t>Los Órganos Autónomos Federales y Estatales.</a:t>
            </a:r>
          </a:p>
          <a:p>
            <a:pPr marL="342900" indent="-342900" algn="just">
              <a:buFont typeface="Wingdings" panose="05000000000000000000" pitchFamily="2" charset="2"/>
              <a:buChar char="Ø"/>
            </a:pPr>
            <a:r>
              <a:rPr lang="es-ES" sz="2000" dirty="0" smtClean="0">
                <a:solidFill>
                  <a:schemeClr val="accent3">
                    <a:lumMod val="75000"/>
                  </a:schemeClr>
                </a:solidFill>
              </a:rPr>
              <a:t>Instituciones que por ley estén obligadas a entregar al Gobierno Federal el importe integro de su remanente.</a:t>
            </a:r>
            <a:endParaRPr lang="es-MX" sz="2000" dirty="0">
              <a:solidFill>
                <a:schemeClr val="accent3">
                  <a:lumMod val="75000"/>
                </a:schemeClr>
              </a:solidFill>
            </a:endParaRPr>
          </a:p>
        </p:txBody>
      </p:sp>
    </p:spTree>
    <p:extLst>
      <p:ext uri="{BB962C8B-B14F-4D97-AF65-F5344CB8AC3E}">
        <p14:creationId xmlns:p14="http://schemas.microsoft.com/office/powerpoint/2010/main" xmlns="" val="142778986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539552" y="548680"/>
            <a:ext cx="7344816" cy="4755148"/>
          </a:xfrm>
          <a:prstGeom prst="rect">
            <a:avLst/>
          </a:prstGeom>
        </p:spPr>
        <p:txBody>
          <a:bodyPr wrap="square">
            <a:spAutoFit/>
          </a:bodyPr>
          <a:lstStyle/>
          <a:p>
            <a:pPr algn="just"/>
            <a:r>
              <a:rPr lang="es-ES" sz="2300" b="1" dirty="0" smtClean="0">
                <a:solidFill>
                  <a:schemeClr val="accent3">
                    <a:lumMod val="75000"/>
                  </a:schemeClr>
                </a:solidFill>
              </a:rPr>
              <a:t>2.8.1.2. </a:t>
            </a:r>
            <a:r>
              <a:rPr lang="es-ES" sz="2000" dirty="0" smtClean="0">
                <a:solidFill>
                  <a:schemeClr val="accent3">
                    <a:lumMod val="75000"/>
                  </a:schemeClr>
                </a:solidFill>
              </a:rPr>
              <a:t>Los contribuyentes que opten por microfilmar o grabar parte de su contabilidad podrán usar discos ópticos, compactos o cintas magnéticas, cumpliendo lo siguiente:</a:t>
            </a:r>
          </a:p>
          <a:p>
            <a:pPr algn="just"/>
            <a:endParaRPr lang="es-ES" sz="2000" dirty="0" smtClean="0">
              <a:solidFill>
                <a:schemeClr val="accent3">
                  <a:lumMod val="75000"/>
                </a:schemeClr>
              </a:solidFill>
            </a:endParaRPr>
          </a:p>
          <a:p>
            <a:pPr marL="342900" indent="-342900" algn="just">
              <a:buFont typeface="Wingdings" panose="05000000000000000000" pitchFamily="2" charset="2"/>
              <a:buChar char="Ø"/>
            </a:pPr>
            <a:r>
              <a:rPr lang="es-ES" sz="2000" dirty="0" smtClean="0">
                <a:solidFill>
                  <a:schemeClr val="accent3">
                    <a:lumMod val="75000"/>
                  </a:schemeClr>
                </a:solidFill>
              </a:rPr>
              <a:t>Usar discos ópticos de 5.25” o 12” , discos compactos o cintas magnéticas cuyas características de grabación impidan borrar la información. Deberán tener una etiqueta externa que contenga: Nombre, RFC, número consecutivo de dichos medios, total de documentos grabados, periodo de operación y fecha de la grabación. </a:t>
            </a:r>
          </a:p>
          <a:p>
            <a:pPr algn="just"/>
            <a:endParaRPr lang="es-ES" sz="2000" dirty="0" smtClean="0">
              <a:solidFill>
                <a:schemeClr val="accent3">
                  <a:lumMod val="75000"/>
                </a:schemeClr>
              </a:solidFill>
            </a:endParaRPr>
          </a:p>
          <a:p>
            <a:pPr algn="just"/>
            <a:endParaRPr lang="es-ES" sz="2000" dirty="0" smtClean="0">
              <a:solidFill>
                <a:schemeClr val="accent3">
                  <a:lumMod val="75000"/>
                </a:schemeClr>
              </a:solidFill>
            </a:endParaRPr>
          </a:p>
          <a:p>
            <a:pPr marL="342900" indent="-342900" algn="just">
              <a:buFont typeface="Wingdings" panose="05000000000000000000" pitchFamily="2" charset="2"/>
              <a:buChar char="Ø"/>
            </a:pPr>
            <a:r>
              <a:rPr lang="es-ES" sz="2000" dirty="0" smtClean="0">
                <a:solidFill>
                  <a:schemeClr val="accent3">
                    <a:lumMod val="75000"/>
                  </a:schemeClr>
                </a:solidFill>
              </a:rPr>
              <a:t>Tener y poner a disposición de las autoridades fiscales, un sistema ágil de consulta que permita localizar la información grabada de manera sencilla.</a:t>
            </a:r>
          </a:p>
        </p:txBody>
      </p:sp>
      <p:pic>
        <p:nvPicPr>
          <p:cNvPr id="4" name="Imagen 3" descr="entradasalida-2.jpg"/>
          <p:cNvPicPr>
            <a:picLocks noChangeAspect="1"/>
          </p:cNvPicPr>
          <p:nvPr/>
        </p:nvPicPr>
        <p:blipFill>
          <a:blip r:embed="rId2" cstate="print"/>
          <a:stretch>
            <a:fillRect/>
          </a:stretch>
        </p:blipFill>
        <p:spPr>
          <a:xfrm>
            <a:off x="6477000" y="4958354"/>
            <a:ext cx="2487488" cy="1771784"/>
          </a:xfrm>
          <a:prstGeom prst="rect">
            <a:avLst/>
          </a:prstGeom>
        </p:spPr>
      </p:pic>
    </p:spTree>
    <p:extLst>
      <p:ext uri="{BB962C8B-B14F-4D97-AF65-F5344CB8AC3E}">
        <p14:creationId xmlns:p14="http://schemas.microsoft.com/office/powerpoint/2010/main" xmlns="" val="60207205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539552" y="548680"/>
            <a:ext cx="7344816" cy="4401205"/>
          </a:xfrm>
          <a:prstGeom prst="rect">
            <a:avLst/>
          </a:prstGeom>
        </p:spPr>
        <p:txBody>
          <a:bodyPr wrap="square">
            <a:spAutoFit/>
          </a:bodyPr>
          <a:lstStyle/>
          <a:p>
            <a:pPr algn="just"/>
            <a:r>
              <a:rPr lang="es-ES" sz="2000" b="1" dirty="0" smtClean="0">
                <a:solidFill>
                  <a:schemeClr val="accent3">
                    <a:lumMod val="75000"/>
                  </a:schemeClr>
                </a:solidFill>
              </a:rPr>
              <a:t>2.8.1.3. </a:t>
            </a:r>
            <a:r>
              <a:rPr lang="es-ES" sz="2000" dirty="0" smtClean="0">
                <a:solidFill>
                  <a:schemeClr val="accent3">
                    <a:lumMod val="75000"/>
                  </a:schemeClr>
                </a:solidFill>
              </a:rPr>
              <a:t>Los Contribuyentes del RIF, deberán ingresar a la aplicación electrónica </a:t>
            </a:r>
            <a:r>
              <a:rPr lang="es-ES" sz="2000" b="1" dirty="0" smtClean="0">
                <a:solidFill>
                  <a:schemeClr val="accent3">
                    <a:lumMod val="75000"/>
                  </a:schemeClr>
                </a:solidFill>
              </a:rPr>
              <a:t>“Mis Cuentas”</a:t>
            </a:r>
            <a:r>
              <a:rPr lang="es-ES" sz="2000" dirty="0" smtClean="0">
                <a:solidFill>
                  <a:schemeClr val="accent3">
                    <a:lumMod val="75000"/>
                  </a:schemeClr>
                </a:solidFill>
              </a:rPr>
              <a:t>. Las demás personas físicas y las Asociaciones Religiosas podrán optar por utilizar la aplicación.</a:t>
            </a:r>
          </a:p>
          <a:p>
            <a:pPr algn="just"/>
            <a:endParaRPr lang="es-ES" sz="2000" dirty="0" smtClean="0">
              <a:solidFill>
                <a:schemeClr val="accent3">
                  <a:lumMod val="75000"/>
                </a:schemeClr>
              </a:solidFill>
            </a:endParaRPr>
          </a:p>
          <a:p>
            <a:pPr algn="just"/>
            <a:endParaRPr lang="es-ES" sz="2000" dirty="0">
              <a:solidFill>
                <a:schemeClr val="accent3">
                  <a:lumMod val="75000"/>
                </a:schemeClr>
              </a:solidFill>
            </a:endParaRPr>
          </a:p>
          <a:p>
            <a:pPr algn="just"/>
            <a:endParaRPr lang="es-ES" sz="2000" dirty="0">
              <a:solidFill>
                <a:schemeClr val="accent3">
                  <a:lumMod val="75000"/>
                </a:schemeClr>
              </a:solidFill>
            </a:endParaRPr>
          </a:p>
          <a:p>
            <a:pPr algn="just"/>
            <a:r>
              <a:rPr lang="es-ES" sz="2000" b="1" dirty="0" smtClean="0">
                <a:solidFill>
                  <a:schemeClr val="accent3">
                    <a:lumMod val="75000"/>
                  </a:schemeClr>
                </a:solidFill>
              </a:rPr>
              <a:t>2.8.1.4. </a:t>
            </a:r>
            <a:r>
              <a:rPr lang="es-ES" sz="2000" dirty="0" smtClean="0">
                <a:solidFill>
                  <a:schemeClr val="accent3">
                    <a:lumMod val="75000"/>
                  </a:schemeClr>
                </a:solidFill>
              </a:rPr>
              <a:t>Los Contribuyentes que estén obligados a llevar  contabilidad y a ingresar de forma mensual su información contable a través de la pagina del SAT, con excepción de los contribuyentes que tributen en </a:t>
            </a:r>
            <a:r>
              <a:rPr lang="es-ES" sz="2000" b="1" dirty="0" smtClean="0">
                <a:solidFill>
                  <a:schemeClr val="accent3">
                    <a:lumMod val="75000"/>
                  </a:schemeClr>
                </a:solidFill>
              </a:rPr>
              <a:t>el RIF, Personas Físicas con Ingresos por Arrendamiento y Personas Fiscas con Ingresos por Actividades Profesionales</a:t>
            </a:r>
            <a:r>
              <a:rPr lang="es-ES" sz="2000" dirty="0" smtClean="0">
                <a:solidFill>
                  <a:schemeClr val="accent3">
                    <a:lumMod val="75000"/>
                  </a:schemeClr>
                </a:solidFill>
              </a:rPr>
              <a:t>, y registren sus operaciones en el módulo de </a:t>
            </a:r>
            <a:r>
              <a:rPr lang="es-ES" sz="2000" b="1" dirty="0" smtClean="0">
                <a:solidFill>
                  <a:schemeClr val="accent3">
                    <a:lumMod val="75000"/>
                  </a:schemeClr>
                </a:solidFill>
              </a:rPr>
              <a:t>“MIS CUENTAS”</a:t>
            </a:r>
            <a:r>
              <a:rPr lang="es-ES" sz="2000" dirty="0" smtClean="0">
                <a:solidFill>
                  <a:schemeClr val="accent3">
                    <a:lumMod val="75000"/>
                  </a:schemeClr>
                </a:solidFill>
              </a:rPr>
              <a:t>, deberán llevarla en sistemas electrónicos con la capacidad de generar archivos en formato </a:t>
            </a:r>
            <a:r>
              <a:rPr lang="es-ES" sz="2000" b="1" u="sng" dirty="0" smtClean="0">
                <a:solidFill>
                  <a:schemeClr val="accent3">
                    <a:lumMod val="75000"/>
                  </a:schemeClr>
                </a:solidFill>
              </a:rPr>
              <a:t>XML</a:t>
            </a:r>
            <a:r>
              <a:rPr lang="es-ES" sz="2000" dirty="0" smtClean="0">
                <a:solidFill>
                  <a:schemeClr val="accent3">
                    <a:lumMod val="75000"/>
                  </a:schemeClr>
                </a:solidFill>
              </a:rPr>
              <a:t> que contenga lo siguiente:</a:t>
            </a:r>
            <a:endParaRPr lang="es-ES" sz="2000" b="1" dirty="0" smtClean="0">
              <a:solidFill>
                <a:schemeClr val="accent3">
                  <a:lumMod val="75000"/>
                </a:schemeClr>
              </a:solidFill>
            </a:endParaRPr>
          </a:p>
        </p:txBody>
      </p:sp>
      <p:pic>
        <p:nvPicPr>
          <p:cNvPr id="4" name="Imagen 3" descr="Unknown-4"/>
          <p:cNvPicPr>
            <a:picLocks noChangeAspect="1"/>
          </p:cNvPicPr>
          <p:nvPr/>
        </p:nvPicPr>
        <p:blipFill>
          <a:blip r:embed="rId2" cstate="print"/>
          <a:stretch>
            <a:fillRect/>
          </a:stretch>
        </p:blipFill>
        <p:spPr>
          <a:xfrm>
            <a:off x="6705601" y="5486400"/>
            <a:ext cx="2438400" cy="1314824"/>
          </a:xfrm>
          <a:prstGeom prst="rect">
            <a:avLst/>
          </a:prstGeom>
        </p:spPr>
      </p:pic>
    </p:spTree>
    <p:extLst>
      <p:ext uri="{BB962C8B-B14F-4D97-AF65-F5344CB8AC3E}">
        <p14:creationId xmlns:p14="http://schemas.microsoft.com/office/powerpoint/2010/main" xmlns="" val="211160910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539552" y="548681"/>
            <a:ext cx="5937448" cy="5386090"/>
          </a:xfrm>
          <a:prstGeom prst="rect">
            <a:avLst/>
          </a:prstGeom>
        </p:spPr>
        <p:txBody>
          <a:bodyPr wrap="square">
            <a:spAutoFit/>
          </a:bodyPr>
          <a:lstStyle/>
          <a:p>
            <a:pPr marL="514350" indent="-514350" algn="just">
              <a:buAutoNum type="romanUcPeriod"/>
            </a:pPr>
            <a:r>
              <a:rPr lang="es-ES" sz="2000" b="1" dirty="0" smtClean="0">
                <a:solidFill>
                  <a:schemeClr val="accent3">
                    <a:lumMod val="75000"/>
                  </a:schemeClr>
                </a:solidFill>
              </a:rPr>
              <a:t>CATALOGO DE CUENTAS</a:t>
            </a:r>
            <a:r>
              <a:rPr lang="es-ES" sz="2000" dirty="0" smtClean="0">
                <a:solidFill>
                  <a:schemeClr val="accent3">
                    <a:lumMod val="75000"/>
                  </a:schemeClr>
                </a:solidFill>
              </a:rPr>
              <a:t>, utilizado en el periodo conforme a la estructura señalada en el Anexo 24 apartado A, además se le agregará un campo con el código agrupador de cuentas del SAT, contenido en el Apartado B.</a:t>
            </a:r>
          </a:p>
          <a:p>
            <a:pPr algn="just"/>
            <a:endParaRPr lang="es-ES" sz="2000" dirty="0" smtClean="0">
              <a:solidFill>
                <a:schemeClr val="accent3">
                  <a:lumMod val="75000"/>
                </a:schemeClr>
              </a:solidFill>
            </a:endParaRPr>
          </a:p>
          <a:p>
            <a:pPr algn="just"/>
            <a:endParaRPr lang="es-ES" sz="2000" dirty="0" smtClean="0">
              <a:solidFill>
                <a:schemeClr val="accent3">
                  <a:lumMod val="75000"/>
                </a:schemeClr>
              </a:solidFill>
            </a:endParaRPr>
          </a:p>
          <a:p>
            <a:pPr marL="514350" indent="-514350" algn="just">
              <a:buFont typeface="Wingdings" panose="05000000000000000000" pitchFamily="2" charset="2"/>
              <a:buChar char="Ø"/>
            </a:pPr>
            <a:r>
              <a:rPr lang="es-ES" sz="2000" dirty="0" smtClean="0">
                <a:solidFill>
                  <a:schemeClr val="accent3">
                    <a:lumMod val="75000"/>
                  </a:schemeClr>
                </a:solidFill>
              </a:rPr>
              <a:t>Será el archivo base para obtener la información de número de cuenta y descripción en la balanza de comprobación.</a:t>
            </a:r>
          </a:p>
          <a:p>
            <a:pPr marL="342900" indent="-342900" algn="just">
              <a:buFont typeface="Wingdings" panose="05000000000000000000" pitchFamily="2" charset="2"/>
              <a:buChar char="Ø"/>
            </a:pPr>
            <a:endParaRPr lang="es-ES" sz="2000" dirty="0" smtClean="0">
              <a:solidFill>
                <a:schemeClr val="accent3">
                  <a:lumMod val="75000"/>
                </a:schemeClr>
              </a:solidFill>
            </a:endParaRPr>
          </a:p>
          <a:p>
            <a:pPr marL="342900" indent="-342900" algn="just">
              <a:buFont typeface="Wingdings" panose="05000000000000000000" pitchFamily="2" charset="2"/>
              <a:buChar char="Ø"/>
            </a:pPr>
            <a:endParaRPr lang="es-ES" sz="2000" dirty="0" smtClean="0">
              <a:solidFill>
                <a:schemeClr val="accent3">
                  <a:lumMod val="75000"/>
                </a:schemeClr>
              </a:solidFill>
            </a:endParaRPr>
          </a:p>
          <a:p>
            <a:pPr marL="342900" indent="-342900" algn="just">
              <a:buFont typeface="Wingdings" panose="05000000000000000000" pitchFamily="2" charset="2"/>
              <a:buChar char="Ø"/>
            </a:pPr>
            <a:r>
              <a:rPr lang="es-ES" sz="2000" dirty="0" smtClean="0">
                <a:solidFill>
                  <a:schemeClr val="accent3">
                    <a:lumMod val="75000"/>
                  </a:schemeClr>
                </a:solidFill>
              </a:rPr>
              <a:t>Los conceptos como: Activo, Activo a Corto Plazo, Pasivo, Capital, Ingresos, Costos, etc.  </a:t>
            </a:r>
            <a:r>
              <a:rPr lang="es-ES" sz="2000" u="sng" dirty="0" smtClean="0">
                <a:solidFill>
                  <a:schemeClr val="accent3">
                    <a:lumMod val="75000"/>
                  </a:schemeClr>
                </a:solidFill>
              </a:rPr>
              <a:t>No se consideran cuentas de Nivel Mayor ni Subcuentas de Primer Nivel</a:t>
            </a:r>
            <a:r>
              <a:rPr lang="es-ES" sz="2000" dirty="0" smtClean="0">
                <a:solidFill>
                  <a:schemeClr val="accent3">
                    <a:lumMod val="75000"/>
                  </a:schemeClr>
                </a:solidFill>
              </a:rPr>
              <a:t>.</a:t>
            </a:r>
          </a:p>
          <a:p>
            <a:pPr algn="just"/>
            <a:endParaRPr lang="es-ES" sz="2400" dirty="0" smtClean="0">
              <a:solidFill>
                <a:schemeClr val="accent3">
                  <a:lumMod val="75000"/>
                </a:schemeClr>
              </a:solidFill>
            </a:endParaRPr>
          </a:p>
        </p:txBody>
      </p:sp>
      <p:pic>
        <p:nvPicPr>
          <p:cNvPr id="4"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7011833" y="3052064"/>
            <a:ext cx="2132167" cy="3805936"/>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28905321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539552" y="548681"/>
            <a:ext cx="7200800" cy="2800767"/>
          </a:xfrm>
          <a:prstGeom prst="rect">
            <a:avLst/>
          </a:prstGeom>
        </p:spPr>
        <p:txBody>
          <a:bodyPr wrap="square">
            <a:spAutoFit/>
          </a:bodyPr>
          <a:lstStyle/>
          <a:p>
            <a:pPr marL="342900" indent="-342900" algn="just">
              <a:buFont typeface="Wingdings" panose="05000000000000000000" pitchFamily="2" charset="2"/>
              <a:buChar char="Ø"/>
            </a:pPr>
            <a:r>
              <a:rPr lang="es-ES" sz="2000" dirty="0">
                <a:solidFill>
                  <a:schemeClr val="accent3">
                    <a:lumMod val="75000"/>
                  </a:schemeClr>
                </a:solidFill>
              </a:rPr>
              <a:t>Se debe enviar al menos a nivel de cuenta de mayor y subcuenta de primer nivel, con excepción de los contribuyentes que en su </a:t>
            </a:r>
            <a:r>
              <a:rPr lang="es-ES" sz="2000" dirty="0" smtClean="0">
                <a:solidFill>
                  <a:schemeClr val="accent3">
                    <a:lumMod val="75000"/>
                  </a:schemeClr>
                </a:solidFill>
              </a:rPr>
              <a:t>cátalogo </a:t>
            </a:r>
            <a:r>
              <a:rPr lang="es-ES" sz="2000" dirty="0">
                <a:solidFill>
                  <a:schemeClr val="accent3">
                    <a:lumMod val="75000"/>
                  </a:schemeClr>
                </a:solidFill>
              </a:rPr>
              <a:t>de cuentas generen únicamente cuentas de nivel mayor</a:t>
            </a:r>
            <a:r>
              <a:rPr lang="es-ES" sz="2000" dirty="0" smtClean="0">
                <a:solidFill>
                  <a:schemeClr val="accent3">
                    <a:lumMod val="75000"/>
                  </a:schemeClr>
                </a:solidFill>
              </a:rPr>
              <a:t>.</a:t>
            </a:r>
          </a:p>
          <a:p>
            <a:pPr algn="just"/>
            <a:endParaRPr lang="es-ES" sz="2400" dirty="0">
              <a:solidFill>
                <a:schemeClr val="accent3">
                  <a:lumMod val="75000"/>
                </a:schemeClr>
              </a:solidFill>
            </a:endParaRPr>
          </a:p>
          <a:p>
            <a:pPr algn="just"/>
            <a:endParaRPr lang="es-ES" sz="2400" dirty="0" smtClean="0">
              <a:solidFill>
                <a:schemeClr val="accent3">
                  <a:lumMod val="75000"/>
                </a:schemeClr>
              </a:solidFill>
            </a:endParaRPr>
          </a:p>
          <a:p>
            <a:pPr algn="just"/>
            <a:endParaRPr lang="es-ES" sz="2400" dirty="0">
              <a:solidFill>
                <a:schemeClr val="accent3">
                  <a:lumMod val="75000"/>
                </a:schemeClr>
              </a:solidFill>
            </a:endParaRPr>
          </a:p>
          <a:p>
            <a:pPr algn="just"/>
            <a:endParaRPr lang="es-ES" sz="2400" dirty="0">
              <a:solidFill>
                <a:schemeClr val="accent3">
                  <a:lumMod val="75000"/>
                </a:schemeClr>
              </a:solidFill>
            </a:endParaRPr>
          </a:p>
        </p:txBody>
      </p:sp>
      <p:pic>
        <p:nvPicPr>
          <p:cNvPr id="4" name="Imagen 3"/>
          <p:cNvPicPr>
            <a:picLocks noChangeAspect="1"/>
          </p:cNvPicPr>
          <p:nvPr/>
        </p:nvPicPr>
        <p:blipFill>
          <a:blip r:embed="rId2" cstate="print"/>
          <a:stretch>
            <a:fillRect/>
          </a:stretch>
        </p:blipFill>
        <p:spPr>
          <a:xfrm>
            <a:off x="899592" y="2276872"/>
            <a:ext cx="7086600" cy="3505200"/>
          </a:xfrm>
          <a:prstGeom prst="rect">
            <a:avLst/>
          </a:prstGeom>
        </p:spPr>
      </p:pic>
    </p:spTree>
    <p:extLst>
      <p:ext uri="{BB962C8B-B14F-4D97-AF65-F5344CB8AC3E}">
        <p14:creationId xmlns:p14="http://schemas.microsoft.com/office/powerpoint/2010/main" xmlns="" val="107318969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539552" y="548681"/>
            <a:ext cx="7200800" cy="1169551"/>
          </a:xfrm>
          <a:prstGeom prst="rect">
            <a:avLst/>
          </a:prstGeom>
        </p:spPr>
        <p:txBody>
          <a:bodyPr wrap="square">
            <a:spAutoFit/>
          </a:bodyPr>
          <a:lstStyle/>
          <a:p>
            <a:pPr algn="ctr"/>
            <a:r>
              <a:rPr lang="es-ES" sz="2200" b="1" dirty="0" smtClean="0">
                <a:solidFill>
                  <a:schemeClr val="accent3">
                    <a:lumMod val="75000"/>
                  </a:schemeClr>
                </a:solidFill>
              </a:rPr>
              <a:t>Catálogo de Cuentas Empresa</a:t>
            </a:r>
            <a:endParaRPr lang="es-ES" sz="2400" dirty="0" smtClean="0">
              <a:solidFill>
                <a:schemeClr val="accent3">
                  <a:lumMod val="75000"/>
                </a:schemeClr>
              </a:solidFill>
            </a:endParaRPr>
          </a:p>
          <a:p>
            <a:pPr algn="just"/>
            <a:endParaRPr lang="es-ES" sz="2400" dirty="0">
              <a:solidFill>
                <a:schemeClr val="accent3">
                  <a:lumMod val="75000"/>
                </a:schemeClr>
              </a:solidFill>
            </a:endParaRPr>
          </a:p>
          <a:p>
            <a:pPr algn="just"/>
            <a:endParaRPr lang="es-ES" sz="2400" dirty="0">
              <a:solidFill>
                <a:schemeClr val="accent3">
                  <a:lumMod val="75000"/>
                </a:schemeClr>
              </a:solidFill>
            </a:endParaRPr>
          </a:p>
        </p:txBody>
      </p:sp>
      <p:pic>
        <p:nvPicPr>
          <p:cNvPr id="6" name="Imagen 5"/>
          <p:cNvPicPr>
            <a:picLocks noChangeAspect="1"/>
          </p:cNvPicPr>
          <p:nvPr/>
        </p:nvPicPr>
        <p:blipFill>
          <a:blip r:embed="rId2" cstate="print"/>
          <a:stretch>
            <a:fillRect/>
          </a:stretch>
        </p:blipFill>
        <p:spPr>
          <a:xfrm>
            <a:off x="1331640" y="1196752"/>
            <a:ext cx="6215644" cy="2151112"/>
          </a:xfrm>
          <a:prstGeom prst="rect">
            <a:avLst/>
          </a:prstGeom>
        </p:spPr>
      </p:pic>
      <p:pic>
        <p:nvPicPr>
          <p:cNvPr id="7" name="Imagen 6"/>
          <p:cNvPicPr>
            <a:picLocks noChangeAspect="1"/>
          </p:cNvPicPr>
          <p:nvPr/>
        </p:nvPicPr>
        <p:blipFill>
          <a:blip r:embed="rId3" cstate="print"/>
          <a:stretch>
            <a:fillRect/>
          </a:stretch>
        </p:blipFill>
        <p:spPr>
          <a:xfrm>
            <a:off x="1331640" y="4005064"/>
            <a:ext cx="6019800" cy="1765300"/>
          </a:xfrm>
          <a:prstGeom prst="rect">
            <a:avLst/>
          </a:prstGeom>
        </p:spPr>
      </p:pic>
      <p:sp>
        <p:nvSpPr>
          <p:cNvPr id="8" name="CuadroTexto 7"/>
          <p:cNvSpPr txBox="1"/>
          <p:nvPr/>
        </p:nvSpPr>
        <p:spPr>
          <a:xfrm>
            <a:off x="1259632" y="3573016"/>
            <a:ext cx="6624736" cy="400110"/>
          </a:xfrm>
          <a:prstGeom prst="rect">
            <a:avLst/>
          </a:prstGeom>
          <a:noFill/>
        </p:spPr>
        <p:txBody>
          <a:bodyPr wrap="square" rtlCol="0">
            <a:spAutoFit/>
          </a:bodyPr>
          <a:lstStyle/>
          <a:p>
            <a:pPr algn="ctr"/>
            <a:r>
              <a:rPr lang="es-ES" sz="2000" b="1" dirty="0" smtClean="0">
                <a:solidFill>
                  <a:schemeClr val="accent3">
                    <a:lumMod val="75000"/>
                  </a:schemeClr>
                </a:solidFill>
              </a:rPr>
              <a:t>Catálogo con agrupadores SAT</a:t>
            </a:r>
            <a:endParaRPr lang="es-ES" sz="2000" b="1" dirty="0">
              <a:solidFill>
                <a:schemeClr val="accent3">
                  <a:lumMod val="75000"/>
                </a:schemeClr>
              </a:solidFill>
            </a:endParaRPr>
          </a:p>
        </p:txBody>
      </p:sp>
    </p:spTree>
    <p:extLst>
      <p:ext uri="{BB962C8B-B14F-4D97-AF65-F5344CB8AC3E}">
        <p14:creationId xmlns:p14="http://schemas.microsoft.com/office/powerpoint/2010/main" xmlns="" val="261634986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539552" y="548681"/>
            <a:ext cx="7200800" cy="5078313"/>
          </a:xfrm>
          <a:prstGeom prst="rect">
            <a:avLst/>
          </a:prstGeom>
        </p:spPr>
        <p:txBody>
          <a:bodyPr wrap="square">
            <a:spAutoFit/>
          </a:bodyPr>
          <a:lstStyle/>
          <a:p>
            <a:pPr algn="just"/>
            <a:r>
              <a:rPr lang="es-ES" sz="2000" b="1" dirty="0" smtClean="0">
                <a:solidFill>
                  <a:schemeClr val="accent3">
                    <a:lumMod val="75000"/>
                  </a:schemeClr>
                </a:solidFill>
              </a:rPr>
              <a:t>II.</a:t>
            </a:r>
            <a:r>
              <a:rPr lang="es-ES" sz="2000" dirty="0" smtClean="0">
                <a:solidFill>
                  <a:schemeClr val="accent3">
                    <a:lumMod val="75000"/>
                  </a:schemeClr>
                </a:solidFill>
              </a:rPr>
              <a:t> </a:t>
            </a:r>
            <a:r>
              <a:rPr lang="es-ES" sz="2000" b="1" dirty="0" smtClean="0">
                <a:solidFill>
                  <a:schemeClr val="accent3">
                    <a:lumMod val="75000"/>
                  </a:schemeClr>
                </a:solidFill>
              </a:rPr>
              <a:t>BALANZA DE COMPROBACION</a:t>
            </a:r>
            <a:r>
              <a:rPr lang="es-ES" sz="2000" dirty="0" smtClean="0">
                <a:solidFill>
                  <a:schemeClr val="accent3">
                    <a:lumMod val="75000"/>
                  </a:schemeClr>
                </a:solidFill>
              </a:rPr>
              <a:t>, que incluya saldos iniciales, movimientos del periodo y saldos finales de </a:t>
            </a:r>
            <a:r>
              <a:rPr lang="es-ES" sz="2000" b="1" dirty="0" smtClean="0">
                <a:solidFill>
                  <a:schemeClr val="accent3">
                    <a:lumMod val="75000"/>
                  </a:schemeClr>
                </a:solidFill>
              </a:rPr>
              <a:t>todas las cuentas</a:t>
            </a:r>
            <a:r>
              <a:rPr lang="es-ES" sz="2000" dirty="0" smtClean="0">
                <a:solidFill>
                  <a:schemeClr val="accent3">
                    <a:lumMod val="75000"/>
                  </a:schemeClr>
                </a:solidFill>
              </a:rPr>
              <a:t>, conforme al Anexo 24  Apartado C.</a:t>
            </a:r>
          </a:p>
          <a:p>
            <a:pPr algn="just"/>
            <a:endParaRPr lang="es-ES" sz="2000" dirty="0" smtClean="0">
              <a:solidFill>
                <a:schemeClr val="accent3">
                  <a:lumMod val="75000"/>
                </a:schemeClr>
              </a:solidFill>
            </a:endParaRPr>
          </a:p>
          <a:p>
            <a:pPr algn="just"/>
            <a:endParaRPr lang="es-ES" sz="2000" dirty="0" smtClean="0">
              <a:solidFill>
                <a:schemeClr val="accent3">
                  <a:lumMod val="75000"/>
                </a:schemeClr>
              </a:solidFill>
            </a:endParaRPr>
          </a:p>
          <a:p>
            <a:pPr marL="342900" indent="-342900" algn="just">
              <a:buFont typeface="Wingdings" panose="05000000000000000000" pitchFamily="2" charset="2"/>
              <a:buChar char="Ø"/>
            </a:pPr>
            <a:r>
              <a:rPr lang="es-ES" sz="2000" dirty="0" smtClean="0">
                <a:solidFill>
                  <a:schemeClr val="accent3">
                    <a:lumMod val="75000"/>
                  </a:schemeClr>
                </a:solidFill>
              </a:rPr>
              <a:t>Deberá reflejar el saldo de las cuentas que permitan identificar los </a:t>
            </a:r>
            <a:r>
              <a:rPr lang="es-ES" sz="2000" b="1" dirty="0" smtClean="0">
                <a:solidFill>
                  <a:schemeClr val="accent3">
                    <a:lumMod val="75000"/>
                  </a:schemeClr>
                </a:solidFill>
              </a:rPr>
              <a:t>impuestos por cobrar y por pagar, así como los impuestos trasladados efectivamente cobrados y los impuestos acreditables efectivamente pagados; </a:t>
            </a:r>
            <a:r>
              <a:rPr lang="es-ES" sz="2000" dirty="0" smtClean="0">
                <a:solidFill>
                  <a:schemeClr val="accent3">
                    <a:lumMod val="75000"/>
                  </a:schemeClr>
                </a:solidFill>
              </a:rPr>
              <a:t>las cuentas de ingresos deberán distinguir</a:t>
            </a:r>
            <a:r>
              <a:rPr lang="es-ES" sz="2000" b="1" dirty="0" smtClean="0">
                <a:solidFill>
                  <a:schemeClr val="accent3">
                    <a:lumMod val="75000"/>
                  </a:schemeClr>
                </a:solidFill>
              </a:rPr>
              <a:t> las distintas tasas, cuotas y actividades por las que no se debe pagar el impuesto.</a:t>
            </a:r>
          </a:p>
          <a:p>
            <a:pPr marL="342900" indent="-342900" algn="just">
              <a:buFont typeface="Wingdings" panose="05000000000000000000" pitchFamily="2" charset="2"/>
              <a:buChar char="Ø"/>
            </a:pPr>
            <a:endParaRPr lang="es-ES" sz="2000" b="1" dirty="0" smtClean="0">
              <a:solidFill>
                <a:schemeClr val="accent3">
                  <a:lumMod val="75000"/>
                </a:schemeClr>
              </a:solidFill>
            </a:endParaRPr>
          </a:p>
          <a:p>
            <a:pPr marL="342900" indent="-342900" algn="just">
              <a:buFont typeface="Wingdings" panose="05000000000000000000" pitchFamily="2" charset="2"/>
              <a:buChar char="Ø"/>
            </a:pPr>
            <a:endParaRPr lang="es-ES" sz="2000" b="1" dirty="0" smtClean="0">
              <a:solidFill>
                <a:schemeClr val="accent3">
                  <a:lumMod val="75000"/>
                </a:schemeClr>
              </a:solidFill>
            </a:endParaRPr>
          </a:p>
          <a:p>
            <a:pPr marL="342900" indent="-342900" algn="just">
              <a:buFont typeface="Wingdings" panose="05000000000000000000" pitchFamily="2" charset="2"/>
              <a:buChar char="Ø"/>
            </a:pPr>
            <a:r>
              <a:rPr lang="es-ES" sz="2000" dirty="0" smtClean="0">
                <a:solidFill>
                  <a:schemeClr val="accent3">
                    <a:lumMod val="75000"/>
                  </a:schemeClr>
                </a:solidFill>
              </a:rPr>
              <a:t>En la balanza de cierre (13) se deberá incluir la información de los ajustes que para efectos fiscales se registren.</a:t>
            </a:r>
            <a:endParaRPr lang="es-ES" sz="2000" dirty="0">
              <a:solidFill>
                <a:schemeClr val="accent3">
                  <a:lumMod val="75000"/>
                </a:schemeClr>
              </a:solidFill>
            </a:endParaRPr>
          </a:p>
          <a:p>
            <a:pPr algn="just"/>
            <a:endParaRPr lang="es-ES" sz="2400" dirty="0">
              <a:solidFill>
                <a:schemeClr val="accent3">
                  <a:lumMod val="75000"/>
                </a:schemeClr>
              </a:solidFill>
            </a:endParaRPr>
          </a:p>
        </p:txBody>
      </p:sp>
    </p:spTree>
    <p:extLst>
      <p:ext uri="{BB962C8B-B14F-4D97-AF65-F5344CB8AC3E}">
        <p14:creationId xmlns:p14="http://schemas.microsoft.com/office/powerpoint/2010/main" xmlns="" val="7894854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539552" y="548681"/>
            <a:ext cx="7200800" cy="4708981"/>
          </a:xfrm>
          <a:prstGeom prst="rect">
            <a:avLst/>
          </a:prstGeom>
        </p:spPr>
        <p:txBody>
          <a:bodyPr wrap="square">
            <a:spAutoFit/>
          </a:bodyPr>
          <a:lstStyle/>
          <a:p>
            <a:pPr algn="just"/>
            <a:r>
              <a:rPr lang="es-ES" sz="2000" b="1" dirty="0" smtClean="0">
                <a:solidFill>
                  <a:schemeClr val="accent3">
                    <a:lumMod val="75000"/>
                  </a:schemeClr>
                </a:solidFill>
              </a:rPr>
              <a:t>III. LAS POLIZAS Y LOS AUXILIARES DE CUENTA</a:t>
            </a:r>
            <a:r>
              <a:rPr lang="es-ES" sz="2000" dirty="0">
                <a:solidFill>
                  <a:schemeClr val="accent3">
                    <a:lumMod val="75000"/>
                  </a:schemeClr>
                </a:solidFill>
              </a:rPr>
              <a:t> </a:t>
            </a:r>
            <a:r>
              <a:rPr lang="es-ES" sz="2000" b="1" dirty="0" smtClean="0">
                <a:solidFill>
                  <a:schemeClr val="accent3">
                    <a:lumMod val="75000"/>
                  </a:schemeClr>
                </a:solidFill>
              </a:rPr>
              <a:t>DE NIVEL MAYOR O SUBCUENTA DE PRIMER NIVEL</a:t>
            </a:r>
            <a:r>
              <a:rPr lang="es-ES" sz="2000" dirty="0" smtClean="0">
                <a:solidFill>
                  <a:schemeClr val="accent3">
                    <a:lumMod val="75000"/>
                  </a:schemeClr>
                </a:solidFill>
              </a:rPr>
              <a:t>, que incluyan el nivel de detalle con el que los contribuyentes realicen sus registros contables.</a:t>
            </a:r>
          </a:p>
          <a:p>
            <a:pPr algn="just"/>
            <a:endParaRPr lang="es-ES" sz="2000" dirty="0" smtClean="0">
              <a:solidFill>
                <a:schemeClr val="accent3">
                  <a:lumMod val="75000"/>
                </a:schemeClr>
              </a:solidFill>
            </a:endParaRPr>
          </a:p>
          <a:p>
            <a:pPr marL="342900" indent="-342900" algn="just">
              <a:buFont typeface="Wingdings" panose="05000000000000000000" pitchFamily="2" charset="2"/>
              <a:buChar char="Ø"/>
            </a:pPr>
            <a:r>
              <a:rPr lang="es-ES" sz="2000" dirty="0" smtClean="0">
                <a:solidFill>
                  <a:schemeClr val="accent3">
                    <a:lumMod val="75000"/>
                  </a:schemeClr>
                </a:solidFill>
              </a:rPr>
              <a:t>En cada póliza se deben distinguir:</a:t>
            </a:r>
          </a:p>
          <a:p>
            <a:pPr marL="342900" indent="-342900" algn="just">
              <a:buFont typeface="Wingdings" panose="05000000000000000000" pitchFamily="2" charset="2"/>
              <a:buChar char="Ø"/>
            </a:pPr>
            <a:endParaRPr lang="es-ES" sz="2000" dirty="0" smtClean="0">
              <a:solidFill>
                <a:schemeClr val="accent3">
                  <a:lumMod val="75000"/>
                </a:schemeClr>
              </a:solidFill>
            </a:endParaRPr>
          </a:p>
          <a:p>
            <a:pPr marL="342900" indent="-342900" algn="just">
              <a:buFont typeface="Arial" panose="020B0604020202020204" pitchFamily="34" charset="0"/>
              <a:buChar char="•"/>
            </a:pPr>
            <a:r>
              <a:rPr lang="es-ES" sz="2000" dirty="0" smtClean="0">
                <a:solidFill>
                  <a:schemeClr val="accent3">
                    <a:lumMod val="75000"/>
                  </a:schemeClr>
                </a:solidFill>
              </a:rPr>
              <a:t>Los folios fiscales de los CFDI.</a:t>
            </a:r>
          </a:p>
          <a:p>
            <a:pPr marL="342900" indent="-342900" algn="just">
              <a:buFont typeface="Arial" panose="020B0604020202020204" pitchFamily="34" charset="0"/>
              <a:buChar char="•"/>
            </a:pPr>
            <a:r>
              <a:rPr lang="es-ES" sz="2000" dirty="0" smtClean="0">
                <a:solidFill>
                  <a:schemeClr val="accent3">
                    <a:lumMod val="75000"/>
                  </a:schemeClr>
                </a:solidFill>
              </a:rPr>
              <a:t>Forma de pago.</a:t>
            </a:r>
          </a:p>
          <a:p>
            <a:pPr marL="342900" indent="-342900" algn="just">
              <a:buFont typeface="Arial" panose="020B0604020202020204" pitchFamily="34" charset="0"/>
              <a:buChar char="•"/>
            </a:pPr>
            <a:r>
              <a:rPr lang="es-ES" sz="2000" dirty="0" smtClean="0">
                <a:solidFill>
                  <a:schemeClr val="accent3">
                    <a:lumMod val="75000"/>
                  </a:schemeClr>
                </a:solidFill>
              </a:rPr>
              <a:t>Distintas contribuciones, tasas y cuotas.</a:t>
            </a:r>
          </a:p>
          <a:p>
            <a:pPr marL="342900" indent="-342900" algn="just">
              <a:buFont typeface="Arial" panose="020B0604020202020204" pitchFamily="34" charset="0"/>
              <a:buChar char="•"/>
            </a:pPr>
            <a:r>
              <a:rPr lang="es-ES" sz="2000" dirty="0" smtClean="0">
                <a:solidFill>
                  <a:schemeClr val="accent3">
                    <a:lumMod val="75000"/>
                  </a:schemeClr>
                </a:solidFill>
              </a:rPr>
              <a:t>En las operaciones relacionadas con tercero deberá incluirse el RFC de éste.</a:t>
            </a:r>
          </a:p>
          <a:p>
            <a:pPr marL="342900" indent="-342900" algn="just">
              <a:buFont typeface="Arial" panose="020B0604020202020204" pitchFamily="34" charset="0"/>
              <a:buChar char="•"/>
            </a:pPr>
            <a:r>
              <a:rPr lang="es-ES" sz="2000" dirty="0" smtClean="0">
                <a:solidFill>
                  <a:schemeClr val="accent3">
                    <a:lumMod val="75000"/>
                  </a:schemeClr>
                </a:solidFill>
              </a:rPr>
              <a:t>Cuando no se logre identificar el folio fiscal de un CFDI, se podrá a través de un </a:t>
            </a:r>
            <a:r>
              <a:rPr lang="es-ES" sz="2000" b="1" dirty="0" smtClean="0">
                <a:solidFill>
                  <a:schemeClr val="accent3">
                    <a:lumMod val="75000"/>
                  </a:schemeClr>
                </a:solidFill>
              </a:rPr>
              <a:t>reporte auxiliar </a:t>
            </a:r>
            <a:r>
              <a:rPr lang="es-ES" sz="2000" dirty="0" smtClean="0">
                <a:solidFill>
                  <a:schemeClr val="accent3">
                    <a:lumMod val="75000"/>
                  </a:schemeClr>
                </a:solidFill>
              </a:rPr>
              <a:t>relacionar todos los folios fiscales, el RFC y el monto contenido en los comprobantes que ampare dicha póliza.</a:t>
            </a:r>
            <a:endParaRPr lang="es-ES" sz="2000" dirty="0">
              <a:solidFill>
                <a:schemeClr val="accent3">
                  <a:lumMod val="75000"/>
                </a:schemeClr>
              </a:solidFill>
            </a:endParaRPr>
          </a:p>
        </p:txBody>
      </p:sp>
      <p:pic>
        <p:nvPicPr>
          <p:cNvPr id="5" name="Imagen 4"/>
          <p:cNvPicPr>
            <a:picLocks noChangeAspect="1"/>
          </p:cNvPicPr>
          <p:nvPr/>
        </p:nvPicPr>
        <p:blipFill>
          <a:blip r:embed="rId2" cstate="print"/>
          <a:stretch>
            <a:fillRect/>
          </a:stretch>
        </p:blipFill>
        <p:spPr>
          <a:xfrm>
            <a:off x="5991316" y="5445224"/>
            <a:ext cx="1894946" cy="1152128"/>
          </a:xfrm>
          <a:prstGeom prst="rect">
            <a:avLst/>
          </a:prstGeom>
        </p:spPr>
      </p:pic>
    </p:spTree>
    <p:extLst>
      <p:ext uri="{BB962C8B-B14F-4D97-AF65-F5344CB8AC3E}">
        <p14:creationId xmlns:p14="http://schemas.microsoft.com/office/powerpoint/2010/main" xmlns="" val="265489986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539552" y="548681"/>
            <a:ext cx="7200800" cy="5047536"/>
          </a:xfrm>
          <a:prstGeom prst="rect">
            <a:avLst/>
          </a:prstGeom>
        </p:spPr>
        <p:txBody>
          <a:bodyPr wrap="square">
            <a:spAutoFit/>
          </a:bodyPr>
          <a:lstStyle/>
          <a:p>
            <a:pPr marL="342900" indent="-342900" algn="just">
              <a:buFont typeface="Arial" panose="020B0604020202020204" pitchFamily="34" charset="0"/>
              <a:buChar char="•"/>
            </a:pPr>
            <a:r>
              <a:rPr lang="es-ES" sz="2000" dirty="0" smtClean="0">
                <a:solidFill>
                  <a:schemeClr val="accent3">
                    <a:lumMod val="75000"/>
                  </a:schemeClr>
                </a:solidFill>
              </a:rPr>
              <a:t>Los auxiliares de la cuenta de nivel mayor y/o de la subcuenta de primer nivel, deberán permitir la identificación de cada operación, acto o actividad, conforme al Anexo 24 apartado F</a:t>
            </a:r>
            <a:r>
              <a:rPr lang="es-ES" sz="2000" dirty="0">
                <a:solidFill>
                  <a:schemeClr val="accent3">
                    <a:lumMod val="75000"/>
                  </a:schemeClr>
                </a:solidFill>
              </a:rPr>
              <a:t> </a:t>
            </a:r>
            <a:r>
              <a:rPr lang="es-ES" sz="2000" b="1" dirty="0" smtClean="0">
                <a:solidFill>
                  <a:schemeClr val="accent3">
                    <a:lumMod val="75000"/>
                  </a:schemeClr>
                </a:solidFill>
              </a:rPr>
              <a:t>(Reporte auxiliar de cuenta).</a:t>
            </a:r>
          </a:p>
          <a:p>
            <a:pPr marL="342900" indent="-342900" algn="just">
              <a:buFont typeface="Arial" panose="020B0604020202020204" pitchFamily="34" charset="0"/>
              <a:buChar char="•"/>
            </a:pPr>
            <a:endParaRPr lang="es-ES" sz="2000" dirty="0">
              <a:solidFill>
                <a:schemeClr val="accent3">
                  <a:lumMod val="75000"/>
                </a:schemeClr>
              </a:solidFill>
            </a:endParaRPr>
          </a:p>
          <a:p>
            <a:pPr algn="just"/>
            <a:r>
              <a:rPr lang="es-ES" sz="2000" dirty="0" smtClean="0">
                <a:solidFill>
                  <a:schemeClr val="accent3">
                    <a:lumMod val="75000"/>
                  </a:schemeClr>
                </a:solidFill>
              </a:rPr>
              <a:t>Para efectos de esta regla se entenderá que la información contable será aquella que se produce de acuerdo al marco contable que aplique ordinariamente el contribuyente, o bien, al marco que este obligado a aplicar por alguna disposición legal o normativa, entre otras:</a:t>
            </a:r>
          </a:p>
          <a:p>
            <a:pPr algn="just"/>
            <a:endParaRPr lang="es-ES" sz="2000" dirty="0" smtClean="0">
              <a:solidFill>
                <a:schemeClr val="accent3">
                  <a:lumMod val="75000"/>
                </a:schemeClr>
              </a:solidFill>
            </a:endParaRPr>
          </a:p>
          <a:p>
            <a:pPr algn="just"/>
            <a:r>
              <a:rPr lang="es-ES" sz="2000" b="1" dirty="0" smtClean="0">
                <a:solidFill>
                  <a:schemeClr val="accent3">
                    <a:lumMod val="75000"/>
                  </a:schemeClr>
                </a:solidFill>
              </a:rPr>
              <a:t>NIF</a:t>
            </a:r>
            <a:r>
              <a:rPr lang="es-ES" sz="2000" dirty="0" smtClean="0">
                <a:solidFill>
                  <a:schemeClr val="accent3">
                    <a:lumMod val="75000"/>
                  </a:schemeClr>
                </a:solidFill>
              </a:rPr>
              <a:t> (Normas de Información Financiera)</a:t>
            </a:r>
          </a:p>
          <a:p>
            <a:pPr algn="just"/>
            <a:r>
              <a:rPr lang="es-ES" sz="2000" b="1" dirty="0" smtClean="0">
                <a:solidFill>
                  <a:schemeClr val="accent3">
                    <a:lumMod val="75000"/>
                  </a:schemeClr>
                </a:solidFill>
              </a:rPr>
              <a:t>USGAAP</a:t>
            </a:r>
            <a:r>
              <a:rPr lang="es-ES" sz="2000" dirty="0" smtClean="0">
                <a:solidFill>
                  <a:schemeClr val="accent3">
                    <a:lumMod val="75000"/>
                  </a:schemeClr>
                </a:solidFill>
              </a:rPr>
              <a:t> (Principios estadounidenses de contabilidad)</a:t>
            </a:r>
          </a:p>
          <a:p>
            <a:pPr algn="just"/>
            <a:r>
              <a:rPr lang="es-ES" sz="2000" b="1" dirty="0" smtClean="0">
                <a:solidFill>
                  <a:schemeClr val="accent3">
                    <a:lumMod val="75000"/>
                  </a:schemeClr>
                </a:solidFill>
              </a:rPr>
              <a:t>IFRS</a:t>
            </a:r>
            <a:r>
              <a:rPr lang="es-ES" sz="2000" dirty="0" smtClean="0">
                <a:solidFill>
                  <a:schemeClr val="accent3">
                    <a:lumMod val="75000"/>
                  </a:schemeClr>
                </a:solidFill>
              </a:rPr>
              <a:t> (Normas Internacionales de Información financiera)</a:t>
            </a:r>
          </a:p>
          <a:p>
            <a:pPr algn="just"/>
            <a:r>
              <a:rPr lang="es-ES" sz="2000" dirty="0" smtClean="0">
                <a:solidFill>
                  <a:schemeClr val="accent3">
                    <a:lumMod val="75000"/>
                  </a:schemeClr>
                </a:solidFill>
              </a:rPr>
              <a:t>O algún marco contable emitido por el Organismo </a:t>
            </a:r>
            <a:r>
              <a:rPr lang="es-ES" sz="2000" dirty="0">
                <a:solidFill>
                  <a:schemeClr val="accent3">
                    <a:lumMod val="75000"/>
                  </a:schemeClr>
                </a:solidFill>
              </a:rPr>
              <a:t>P</a:t>
            </a:r>
            <a:r>
              <a:rPr lang="es-ES" sz="2000" dirty="0" smtClean="0">
                <a:solidFill>
                  <a:schemeClr val="accent3">
                    <a:lumMod val="75000"/>
                  </a:schemeClr>
                </a:solidFill>
              </a:rPr>
              <a:t>rofesional </a:t>
            </a:r>
            <a:r>
              <a:rPr lang="es-ES" sz="2000" dirty="0">
                <a:solidFill>
                  <a:schemeClr val="accent3">
                    <a:lumMod val="75000"/>
                  </a:schemeClr>
                </a:solidFill>
              </a:rPr>
              <a:t>C</a:t>
            </a:r>
            <a:r>
              <a:rPr lang="es-ES" sz="2000" dirty="0" smtClean="0">
                <a:solidFill>
                  <a:schemeClr val="accent3">
                    <a:lumMod val="75000"/>
                  </a:schemeClr>
                </a:solidFill>
              </a:rPr>
              <a:t>ompetente en esta materia</a:t>
            </a:r>
            <a:r>
              <a:rPr lang="es-ES" sz="2200" dirty="0" smtClean="0">
                <a:solidFill>
                  <a:schemeClr val="accent3">
                    <a:lumMod val="75000"/>
                  </a:schemeClr>
                </a:solidFill>
              </a:rPr>
              <a:t>.</a:t>
            </a:r>
            <a:endParaRPr lang="es-ES" sz="2200" dirty="0">
              <a:solidFill>
                <a:schemeClr val="accent3">
                  <a:lumMod val="75000"/>
                </a:schemeClr>
              </a:solidFill>
            </a:endParaRPr>
          </a:p>
        </p:txBody>
      </p:sp>
    </p:spTree>
    <p:extLst>
      <p:ext uri="{BB962C8B-B14F-4D97-AF65-F5344CB8AC3E}">
        <p14:creationId xmlns:p14="http://schemas.microsoft.com/office/powerpoint/2010/main" xmlns="" val="288778302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539552" y="548681"/>
            <a:ext cx="7200800" cy="5062924"/>
          </a:xfrm>
          <a:prstGeom prst="rect">
            <a:avLst/>
          </a:prstGeom>
        </p:spPr>
        <p:txBody>
          <a:bodyPr wrap="square">
            <a:spAutoFit/>
          </a:bodyPr>
          <a:lstStyle/>
          <a:p>
            <a:pPr algn="just"/>
            <a:r>
              <a:rPr lang="es-ES" sz="2000" b="1" dirty="0" smtClean="0">
                <a:solidFill>
                  <a:schemeClr val="accent3">
                    <a:lumMod val="75000"/>
                  </a:schemeClr>
                </a:solidFill>
              </a:rPr>
              <a:t>2.8.1.5.  </a:t>
            </a:r>
            <a:r>
              <a:rPr lang="es-ES" sz="2000" dirty="0" smtClean="0">
                <a:solidFill>
                  <a:schemeClr val="accent3">
                    <a:lumMod val="75000"/>
                  </a:schemeClr>
                </a:solidFill>
              </a:rPr>
              <a:t>Los contribuyentes obligados a llevar  contabilidad e ingresar su información mensual a través de la pagina del SAT, deberán enviarla por medio del </a:t>
            </a:r>
            <a:r>
              <a:rPr lang="es-ES" sz="2000" b="1" dirty="0" smtClean="0">
                <a:solidFill>
                  <a:schemeClr val="accent3">
                    <a:lumMod val="75000"/>
                  </a:schemeClr>
                </a:solidFill>
              </a:rPr>
              <a:t>Buzón Tributario</a:t>
            </a:r>
            <a:r>
              <a:rPr lang="es-ES" sz="2000" dirty="0" smtClean="0">
                <a:solidFill>
                  <a:schemeClr val="accent3">
                    <a:lumMod val="75000"/>
                  </a:schemeClr>
                </a:solidFill>
              </a:rPr>
              <a:t>, según los plazos que se indican:</a:t>
            </a:r>
          </a:p>
          <a:p>
            <a:pPr algn="just"/>
            <a:endParaRPr lang="es-ES" sz="2000" b="1" dirty="0">
              <a:solidFill>
                <a:schemeClr val="accent3">
                  <a:lumMod val="75000"/>
                </a:schemeClr>
              </a:solidFill>
            </a:endParaRPr>
          </a:p>
          <a:p>
            <a:pPr algn="just"/>
            <a:r>
              <a:rPr lang="es-ES" sz="2000" dirty="0" smtClean="0">
                <a:solidFill>
                  <a:schemeClr val="accent3">
                    <a:lumMod val="75000"/>
                  </a:schemeClr>
                </a:solidFill>
              </a:rPr>
              <a:t>El cátalogo de cuentas se enviará:</a:t>
            </a:r>
          </a:p>
          <a:p>
            <a:pPr algn="just"/>
            <a:endParaRPr lang="es-ES" sz="2000" dirty="0" smtClean="0">
              <a:solidFill>
                <a:schemeClr val="accent3">
                  <a:lumMod val="75000"/>
                </a:schemeClr>
              </a:solidFill>
            </a:endParaRPr>
          </a:p>
          <a:p>
            <a:pPr marL="342900" indent="-342900" algn="just">
              <a:buFont typeface="Wingdings" panose="05000000000000000000" pitchFamily="2" charset="2"/>
              <a:buChar char="Ø"/>
            </a:pPr>
            <a:r>
              <a:rPr lang="es-ES" sz="2000" dirty="0" smtClean="0">
                <a:solidFill>
                  <a:schemeClr val="accent3">
                    <a:lumMod val="75000"/>
                  </a:schemeClr>
                </a:solidFill>
              </a:rPr>
              <a:t>Por primera vez cuando se entregue la primer balanza de comprobación.</a:t>
            </a:r>
          </a:p>
          <a:p>
            <a:pPr marL="342900" indent="-342900" algn="just">
              <a:buFont typeface="Wingdings" panose="05000000000000000000" pitchFamily="2" charset="2"/>
              <a:buChar char="Ø"/>
            </a:pPr>
            <a:endParaRPr lang="es-ES" sz="2000" dirty="0">
              <a:solidFill>
                <a:schemeClr val="accent3">
                  <a:lumMod val="75000"/>
                </a:schemeClr>
              </a:solidFill>
            </a:endParaRPr>
          </a:p>
          <a:p>
            <a:pPr marL="342900" indent="-342900" algn="just">
              <a:buFont typeface="Wingdings" panose="05000000000000000000" pitchFamily="2" charset="2"/>
              <a:buChar char="Ø"/>
            </a:pPr>
            <a:endParaRPr lang="es-ES" sz="2000" dirty="0" smtClean="0">
              <a:solidFill>
                <a:schemeClr val="accent3">
                  <a:lumMod val="75000"/>
                </a:schemeClr>
              </a:solidFill>
            </a:endParaRPr>
          </a:p>
          <a:p>
            <a:pPr marL="342900" indent="-342900" algn="just">
              <a:buFont typeface="Wingdings" panose="05000000000000000000" pitchFamily="2" charset="2"/>
              <a:buChar char="Ø"/>
            </a:pPr>
            <a:r>
              <a:rPr lang="es-ES" sz="2000" dirty="0" smtClean="0">
                <a:solidFill>
                  <a:schemeClr val="accent3">
                    <a:lumMod val="75000"/>
                  </a:schemeClr>
                </a:solidFill>
              </a:rPr>
              <a:t>En caso de que se modifiquen las cuentas que fueron reportadas, a más tardar al vencimiento de la obligación del envío de la balanza de comprobación del mes en que se realizó la modificación.</a:t>
            </a:r>
          </a:p>
          <a:p>
            <a:pPr marL="342900" indent="-342900" algn="just">
              <a:buFont typeface="Wingdings" panose="05000000000000000000" pitchFamily="2" charset="2"/>
              <a:buChar char="Ø"/>
            </a:pPr>
            <a:endParaRPr lang="es-ES" sz="2300" dirty="0" smtClean="0">
              <a:solidFill>
                <a:schemeClr val="accent3">
                  <a:lumMod val="75000"/>
                </a:schemeClr>
              </a:solidFill>
            </a:endParaRPr>
          </a:p>
        </p:txBody>
      </p:sp>
      <p:pic>
        <p:nvPicPr>
          <p:cNvPr id="5" name="Picture 3"/>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732240" y="4896353"/>
            <a:ext cx="2411760" cy="196164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46773347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539552" y="548681"/>
            <a:ext cx="7200800" cy="5693866"/>
          </a:xfrm>
          <a:prstGeom prst="rect">
            <a:avLst/>
          </a:prstGeom>
        </p:spPr>
        <p:txBody>
          <a:bodyPr wrap="square">
            <a:spAutoFit/>
          </a:bodyPr>
          <a:lstStyle/>
          <a:p>
            <a:pPr marL="342900" indent="-342900" algn="just"/>
            <a:r>
              <a:rPr lang="es-ES" sz="2000" dirty="0" smtClean="0">
                <a:solidFill>
                  <a:schemeClr val="accent3">
                    <a:lumMod val="75000"/>
                  </a:schemeClr>
                </a:solidFill>
              </a:rPr>
              <a:t>La Balanza de comprobación se enviará:</a:t>
            </a:r>
          </a:p>
          <a:p>
            <a:pPr marL="342900" indent="-342900" algn="just"/>
            <a:endParaRPr lang="es-ES" sz="2000" dirty="0" smtClean="0">
              <a:solidFill>
                <a:schemeClr val="accent3">
                  <a:lumMod val="75000"/>
                </a:schemeClr>
              </a:solidFill>
            </a:endParaRPr>
          </a:p>
          <a:p>
            <a:pPr marL="342900" indent="-342900" algn="just">
              <a:buFont typeface="Wingdings" panose="05000000000000000000" pitchFamily="2" charset="2"/>
              <a:buChar char="Ø"/>
            </a:pPr>
            <a:r>
              <a:rPr lang="es-ES" sz="2000" dirty="0" smtClean="0">
                <a:solidFill>
                  <a:schemeClr val="accent3">
                    <a:lumMod val="75000"/>
                  </a:schemeClr>
                </a:solidFill>
              </a:rPr>
              <a:t>Las Personas Morales, excepto los contribuyentes emisores de valores que coticen en las bolsas de valores, la enviarán de forma mensual a más tardar en los </a:t>
            </a:r>
            <a:r>
              <a:rPr lang="es-ES" sz="2000" b="1" dirty="0" smtClean="0">
                <a:solidFill>
                  <a:schemeClr val="accent3">
                    <a:lumMod val="75000"/>
                  </a:schemeClr>
                </a:solidFill>
              </a:rPr>
              <a:t>primeros 3 días del segundo mes posterior</a:t>
            </a:r>
            <a:r>
              <a:rPr lang="es-ES" sz="2000" dirty="0" smtClean="0">
                <a:solidFill>
                  <a:schemeClr val="accent3">
                    <a:lumMod val="75000"/>
                  </a:schemeClr>
                </a:solidFill>
              </a:rPr>
              <a:t>, al mes en que corresponda la información.</a:t>
            </a:r>
          </a:p>
          <a:p>
            <a:pPr marL="342900" indent="-342900" algn="just">
              <a:buFont typeface="Wingdings" panose="05000000000000000000" pitchFamily="2" charset="2"/>
              <a:buChar char="Ø"/>
            </a:pPr>
            <a:endParaRPr lang="es-ES" sz="2000" dirty="0" smtClean="0">
              <a:solidFill>
                <a:schemeClr val="accent3">
                  <a:lumMod val="75000"/>
                </a:schemeClr>
              </a:solidFill>
            </a:endParaRPr>
          </a:p>
          <a:p>
            <a:pPr algn="just"/>
            <a:r>
              <a:rPr lang="es-ES" sz="2000" b="1" dirty="0" smtClean="0">
                <a:solidFill>
                  <a:schemeClr val="accent3">
                    <a:lumMod val="75000"/>
                  </a:schemeClr>
                </a:solidFill>
              </a:rPr>
              <a:t>Ejemplo:</a:t>
            </a:r>
          </a:p>
          <a:p>
            <a:pPr algn="just"/>
            <a:r>
              <a:rPr lang="es-ES" sz="2000" dirty="0" smtClean="0">
                <a:solidFill>
                  <a:schemeClr val="accent3">
                    <a:lumMod val="75000"/>
                  </a:schemeClr>
                </a:solidFill>
              </a:rPr>
              <a:t>JULIO 2015  se deberá enviar a más tardar 03 SEPT 2015</a:t>
            </a:r>
          </a:p>
          <a:p>
            <a:pPr algn="just"/>
            <a:endParaRPr lang="es-ES" sz="2000" dirty="0" smtClean="0">
              <a:solidFill>
                <a:schemeClr val="accent3">
                  <a:lumMod val="75000"/>
                </a:schemeClr>
              </a:solidFill>
            </a:endParaRPr>
          </a:p>
          <a:p>
            <a:pPr algn="just"/>
            <a:endParaRPr lang="es-ES" sz="2000" dirty="0" smtClean="0">
              <a:solidFill>
                <a:schemeClr val="accent3">
                  <a:lumMod val="75000"/>
                </a:schemeClr>
              </a:solidFill>
            </a:endParaRPr>
          </a:p>
          <a:p>
            <a:pPr marL="342900" indent="-342900" algn="just">
              <a:buFont typeface="Wingdings" panose="05000000000000000000" pitchFamily="2" charset="2"/>
              <a:buChar char="Ø"/>
            </a:pPr>
            <a:r>
              <a:rPr lang="es-ES" sz="2000" dirty="0" smtClean="0">
                <a:solidFill>
                  <a:schemeClr val="accent3">
                    <a:lumMod val="75000"/>
                  </a:schemeClr>
                </a:solidFill>
              </a:rPr>
              <a:t>Las </a:t>
            </a:r>
            <a:r>
              <a:rPr lang="es-ES" sz="2000" dirty="0">
                <a:solidFill>
                  <a:schemeClr val="accent3">
                    <a:lumMod val="75000"/>
                  </a:schemeClr>
                </a:solidFill>
              </a:rPr>
              <a:t>Personas </a:t>
            </a:r>
            <a:r>
              <a:rPr lang="es-ES" sz="2000" dirty="0" smtClean="0">
                <a:solidFill>
                  <a:schemeClr val="accent3">
                    <a:lumMod val="75000"/>
                  </a:schemeClr>
                </a:solidFill>
              </a:rPr>
              <a:t>Físicas, enviarán de </a:t>
            </a:r>
            <a:r>
              <a:rPr lang="es-ES" sz="2000" dirty="0">
                <a:solidFill>
                  <a:schemeClr val="accent3">
                    <a:lumMod val="75000"/>
                  </a:schemeClr>
                </a:solidFill>
              </a:rPr>
              <a:t>forma </a:t>
            </a:r>
            <a:r>
              <a:rPr lang="es-ES" sz="2000" dirty="0" smtClean="0">
                <a:solidFill>
                  <a:schemeClr val="accent3">
                    <a:lumMod val="75000"/>
                  </a:schemeClr>
                </a:solidFill>
              </a:rPr>
              <a:t>mensual su información </a:t>
            </a:r>
            <a:r>
              <a:rPr lang="es-ES" sz="2000" dirty="0">
                <a:solidFill>
                  <a:schemeClr val="accent3">
                    <a:lumMod val="75000"/>
                  </a:schemeClr>
                </a:solidFill>
              </a:rPr>
              <a:t>a más tardar en los </a:t>
            </a:r>
            <a:r>
              <a:rPr lang="es-ES" sz="2000" b="1" dirty="0">
                <a:solidFill>
                  <a:schemeClr val="accent3">
                    <a:lumMod val="75000"/>
                  </a:schemeClr>
                </a:solidFill>
              </a:rPr>
              <a:t>primeros </a:t>
            </a:r>
            <a:r>
              <a:rPr lang="es-ES" sz="2000" b="1" dirty="0" smtClean="0">
                <a:solidFill>
                  <a:schemeClr val="accent3">
                    <a:lumMod val="75000"/>
                  </a:schemeClr>
                </a:solidFill>
              </a:rPr>
              <a:t>5 días </a:t>
            </a:r>
            <a:r>
              <a:rPr lang="es-ES" sz="2000" b="1" dirty="0">
                <a:solidFill>
                  <a:schemeClr val="accent3">
                    <a:lumMod val="75000"/>
                  </a:schemeClr>
                </a:solidFill>
              </a:rPr>
              <a:t>del segundo mes posterior</a:t>
            </a:r>
            <a:r>
              <a:rPr lang="es-ES" sz="2000" dirty="0">
                <a:solidFill>
                  <a:schemeClr val="accent3">
                    <a:lumMod val="75000"/>
                  </a:schemeClr>
                </a:solidFill>
              </a:rPr>
              <a:t>, al mes </a:t>
            </a:r>
            <a:r>
              <a:rPr lang="es-ES" sz="2000" dirty="0" smtClean="0">
                <a:solidFill>
                  <a:schemeClr val="accent3">
                    <a:lumMod val="75000"/>
                  </a:schemeClr>
                </a:solidFill>
              </a:rPr>
              <a:t>en </a:t>
            </a:r>
            <a:r>
              <a:rPr lang="es-ES" sz="2000" dirty="0">
                <a:solidFill>
                  <a:schemeClr val="accent3">
                    <a:lumMod val="75000"/>
                  </a:schemeClr>
                </a:solidFill>
              </a:rPr>
              <a:t>que corresponda la información</a:t>
            </a:r>
            <a:r>
              <a:rPr lang="es-ES" sz="2000" dirty="0" smtClean="0">
                <a:solidFill>
                  <a:schemeClr val="accent3">
                    <a:lumMod val="75000"/>
                  </a:schemeClr>
                </a:solidFill>
              </a:rPr>
              <a:t>.</a:t>
            </a:r>
          </a:p>
          <a:p>
            <a:pPr marL="342900" indent="-342900" algn="just">
              <a:buFont typeface="Wingdings" panose="05000000000000000000" pitchFamily="2" charset="2"/>
              <a:buChar char="Ø"/>
            </a:pPr>
            <a:endParaRPr lang="es-ES" sz="2000" dirty="0" smtClean="0">
              <a:solidFill>
                <a:schemeClr val="accent3">
                  <a:lumMod val="75000"/>
                </a:schemeClr>
              </a:solidFill>
            </a:endParaRPr>
          </a:p>
          <a:p>
            <a:pPr algn="just"/>
            <a:r>
              <a:rPr lang="es-ES" sz="2000" b="1" dirty="0">
                <a:solidFill>
                  <a:schemeClr val="accent3">
                    <a:lumMod val="75000"/>
                  </a:schemeClr>
                </a:solidFill>
              </a:rPr>
              <a:t>Ejemplo:</a:t>
            </a:r>
          </a:p>
          <a:p>
            <a:pPr algn="just"/>
            <a:r>
              <a:rPr lang="es-ES" sz="2000" dirty="0">
                <a:solidFill>
                  <a:schemeClr val="accent3">
                    <a:lumMod val="75000"/>
                  </a:schemeClr>
                </a:solidFill>
              </a:rPr>
              <a:t>JULIO 2015  se deberá enviar a más tardar </a:t>
            </a:r>
            <a:r>
              <a:rPr lang="es-ES" sz="2000" dirty="0" smtClean="0">
                <a:solidFill>
                  <a:schemeClr val="accent3">
                    <a:lumMod val="75000"/>
                  </a:schemeClr>
                </a:solidFill>
              </a:rPr>
              <a:t>05 </a:t>
            </a:r>
            <a:r>
              <a:rPr lang="es-ES" sz="2000" dirty="0">
                <a:solidFill>
                  <a:schemeClr val="accent3">
                    <a:lumMod val="75000"/>
                  </a:schemeClr>
                </a:solidFill>
              </a:rPr>
              <a:t>SEPT </a:t>
            </a:r>
            <a:r>
              <a:rPr lang="es-ES" sz="2000" dirty="0" smtClean="0">
                <a:solidFill>
                  <a:schemeClr val="accent3">
                    <a:lumMod val="75000"/>
                  </a:schemeClr>
                </a:solidFill>
              </a:rPr>
              <a:t>2015</a:t>
            </a:r>
            <a:endParaRPr lang="es-ES" sz="2000" dirty="0">
              <a:solidFill>
                <a:schemeClr val="accent3">
                  <a:lumMod val="75000"/>
                </a:schemeClr>
              </a:solidFill>
            </a:endParaRPr>
          </a:p>
          <a:p>
            <a:pPr marL="342900" indent="-342900" algn="just">
              <a:buFont typeface="Wingdings" panose="05000000000000000000" pitchFamily="2" charset="2"/>
              <a:buChar char="Ø"/>
            </a:pPr>
            <a:endParaRPr lang="es-ES" sz="2400" dirty="0" smtClean="0">
              <a:solidFill>
                <a:schemeClr val="accent3">
                  <a:lumMod val="75000"/>
                </a:schemeClr>
              </a:solidFill>
            </a:endParaRPr>
          </a:p>
        </p:txBody>
      </p:sp>
      <p:pic>
        <p:nvPicPr>
          <p:cNvPr id="4" name="Imagen 3" descr="Unknown-5"/>
          <p:cNvPicPr>
            <a:picLocks noChangeAspect="1"/>
          </p:cNvPicPr>
          <p:nvPr/>
        </p:nvPicPr>
        <p:blipFill>
          <a:blip r:embed="rId2" cstate="print"/>
          <a:stretch>
            <a:fillRect/>
          </a:stretch>
        </p:blipFill>
        <p:spPr>
          <a:xfrm>
            <a:off x="7727950" y="0"/>
            <a:ext cx="1416050" cy="1435100"/>
          </a:xfrm>
          <a:prstGeom prst="rect">
            <a:avLst/>
          </a:prstGeom>
        </p:spPr>
      </p:pic>
    </p:spTree>
    <p:extLst>
      <p:ext uri="{BB962C8B-B14F-4D97-AF65-F5344CB8AC3E}">
        <p14:creationId xmlns:p14="http://schemas.microsoft.com/office/powerpoint/2010/main" xmlns="" val="196348156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539552" y="548681"/>
            <a:ext cx="7200800" cy="5509200"/>
          </a:xfrm>
          <a:prstGeom prst="rect">
            <a:avLst/>
          </a:prstGeom>
        </p:spPr>
        <p:txBody>
          <a:bodyPr wrap="square">
            <a:spAutoFit/>
          </a:bodyPr>
          <a:lstStyle/>
          <a:p>
            <a:pPr marL="342900" indent="-342900" algn="just">
              <a:buFont typeface="Wingdings" panose="05000000000000000000" pitchFamily="2" charset="2"/>
              <a:buChar char="Ø"/>
            </a:pPr>
            <a:r>
              <a:rPr lang="es-ES" sz="2000" dirty="0" smtClean="0">
                <a:solidFill>
                  <a:schemeClr val="accent3">
                    <a:lumMod val="75000"/>
                  </a:schemeClr>
                </a:solidFill>
              </a:rPr>
              <a:t>Los Contribuyentes emisores de Valores que coticen en las bolsas de valores, enviarán la información en archivos mensuales por cada trimestre como sigue:</a:t>
            </a:r>
          </a:p>
          <a:p>
            <a:pPr marL="342900" indent="-342900" algn="just">
              <a:buFont typeface="Wingdings" panose="05000000000000000000" pitchFamily="2" charset="2"/>
              <a:buChar char="Ø"/>
            </a:pPr>
            <a:endParaRPr lang="es-ES" sz="2000" dirty="0" smtClean="0">
              <a:solidFill>
                <a:schemeClr val="accent3">
                  <a:lumMod val="75000"/>
                </a:schemeClr>
              </a:solidFill>
            </a:endParaRPr>
          </a:p>
          <a:p>
            <a:pPr marL="342900" indent="-342900" algn="just">
              <a:buFont typeface="Wingdings" panose="05000000000000000000" pitchFamily="2" charset="2"/>
              <a:buChar char="Ø"/>
            </a:pPr>
            <a:endParaRPr lang="es-ES" sz="2200" dirty="0" smtClean="0">
              <a:solidFill>
                <a:schemeClr val="accent3">
                  <a:lumMod val="75000"/>
                </a:schemeClr>
              </a:solidFill>
            </a:endParaRPr>
          </a:p>
          <a:p>
            <a:pPr algn="just"/>
            <a:endParaRPr lang="es-ES" sz="2200" dirty="0" smtClean="0">
              <a:solidFill>
                <a:schemeClr val="accent3">
                  <a:lumMod val="75000"/>
                </a:schemeClr>
              </a:solidFill>
            </a:endParaRPr>
          </a:p>
          <a:p>
            <a:pPr algn="just"/>
            <a:endParaRPr lang="es-ES" sz="2200" dirty="0">
              <a:solidFill>
                <a:schemeClr val="accent3">
                  <a:lumMod val="75000"/>
                </a:schemeClr>
              </a:solidFill>
            </a:endParaRPr>
          </a:p>
          <a:p>
            <a:pPr algn="just"/>
            <a:endParaRPr lang="es-ES" sz="2200" dirty="0" smtClean="0">
              <a:solidFill>
                <a:schemeClr val="accent3">
                  <a:lumMod val="75000"/>
                </a:schemeClr>
              </a:solidFill>
            </a:endParaRPr>
          </a:p>
          <a:p>
            <a:pPr algn="just"/>
            <a:endParaRPr lang="es-ES" sz="2000" dirty="0">
              <a:solidFill>
                <a:schemeClr val="accent3">
                  <a:lumMod val="75000"/>
                </a:schemeClr>
              </a:solidFill>
            </a:endParaRPr>
          </a:p>
          <a:p>
            <a:pPr marL="342900" indent="-342900" algn="just">
              <a:buFont typeface="Wingdings" panose="05000000000000000000" pitchFamily="2" charset="2"/>
              <a:buChar char="Ø"/>
            </a:pPr>
            <a:r>
              <a:rPr lang="es-ES" sz="2000" dirty="0" smtClean="0">
                <a:solidFill>
                  <a:schemeClr val="accent3">
                    <a:lumMod val="75000"/>
                  </a:schemeClr>
                </a:solidFill>
              </a:rPr>
              <a:t>Los AGAPES, enviarán su información de forma semestral, dentro de los </a:t>
            </a:r>
            <a:r>
              <a:rPr lang="es-ES" sz="2000" b="1" dirty="0" smtClean="0">
                <a:solidFill>
                  <a:schemeClr val="accent3">
                    <a:lumMod val="75000"/>
                  </a:schemeClr>
                </a:solidFill>
              </a:rPr>
              <a:t>primeros 3 y 5 días del segundo mes posterior al ultimo mes reportado</a:t>
            </a:r>
            <a:r>
              <a:rPr lang="es-ES" sz="2000" dirty="0" smtClean="0">
                <a:solidFill>
                  <a:schemeClr val="accent3">
                    <a:lumMod val="75000"/>
                  </a:schemeClr>
                </a:solidFill>
              </a:rPr>
              <a:t>. Mediante seis archivos que corresponden a cada uno de los meses.</a:t>
            </a:r>
          </a:p>
          <a:p>
            <a:pPr marL="342900" indent="-342900" algn="just">
              <a:buFont typeface="Wingdings" panose="05000000000000000000" pitchFamily="2" charset="2"/>
              <a:buChar char="Ø"/>
            </a:pPr>
            <a:endParaRPr lang="es-ES" sz="2000" dirty="0" smtClean="0">
              <a:solidFill>
                <a:schemeClr val="accent3">
                  <a:lumMod val="75000"/>
                </a:schemeClr>
              </a:solidFill>
            </a:endParaRPr>
          </a:p>
          <a:p>
            <a:pPr algn="just"/>
            <a:r>
              <a:rPr lang="es-ES" sz="2000" b="1" dirty="0" smtClean="0">
                <a:solidFill>
                  <a:schemeClr val="accent3">
                    <a:lumMod val="75000"/>
                  </a:schemeClr>
                </a:solidFill>
              </a:rPr>
              <a:t>Ejemplo:</a:t>
            </a:r>
          </a:p>
          <a:p>
            <a:pPr algn="just"/>
            <a:r>
              <a:rPr lang="es-ES" sz="2000" dirty="0" smtClean="0">
                <a:solidFill>
                  <a:schemeClr val="accent3">
                    <a:lumMod val="75000"/>
                  </a:schemeClr>
                </a:solidFill>
              </a:rPr>
              <a:t>Enero 2016 se enviaría  el 3 y 5 de Agosto 2016. </a:t>
            </a:r>
            <a:endParaRPr lang="es-ES" sz="2000" dirty="0">
              <a:solidFill>
                <a:schemeClr val="accent3">
                  <a:lumMod val="75000"/>
                </a:schemeClr>
              </a:solidFill>
            </a:endParaRPr>
          </a:p>
          <a:p>
            <a:pPr marL="342900" indent="-342900" algn="just">
              <a:buFont typeface="Wingdings" panose="05000000000000000000" pitchFamily="2" charset="2"/>
              <a:buChar char="Ø"/>
            </a:pPr>
            <a:endParaRPr lang="es-ES" sz="2400" dirty="0" smtClean="0">
              <a:solidFill>
                <a:schemeClr val="accent3">
                  <a:lumMod val="75000"/>
                </a:schemeClr>
              </a:solidFill>
            </a:endParaRPr>
          </a:p>
        </p:txBody>
      </p:sp>
      <p:pic>
        <p:nvPicPr>
          <p:cNvPr id="4" name="Imagen 3" descr="Unknown-5"/>
          <p:cNvPicPr>
            <a:picLocks noChangeAspect="1"/>
          </p:cNvPicPr>
          <p:nvPr/>
        </p:nvPicPr>
        <p:blipFill>
          <a:blip r:embed="rId2" cstate="print"/>
          <a:stretch>
            <a:fillRect/>
          </a:stretch>
        </p:blipFill>
        <p:spPr>
          <a:xfrm>
            <a:off x="7727950" y="0"/>
            <a:ext cx="1416050" cy="1435100"/>
          </a:xfrm>
          <a:prstGeom prst="rect">
            <a:avLst/>
          </a:prstGeom>
        </p:spPr>
      </p:pic>
      <p:graphicFrame>
        <p:nvGraphicFramePr>
          <p:cNvPr id="2" name="Tabla 1"/>
          <p:cNvGraphicFramePr>
            <a:graphicFrameLocks noGrp="1"/>
          </p:cNvGraphicFramePr>
          <p:nvPr>
            <p:extLst>
              <p:ext uri="{D42A27DB-BD31-4B8C-83A1-F6EECF244321}">
                <p14:modId xmlns:p14="http://schemas.microsoft.com/office/powerpoint/2010/main" xmlns="" val="70097589"/>
              </p:ext>
            </p:extLst>
          </p:nvPr>
        </p:nvGraphicFramePr>
        <p:xfrm>
          <a:off x="1691680" y="1700808"/>
          <a:ext cx="4104456" cy="1368150"/>
        </p:xfrm>
        <a:graphic>
          <a:graphicData uri="http://schemas.openxmlformats.org/drawingml/2006/table">
            <a:tbl>
              <a:tblPr>
                <a:tableStyleId>{5C22544A-7EE6-4342-B048-85BDC9FD1C3A}</a:tableStyleId>
              </a:tblPr>
              <a:tblGrid>
                <a:gridCol w="2639668"/>
                <a:gridCol w="1464788"/>
              </a:tblGrid>
              <a:tr h="273630">
                <a:tc>
                  <a:txBody>
                    <a:bodyPr/>
                    <a:lstStyle/>
                    <a:p>
                      <a:pPr algn="ctr" fontAlgn="b"/>
                      <a:r>
                        <a:rPr lang="es-MX" sz="1100" b="1" u="none" strike="noStrike" dirty="0">
                          <a:solidFill>
                            <a:schemeClr val="accent3">
                              <a:lumMod val="75000"/>
                            </a:schemeClr>
                          </a:solidFill>
                          <a:effectLst/>
                        </a:rPr>
                        <a:t>MES</a:t>
                      </a:r>
                      <a:endParaRPr lang="es-MX" sz="1100" b="1" i="0" u="none" strike="noStrike" dirty="0">
                        <a:solidFill>
                          <a:schemeClr val="accent3">
                            <a:lumMod val="75000"/>
                          </a:schemeClr>
                        </a:solidFill>
                        <a:effectLst/>
                        <a:latin typeface="Calibri" panose="020F0502020204030204" pitchFamily="34" charset="0"/>
                      </a:endParaRPr>
                    </a:p>
                  </a:txBody>
                  <a:tcPr marL="0" marR="0" marT="0" marB="0" anchor="b">
                    <a:solidFill>
                      <a:schemeClr val="accent5">
                        <a:lumMod val="40000"/>
                        <a:lumOff val="60000"/>
                      </a:schemeClr>
                    </a:solidFill>
                  </a:tcPr>
                </a:tc>
                <a:tc>
                  <a:txBody>
                    <a:bodyPr/>
                    <a:lstStyle/>
                    <a:p>
                      <a:pPr algn="ctr" fontAlgn="b"/>
                      <a:r>
                        <a:rPr lang="es-MX" sz="1100" b="1" u="none" strike="noStrike" dirty="0">
                          <a:solidFill>
                            <a:schemeClr val="accent3">
                              <a:lumMod val="75000"/>
                            </a:schemeClr>
                          </a:solidFill>
                          <a:effectLst/>
                        </a:rPr>
                        <a:t>ENVIO</a:t>
                      </a:r>
                      <a:endParaRPr lang="es-MX" sz="1100" b="1" i="0" u="none" strike="noStrike" dirty="0">
                        <a:solidFill>
                          <a:schemeClr val="accent3">
                            <a:lumMod val="75000"/>
                          </a:schemeClr>
                        </a:solidFill>
                        <a:effectLst/>
                        <a:latin typeface="Calibri" panose="020F0502020204030204" pitchFamily="34" charset="0"/>
                      </a:endParaRPr>
                    </a:p>
                  </a:txBody>
                  <a:tcPr marL="0" marR="0" marT="0" marB="0" anchor="b">
                    <a:solidFill>
                      <a:schemeClr val="accent5">
                        <a:lumMod val="40000"/>
                        <a:lumOff val="60000"/>
                      </a:schemeClr>
                    </a:solidFill>
                  </a:tcPr>
                </a:tc>
              </a:tr>
              <a:tr h="273630">
                <a:tc>
                  <a:txBody>
                    <a:bodyPr/>
                    <a:lstStyle/>
                    <a:p>
                      <a:pPr algn="l" fontAlgn="b"/>
                      <a:r>
                        <a:rPr lang="es-MX" sz="1100" b="1" u="none" strike="noStrike" dirty="0">
                          <a:solidFill>
                            <a:schemeClr val="accent3">
                              <a:lumMod val="75000"/>
                            </a:schemeClr>
                          </a:solidFill>
                          <a:effectLst/>
                        </a:rPr>
                        <a:t>ENERO, FEBRERO Y MARZO</a:t>
                      </a:r>
                      <a:endParaRPr lang="es-MX" sz="1100" b="1" i="0" u="none" strike="noStrike" dirty="0">
                        <a:solidFill>
                          <a:schemeClr val="accent3">
                            <a:lumMod val="75000"/>
                          </a:schemeClr>
                        </a:solidFill>
                        <a:effectLst/>
                        <a:latin typeface="Calibri" panose="020F0502020204030204" pitchFamily="34" charset="0"/>
                      </a:endParaRPr>
                    </a:p>
                  </a:txBody>
                  <a:tcPr marL="0" marR="0" marT="0" marB="0" anchor="b"/>
                </a:tc>
                <a:tc>
                  <a:txBody>
                    <a:bodyPr/>
                    <a:lstStyle/>
                    <a:p>
                      <a:pPr algn="ctr" fontAlgn="b"/>
                      <a:r>
                        <a:rPr lang="es-MX" sz="1100" b="1" u="none" strike="noStrike" dirty="0">
                          <a:solidFill>
                            <a:schemeClr val="accent3">
                              <a:lumMod val="75000"/>
                            </a:schemeClr>
                          </a:solidFill>
                          <a:effectLst/>
                        </a:rPr>
                        <a:t>3 DE MAYO</a:t>
                      </a:r>
                      <a:endParaRPr lang="es-MX" sz="1100" b="1" i="0" u="none" strike="noStrike" dirty="0">
                        <a:solidFill>
                          <a:schemeClr val="accent3">
                            <a:lumMod val="75000"/>
                          </a:schemeClr>
                        </a:solidFill>
                        <a:effectLst/>
                        <a:latin typeface="Calibri" panose="020F0502020204030204" pitchFamily="34" charset="0"/>
                      </a:endParaRPr>
                    </a:p>
                  </a:txBody>
                  <a:tcPr marL="0" marR="0" marT="0" marB="0" anchor="b"/>
                </a:tc>
              </a:tr>
              <a:tr h="273630">
                <a:tc>
                  <a:txBody>
                    <a:bodyPr/>
                    <a:lstStyle/>
                    <a:p>
                      <a:pPr algn="l" fontAlgn="b"/>
                      <a:r>
                        <a:rPr lang="es-MX" sz="1100" b="1" u="none" strike="noStrike" dirty="0">
                          <a:solidFill>
                            <a:schemeClr val="accent3">
                              <a:lumMod val="75000"/>
                            </a:schemeClr>
                          </a:solidFill>
                          <a:effectLst/>
                        </a:rPr>
                        <a:t>ABRIL, MAYO Y JUNIO</a:t>
                      </a:r>
                      <a:endParaRPr lang="es-MX" sz="1100" b="1" i="0" u="none" strike="noStrike" dirty="0">
                        <a:solidFill>
                          <a:schemeClr val="accent3">
                            <a:lumMod val="75000"/>
                          </a:schemeClr>
                        </a:solidFill>
                        <a:effectLst/>
                        <a:latin typeface="Calibri" panose="020F0502020204030204" pitchFamily="34" charset="0"/>
                      </a:endParaRPr>
                    </a:p>
                  </a:txBody>
                  <a:tcPr marL="0" marR="0" marT="0" marB="0" anchor="b"/>
                </a:tc>
                <a:tc>
                  <a:txBody>
                    <a:bodyPr/>
                    <a:lstStyle/>
                    <a:p>
                      <a:pPr algn="ctr" fontAlgn="b"/>
                      <a:r>
                        <a:rPr lang="es-MX" sz="1100" b="1" u="none" strike="noStrike">
                          <a:solidFill>
                            <a:schemeClr val="accent3">
                              <a:lumMod val="75000"/>
                            </a:schemeClr>
                          </a:solidFill>
                          <a:effectLst/>
                        </a:rPr>
                        <a:t>3 DE AGOSTO</a:t>
                      </a:r>
                      <a:endParaRPr lang="es-MX" sz="1100" b="1" i="0" u="none" strike="noStrike">
                        <a:solidFill>
                          <a:schemeClr val="accent3">
                            <a:lumMod val="75000"/>
                          </a:schemeClr>
                        </a:solidFill>
                        <a:effectLst/>
                        <a:latin typeface="Calibri" panose="020F0502020204030204" pitchFamily="34" charset="0"/>
                      </a:endParaRPr>
                    </a:p>
                  </a:txBody>
                  <a:tcPr marL="0" marR="0" marT="0" marB="0" anchor="b"/>
                </a:tc>
              </a:tr>
              <a:tr h="273630">
                <a:tc>
                  <a:txBody>
                    <a:bodyPr/>
                    <a:lstStyle/>
                    <a:p>
                      <a:pPr algn="l" fontAlgn="b"/>
                      <a:r>
                        <a:rPr lang="es-MX" sz="1100" b="1" u="none" strike="noStrike" dirty="0">
                          <a:solidFill>
                            <a:schemeClr val="accent3">
                              <a:lumMod val="75000"/>
                            </a:schemeClr>
                          </a:solidFill>
                          <a:effectLst/>
                        </a:rPr>
                        <a:t>JULIO, AGOSTO Y SEPTIEMBRE</a:t>
                      </a:r>
                      <a:endParaRPr lang="es-MX" sz="1100" b="1" i="0" u="none" strike="noStrike" dirty="0">
                        <a:solidFill>
                          <a:schemeClr val="accent3">
                            <a:lumMod val="75000"/>
                          </a:schemeClr>
                        </a:solidFill>
                        <a:effectLst/>
                        <a:latin typeface="Calibri" panose="020F0502020204030204" pitchFamily="34" charset="0"/>
                      </a:endParaRPr>
                    </a:p>
                  </a:txBody>
                  <a:tcPr marL="0" marR="0" marT="0" marB="0" anchor="b"/>
                </a:tc>
                <a:tc>
                  <a:txBody>
                    <a:bodyPr/>
                    <a:lstStyle/>
                    <a:p>
                      <a:pPr algn="ctr" fontAlgn="b"/>
                      <a:r>
                        <a:rPr lang="es-MX" sz="1100" b="1" u="none" strike="noStrike" dirty="0">
                          <a:solidFill>
                            <a:schemeClr val="accent3">
                              <a:lumMod val="75000"/>
                            </a:schemeClr>
                          </a:solidFill>
                          <a:effectLst/>
                        </a:rPr>
                        <a:t>3 DE NOVIEMBRE</a:t>
                      </a:r>
                      <a:endParaRPr lang="es-MX" sz="1100" b="1" i="0" u="none" strike="noStrike" dirty="0">
                        <a:solidFill>
                          <a:schemeClr val="accent3">
                            <a:lumMod val="75000"/>
                          </a:schemeClr>
                        </a:solidFill>
                        <a:effectLst/>
                        <a:latin typeface="Calibri" panose="020F0502020204030204" pitchFamily="34" charset="0"/>
                      </a:endParaRPr>
                    </a:p>
                  </a:txBody>
                  <a:tcPr marL="0" marR="0" marT="0" marB="0" anchor="b"/>
                </a:tc>
              </a:tr>
              <a:tr h="273630">
                <a:tc>
                  <a:txBody>
                    <a:bodyPr/>
                    <a:lstStyle/>
                    <a:p>
                      <a:pPr algn="l" fontAlgn="b"/>
                      <a:r>
                        <a:rPr lang="es-MX" sz="1100" b="1" u="none" strike="noStrike" dirty="0">
                          <a:solidFill>
                            <a:schemeClr val="accent3">
                              <a:lumMod val="75000"/>
                            </a:schemeClr>
                          </a:solidFill>
                          <a:effectLst/>
                        </a:rPr>
                        <a:t>OCTUBRE, NOVIEMBRE Y DICIEMBRE</a:t>
                      </a:r>
                      <a:endParaRPr lang="es-MX" sz="1100" b="1" i="0" u="none" strike="noStrike" dirty="0">
                        <a:solidFill>
                          <a:schemeClr val="accent3">
                            <a:lumMod val="75000"/>
                          </a:schemeClr>
                        </a:solidFill>
                        <a:effectLst/>
                        <a:latin typeface="Calibri" panose="020F0502020204030204" pitchFamily="34" charset="0"/>
                      </a:endParaRPr>
                    </a:p>
                  </a:txBody>
                  <a:tcPr marL="0" marR="0" marT="0" marB="0" anchor="b"/>
                </a:tc>
                <a:tc>
                  <a:txBody>
                    <a:bodyPr/>
                    <a:lstStyle/>
                    <a:p>
                      <a:pPr algn="ctr" fontAlgn="b"/>
                      <a:r>
                        <a:rPr lang="es-MX" sz="1100" b="1" u="none" strike="noStrike" dirty="0">
                          <a:solidFill>
                            <a:schemeClr val="accent3">
                              <a:lumMod val="75000"/>
                            </a:schemeClr>
                          </a:solidFill>
                          <a:effectLst/>
                        </a:rPr>
                        <a:t>3 DE MARZO</a:t>
                      </a:r>
                      <a:endParaRPr lang="es-MX" sz="1100" b="1" i="0" u="none" strike="noStrike" dirty="0">
                        <a:solidFill>
                          <a:schemeClr val="accent3">
                            <a:lumMod val="75000"/>
                          </a:schemeClr>
                        </a:solidFill>
                        <a:effectLst/>
                        <a:latin typeface="Calibri" panose="020F0502020204030204" pitchFamily="34" charset="0"/>
                      </a:endParaRPr>
                    </a:p>
                  </a:txBody>
                  <a:tcPr marL="0" marR="0" marT="0" marB="0" anchor="b"/>
                </a:tc>
              </a:tr>
            </a:tbl>
          </a:graphicData>
        </a:graphic>
      </p:graphicFrame>
    </p:spTree>
    <p:extLst>
      <p:ext uri="{BB962C8B-B14F-4D97-AF65-F5344CB8AC3E}">
        <p14:creationId xmlns:p14="http://schemas.microsoft.com/office/powerpoint/2010/main" xmlns="" val="357670520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539552" y="548681"/>
            <a:ext cx="7461448" cy="5047536"/>
          </a:xfrm>
          <a:prstGeom prst="rect">
            <a:avLst/>
          </a:prstGeom>
        </p:spPr>
        <p:txBody>
          <a:bodyPr wrap="square">
            <a:spAutoFit/>
          </a:bodyPr>
          <a:lstStyle/>
          <a:p>
            <a:pPr marL="342900" indent="-342900" algn="just">
              <a:buFont typeface="Wingdings" panose="05000000000000000000" pitchFamily="2" charset="2"/>
              <a:buChar char="Ø"/>
            </a:pPr>
            <a:r>
              <a:rPr lang="es-ES" sz="2000" dirty="0" smtClean="0">
                <a:solidFill>
                  <a:schemeClr val="accent3">
                    <a:lumMod val="75000"/>
                  </a:schemeClr>
                </a:solidFill>
              </a:rPr>
              <a:t>La balanza de cierre del ejercicio, en el caso de </a:t>
            </a:r>
            <a:r>
              <a:rPr lang="es-ES" sz="2000" b="1" dirty="0" smtClean="0">
                <a:solidFill>
                  <a:schemeClr val="accent3">
                    <a:lumMod val="75000"/>
                  </a:schemeClr>
                </a:solidFill>
              </a:rPr>
              <a:t>personas morales se enviará a más tardar el día 20 de abril </a:t>
            </a:r>
            <a:r>
              <a:rPr lang="es-ES" sz="2000" dirty="0" smtClean="0">
                <a:solidFill>
                  <a:schemeClr val="accent3">
                    <a:lumMod val="75000"/>
                  </a:schemeClr>
                </a:solidFill>
              </a:rPr>
              <a:t>del año siguiente al ejercicio que corresponda; en el caso de </a:t>
            </a:r>
            <a:r>
              <a:rPr lang="es-ES" sz="2000" b="1" dirty="0" smtClean="0">
                <a:solidFill>
                  <a:schemeClr val="accent3">
                    <a:lumMod val="75000"/>
                  </a:schemeClr>
                </a:solidFill>
              </a:rPr>
              <a:t>personas físicas el día 22 de mayo</a:t>
            </a:r>
            <a:r>
              <a:rPr lang="es-ES" sz="2000" dirty="0" smtClean="0">
                <a:solidFill>
                  <a:schemeClr val="accent3">
                    <a:lumMod val="75000"/>
                  </a:schemeClr>
                </a:solidFill>
              </a:rPr>
              <a:t> </a:t>
            </a:r>
            <a:r>
              <a:rPr lang="es-ES" sz="2000" dirty="0">
                <a:solidFill>
                  <a:schemeClr val="accent3">
                    <a:lumMod val="75000"/>
                  </a:schemeClr>
                </a:solidFill>
              </a:rPr>
              <a:t>del año siguiente al ejercicio que </a:t>
            </a:r>
            <a:r>
              <a:rPr lang="es-ES" sz="2000" dirty="0" smtClean="0">
                <a:solidFill>
                  <a:schemeClr val="accent3">
                    <a:lumMod val="75000"/>
                  </a:schemeClr>
                </a:solidFill>
              </a:rPr>
              <a:t>corresponda.</a:t>
            </a:r>
          </a:p>
          <a:p>
            <a:pPr algn="just"/>
            <a:endParaRPr lang="es-ES" sz="2000" dirty="0">
              <a:solidFill>
                <a:schemeClr val="accent3">
                  <a:lumMod val="75000"/>
                </a:schemeClr>
              </a:solidFill>
            </a:endParaRPr>
          </a:p>
          <a:p>
            <a:pPr algn="just"/>
            <a:r>
              <a:rPr lang="es-ES" sz="2000" dirty="0" smtClean="0">
                <a:solidFill>
                  <a:schemeClr val="accent3">
                    <a:lumMod val="75000"/>
                  </a:schemeClr>
                </a:solidFill>
              </a:rPr>
              <a:t>En caso que los archivos </a:t>
            </a:r>
            <a:r>
              <a:rPr lang="es-ES" sz="2000" b="1" dirty="0" smtClean="0">
                <a:solidFill>
                  <a:schemeClr val="accent3">
                    <a:lumMod val="75000"/>
                  </a:schemeClr>
                </a:solidFill>
              </a:rPr>
              <a:t>contengan errores informáticos </a:t>
            </a:r>
            <a:r>
              <a:rPr lang="es-ES" sz="2000" dirty="0" smtClean="0">
                <a:solidFill>
                  <a:schemeClr val="accent3">
                    <a:lumMod val="75000"/>
                  </a:schemeClr>
                </a:solidFill>
              </a:rPr>
              <a:t>se podrán enviar tantas veces como sea necesario hasta que sean aceptados a más tardar el último día del vencimiento de la obligación que corresponda.</a:t>
            </a:r>
          </a:p>
          <a:p>
            <a:pPr algn="just"/>
            <a:endParaRPr lang="es-ES" sz="2000" dirty="0">
              <a:solidFill>
                <a:schemeClr val="accent3">
                  <a:lumMod val="75000"/>
                </a:schemeClr>
              </a:solidFill>
            </a:endParaRPr>
          </a:p>
          <a:p>
            <a:pPr algn="just"/>
            <a:r>
              <a:rPr lang="es-ES" sz="2000" dirty="0" smtClean="0">
                <a:solidFill>
                  <a:schemeClr val="accent3">
                    <a:lumMod val="75000"/>
                  </a:schemeClr>
                </a:solidFill>
              </a:rPr>
              <a:t>Si los archivos hubieran sido enviados y rechazados por alguna causa informática, </a:t>
            </a:r>
            <a:r>
              <a:rPr lang="es-ES" sz="2000" b="1" dirty="0" smtClean="0">
                <a:solidFill>
                  <a:schemeClr val="accent3">
                    <a:lumMod val="75000"/>
                  </a:schemeClr>
                </a:solidFill>
              </a:rPr>
              <a:t>dentro de los dos últimos días previos al vencimiento de la obligación</a:t>
            </a:r>
            <a:r>
              <a:rPr lang="es-ES" sz="2000" dirty="0" smtClean="0">
                <a:solidFill>
                  <a:schemeClr val="accent3">
                    <a:lumMod val="75000"/>
                  </a:schemeClr>
                </a:solidFill>
              </a:rPr>
              <a:t>, podrán ser enviados </a:t>
            </a:r>
            <a:r>
              <a:rPr lang="es-ES" sz="2000" b="1" dirty="0" smtClean="0">
                <a:solidFill>
                  <a:schemeClr val="accent3">
                    <a:lumMod val="75000"/>
                  </a:schemeClr>
                </a:solidFill>
              </a:rPr>
              <a:t>dentro de los 5 días hábiles siguientes a la fecha en que se comunique la no aceptación </a:t>
            </a:r>
            <a:r>
              <a:rPr lang="es-ES" sz="2000" dirty="0" smtClean="0">
                <a:solidFill>
                  <a:schemeClr val="accent3">
                    <a:lumMod val="75000"/>
                  </a:schemeClr>
                </a:solidFill>
              </a:rPr>
              <a:t>y una vez aceptados se </a:t>
            </a:r>
            <a:r>
              <a:rPr lang="es-ES" sz="2000" b="1" u="sng" dirty="0" smtClean="0">
                <a:solidFill>
                  <a:schemeClr val="accent3">
                    <a:lumMod val="75000"/>
                  </a:schemeClr>
                </a:solidFill>
              </a:rPr>
              <a:t>consideraran enviados en tiempo</a:t>
            </a:r>
            <a:r>
              <a:rPr lang="es-ES" sz="2000" dirty="0" smtClean="0">
                <a:solidFill>
                  <a:schemeClr val="accent3">
                    <a:lumMod val="75000"/>
                  </a:schemeClr>
                </a:solidFill>
              </a:rPr>
              <a:t>.</a:t>
            </a:r>
          </a:p>
          <a:p>
            <a:pPr algn="just"/>
            <a:endParaRPr lang="es-ES" sz="2200" dirty="0" smtClean="0">
              <a:solidFill>
                <a:schemeClr val="accent3">
                  <a:lumMod val="75000"/>
                </a:schemeClr>
              </a:solidFill>
            </a:endParaRPr>
          </a:p>
        </p:txBody>
      </p:sp>
      <p:pic>
        <p:nvPicPr>
          <p:cNvPr id="5" name="Picture 4"/>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470521" y="4953000"/>
            <a:ext cx="2673479" cy="1905001"/>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73561828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539552" y="548681"/>
            <a:ext cx="7200800" cy="4893646"/>
          </a:xfrm>
          <a:prstGeom prst="rect">
            <a:avLst/>
          </a:prstGeom>
        </p:spPr>
        <p:txBody>
          <a:bodyPr wrap="square">
            <a:spAutoFit/>
          </a:bodyPr>
          <a:lstStyle/>
          <a:p>
            <a:pPr algn="just"/>
            <a:endParaRPr lang="es-ES" sz="2200" b="1" dirty="0" smtClean="0">
              <a:solidFill>
                <a:schemeClr val="accent3">
                  <a:lumMod val="75000"/>
                </a:schemeClr>
              </a:solidFill>
            </a:endParaRPr>
          </a:p>
          <a:p>
            <a:pPr algn="just"/>
            <a:r>
              <a:rPr lang="es-ES" sz="2200" b="1" dirty="0" smtClean="0">
                <a:solidFill>
                  <a:schemeClr val="accent3">
                    <a:lumMod val="75000"/>
                  </a:schemeClr>
                </a:solidFill>
              </a:rPr>
              <a:t>2.8.1.6. </a:t>
            </a:r>
            <a:r>
              <a:rPr lang="es-ES" sz="2200" dirty="0" smtClean="0">
                <a:solidFill>
                  <a:schemeClr val="accent3">
                    <a:lumMod val="75000"/>
                  </a:schemeClr>
                </a:solidFill>
              </a:rPr>
              <a:t>En el caso de las Sociedades y Asociaciones Civiles, y Fideicomisos autorizados para recibir donativos deducibles, que hubieran percibido ingresos menores a $2,000,000.00 deberán ingresar a la aplicación </a:t>
            </a:r>
            <a:r>
              <a:rPr lang="es-ES" sz="2200" b="1" dirty="0" smtClean="0">
                <a:solidFill>
                  <a:schemeClr val="accent3">
                    <a:lumMod val="75000"/>
                  </a:schemeClr>
                </a:solidFill>
              </a:rPr>
              <a:t>“MIS CUENTAS”.</a:t>
            </a:r>
          </a:p>
          <a:p>
            <a:pPr algn="just"/>
            <a:endParaRPr lang="es-ES" sz="2200" b="1" dirty="0" smtClean="0">
              <a:solidFill>
                <a:schemeClr val="accent3">
                  <a:lumMod val="75000"/>
                </a:schemeClr>
              </a:solidFill>
            </a:endParaRPr>
          </a:p>
          <a:p>
            <a:pPr algn="just"/>
            <a:endParaRPr lang="es-ES" sz="2200" b="1" dirty="0">
              <a:solidFill>
                <a:schemeClr val="accent3">
                  <a:lumMod val="75000"/>
                </a:schemeClr>
              </a:solidFill>
            </a:endParaRPr>
          </a:p>
          <a:p>
            <a:pPr algn="just"/>
            <a:endParaRPr lang="es-ES" sz="2200" b="1" dirty="0">
              <a:solidFill>
                <a:schemeClr val="accent3">
                  <a:lumMod val="75000"/>
                </a:schemeClr>
              </a:solidFill>
            </a:endParaRPr>
          </a:p>
          <a:p>
            <a:pPr algn="just"/>
            <a:r>
              <a:rPr lang="es-ES" sz="2200" b="1" dirty="0" smtClean="0">
                <a:solidFill>
                  <a:schemeClr val="accent3">
                    <a:lumMod val="75000"/>
                  </a:schemeClr>
                </a:solidFill>
              </a:rPr>
              <a:t>2.8.1.9. </a:t>
            </a:r>
            <a:r>
              <a:rPr lang="es-ES" sz="2200" dirty="0" smtClean="0">
                <a:solidFill>
                  <a:schemeClr val="accent3">
                    <a:lumMod val="75000"/>
                  </a:schemeClr>
                </a:solidFill>
              </a:rPr>
              <a:t>Los contribuyentes obligados a llevar contabilidad, con </a:t>
            </a:r>
            <a:r>
              <a:rPr lang="es-ES" sz="2200" b="1" dirty="0" smtClean="0">
                <a:solidFill>
                  <a:schemeClr val="accent3">
                    <a:lumMod val="75000"/>
                  </a:schemeClr>
                </a:solidFill>
              </a:rPr>
              <a:t>excepción de RIF, Arrendamiento y Actividad Profesional,</a:t>
            </a:r>
            <a:r>
              <a:rPr lang="es-ES" sz="2200" dirty="0" smtClean="0">
                <a:solidFill>
                  <a:schemeClr val="accent3">
                    <a:lumMod val="75000"/>
                  </a:schemeClr>
                </a:solidFill>
              </a:rPr>
              <a:t> estarán obligados a entregar a requerimiento de la autoridad la siguiente información :</a:t>
            </a:r>
            <a:endParaRPr lang="es-ES" sz="2200" b="1" dirty="0" smtClean="0">
              <a:solidFill>
                <a:schemeClr val="accent3">
                  <a:lumMod val="75000"/>
                </a:schemeClr>
              </a:solidFill>
            </a:endParaRPr>
          </a:p>
          <a:p>
            <a:pPr algn="just"/>
            <a:endParaRPr lang="es-ES" sz="2400" dirty="0">
              <a:solidFill>
                <a:schemeClr val="accent3">
                  <a:lumMod val="75000"/>
                </a:schemeClr>
              </a:solidFill>
            </a:endParaRPr>
          </a:p>
          <a:p>
            <a:pPr marL="342900" indent="-342900" algn="just">
              <a:buFont typeface="Wingdings" panose="05000000000000000000" pitchFamily="2" charset="2"/>
              <a:buChar char="Ø"/>
            </a:pPr>
            <a:endParaRPr lang="es-ES" sz="2400" dirty="0" smtClean="0">
              <a:solidFill>
                <a:schemeClr val="accent3">
                  <a:lumMod val="75000"/>
                </a:schemeClr>
              </a:solidFill>
            </a:endParaRPr>
          </a:p>
        </p:txBody>
      </p:sp>
    </p:spTree>
    <p:extLst>
      <p:ext uri="{BB962C8B-B14F-4D97-AF65-F5344CB8AC3E}">
        <p14:creationId xmlns:p14="http://schemas.microsoft.com/office/powerpoint/2010/main" xmlns="" val="30132394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539552" y="548681"/>
            <a:ext cx="7200800" cy="5755421"/>
          </a:xfrm>
          <a:prstGeom prst="rect">
            <a:avLst/>
          </a:prstGeom>
        </p:spPr>
        <p:txBody>
          <a:bodyPr wrap="square">
            <a:spAutoFit/>
          </a:bodyPr>
          <a:lstStyle/>
          <a:p>
            <a:pPr marL="342900" indent="-342900" algn="just">
              <a:buFont typeface="Wingdings" charset="2"/>
              <a:buChar char="Ø"/>
            </a:pPr>
            <a:r>
              <a:rPr lang="es-ES" sz="2000" dirty="0" smtClean="0">
                <a:solidFill>
                  <a:schemeClr val="accent3">
                    <a:lumMod val="75000"/>
                  </a:schemeClr>
                </a:solidFill>
              </a:rPr>
              <a:t>La información contable sobre sus pólizas dentro del ejercicio de facultades de comprobación de la autoridad.</a:t>
            </a:r>
          </a:p>
          <a:p>
            <a:pPr marL="342900" indent="-342900" algn="just">
              <a:buFont typeface="Wingdings" charset="2"/>
              <a:buChar char="Ø"/>
            </a:pPr>
            <a:endParaRPr lang="es-ES" sz="2000" dirty="0" smtClean="0">
              <a:solidFill>
                <a:schemeClr val="accent3">
                  <a:lumMod val="75000"/>
                </a:schemeClr>
              </a:solidFill>
            </a:endParaRPr>
          </a:p>
          <a:p>
            <a:pPr marL="342900" indent="-342900" algn="just">
              <a:buFont typeface="Wingdings" charset="2"/>
              <a:buChar char="Ø"/>
            </a:pPr>
            <a:r>
              <a:rPr lang="es-ES" sz="2000" dirty="0" smtClean="0">
                <a:solidFill>
                  <a:schemeClr val="accent3">
                    <a:lumMod val="75000"/>
                  </a:schemeClr>
                </a:solidFill>
              </a:rPr>
              <a:t>La información contable de sus pólizas </a:t>
            </a:r>
            <a:r>
              <a:rPr lang="es-ES" sz="2000" dirty="0">
                <a:solidFill>
                  <a:schemeClr val="accent3">
                    <a:lumMod val="75000"/>
                  </a:schemeClr>
                </a:solidFill>
              </a:rPr>
              <a:t>c</a:t>
            </a:r>
            <a:r>
              <a:rPr lang="es-ES" sz="2000" dirty="0" smtClean="0">
                <a:solidFill>
                  <a:schemeClr val="accent3">
                    <a:lumMod val="75000"/>
                  </a:schemeClr>
                </a:solidFill>
              </a:rPr>
              <a:t>uando se solicite como requisito en la presentación de solicitudes de devolución o compensación.</a:t>
            </a:r>
          </a:p>
          <a:p>
            <a:pPr marL="342900" indent="-342900" algn="just">
              <a:buFont typeface="Wingdings" charset="2"/>
              <a:buChar char="Ø"/>
            </a:pPr>
            <a:endParaRPr lang="es-ES" sz="2000" dirty="0" smtClean="0">
              <a:solidFill>
                <a:schemeClr val="accent3">
                  <a:lumMod val="75000"/>
                </a:schemeClr>
              </a:solidFill>
            </a:endParaRPr>
          </a:p>
          <a:p>
            <a:pPr marL="342900" indent="-342900" algn="just">
              <a:buFont typeface="Wingdings" charset="2"/>
              <a:buChar char="Ø"/>
            </a:pPr>
            <a:r>
              <a:rPr lang="es-ES" sz="2000" dirty="0" smtClean="0">
                <a:solidFill>
                  <a:schemeClr val="accent3">
                    <a:lumMod val="75000"/>
                  </a:schemeClr>
                </a:solidFill>
              </a:rPr>
              <a:t>Además deberá entregar el acuse o acuses de recepción correspondientes a la entrega de la información enviada de Catálogo de Cuentas y Balanza de Comprobación referente al mismo periodo.</a:t>
            </a:r>
          </a:p>
          <a:p>
            <a:pPr marL="342900" indent="-342900" algn="just">
              <a:buFont typeface="Wingdings" charset="2"/>
              <a:buChar char="Ø"/>
            </a:pPr>
            <a:endParaRPr lang="es-ES" sz="2000" dirty="0" smtClean="0">
              <a:solidFill>
                <a:schemeClr val="accent3">
                  <a:lumMod val="75000"/>
                </a:schemeClr>
              </a:solidFill>
            </a:endParaRPr>
          </a:p>
          <a:p>
            <a:pPr marL="342900" indent="-342900" algn="just">
              <a:buFont typeface="Wingdings" charset="2"/>
              <a:buChar char="Ø"/>
            </a:pPr>
            <a:r>
              <a:rPr lang="es-ES" sz="2000" dirty="0" smtClean="0">
                <a:solidFill>
                  <a:schemeClr val="accent3">
                    <a:lumMod val="75000"/>
                  </a:schemeClr>
                </a:solidFill>
              </a:rPr>
              <a:t>Cuando compense saldos a favor de periodos anteriores, además del archivo de pólizas del periodo que se compensa, se entregará por única vez, el  que corresponda al periodo en que se haya originado el saldo a favor.</a:t>
            </a:r>
          </a:p>
          <a:p>
            <a:pPr algn="just"/>
            <a:endParaRPr lang="es-ES" sz="2400" dirty="0">
              <a:solidFill>
                <a:schemeClr val="accent3">
                  <a:lumMod val="75000"/>
                </a:schemeClr>
              </a:solidFill>
            </a:endParaRPr>
          </a:p>
          <a:p>
            <a:pPr marL="342900" indent="-342900" algn="just">
              <a:buFont typeface="Wingdings" panose="05000000000000000000" pitchFamily="2" charset="2"/>
              <a:buChar char="Ø"/>
            </a:pPr>
            <a:endParaRPr lang="es-ES" sz="2400" dirty="0" smtClean="0">
              <a:solidFill>
                <a:schemeClr val="accent3">
                  <a:lumMod val="75000"/>
                </a:schemeClr>
              </a:solidFill>
            </a:endParaRPr>
          </a:p>
        </p:txBody>
      </p:sp>
      <p:pic>
        <p:nvPicPr>
          <p:cNvPr id="2" name="Imagen 1"/>
          <p:cNvPicPr>
            <a:picLocks noChangeAspect="1"/>
          </p:cNvPicPr>
          <p:nvPr/>
        </p:nvPicPr>
        <p:blipFill>
          <a:blip r:embed="rId2" cstate="print"/>
          <a:stretch>
            <a:fillRect/>
          </a:stretch>
        </p:blipFill>
        <p:spPr>
          <a:xfrm>
            <a:off x="7236296" y="5658098"/>
            <a:ext cx="1766612" cy="1151978"/>
          </a:xfrm>
          <a:prstGeom prst="rect">
            <a:avLst/>
          </a:prstGeom>
        </p:spPr>
      </p:pic>
    </p:spTree>
    <p:extLst>
      <p:ext uri="{BB962C8B-B14F-4D97-AF65-F5344CB8AC3E}">
        <p14:creationId xmlns:p14="http://schemas.microsoft.com/office/powerpoint/2010/main" xmlns="" val="1977599149"/>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539552" y="548681"/>
            <a:ext cx="7200800" cy="5109091"/>
          </a:xfrm>
          <a:prstGeom prst="rect">
            <a:avLst/>
          </a:prstGeom>
        </p:spPr>
        <p:txBody>
          <a:bodyPr wrap="square">
            <a:spAutoFit/>
          </a:bodyPr>
          <a:lstStyle/>
          <a:p>
            <a:pPr algn="just"/>
            <a:r>
              <a:rPr lang="es-ES" sz="2000" b="1" dirty="0" smtClean="0">
                <a:solidFill>
                  <a:schemeClr val="accent3">
                    <a:lumMod val="75000"/>
                  </a:schemeClr>
                </a:solidFill>
              </a:rPr>
              <a:t>2.8.1.17. </a:t>
            </a:r>
            <a:r>
              <a:rPr lang="es-ES" sz="2000" dirty="0" smtClean="0">
                <a:solidFill>
                  <a:schemeClr val="accent3">
                    <a:lumMod val="75000"/>
                  </a:schemeClr>
                </a:solidFill>
              </a:rPr>
              <a:t>Los contribuyentes obligados a llevar contabilidad estarán a lo siguiente:</a:t>
            </a:r>
          </a:p>
          <a:p>
            <a:pPr algn="just"/>
            <a:endParaRPr lang="es-ES" sz="2000" dirty="0" smtClean="0">
              <a:solidFill>
                <a:schemeClr val="accent3">
                  <a:lumMod val="75000"/>
                </a:schemeClr>
              </a:solidFill>
            </a:endParaRPr>
          </a:p>
          <a:p>
            <a:pPr marL="342900" indent="-342900" algn="just">
              <a:buFont typeface="Wingdings" charset="2"/>
              <a:buChar char="Ø"/>
            </a:pPr>
            <a:r>
              <a:rPr lang="es-ES" sz="2000" dirty="0" smtClean="0">
                <a:solidFill>
                  <a:schemeClr val="accent3">
                    <a:lumMod val="75000"/>
                  </a:schemeClr>
                </a:solidFill>
              </a:rPr>
              <a:t>Es parte de la contabilidad: los papeles de trabajo relativos al cálculo de deducción de inversiones, así como la documentación que permita:</a:t>
            </a:r>
          </a:p>
          <a:p>
            <a:pPr algn="just"/>
            <a:endParaRPr lang="es-ES" sz="2000" dirty="0" smtClean="0">
              <a:solidFill>
                <a:schemeClr val="accent3">
                  <a:lumMod val="75000"/>
                </a:schemeClr>
              </a:solidFill>
            </a:endParaRPr>
          </a:p>
          <a:p>
            <a:pPr marL="342900" indent="-342900" algn="just">
              <a:buFont typeface="Arial"/>
              <a:buChar char="•"/>
            </a:pPr>
            <a:r>
              <a:rPr lang="es-ES" sz="2000" dirty="0" smtClean="0">
                <a:solidFill>
                  <a:schemeClr val="accent3">
                    <a:lumMod val="75000"/>
                  </a:schemeClr>
                </a:solidFill>
              </a:rPr>
              <a:t>Identificar la fecha de adquisición del bien.</a:t>
            </a:r>
          </a:p>
          <a:p>
            <a:pPr marL="342900" indent="-342900" algn="just">
              <a:buFont typeface="Arial"/>
              <a:buChar char="•"/>
            </a:pPr>
            <a:r>
              <a:rPr lang="es-ES" sz="2000" dirty="0" smtClean="0">
                <a:solidFill>
                  <a:schemeClr val="accent3">
                    <a:lumMod val="75000"/>
                  </a:schemeClr>
                </a:solidFill>
              </a:rPr>
              <a:t>Identificar su descripción.</a:t>
            </a:r>
          </a:p>
          <a:p>
            <a:pPr marL="342900" indent="-342900" algn="just">
              <a:buFont typeface="Arial"/>
              <a:buChar char="•"/>
            </a:pPr>
            <a:r>
              <a:rPr lang="es-ES" sz="2000" dirty="0" smtClean="0">
                <a:solidFill>
                  <a:schemeClr val="accent3">
                    <a:lumMod val="75000"/>
                  </a:schemeClr>
                </a:solidFill>
              </a:rPr>
              <a:t>Identificar el monto original de la inversión.</a:t>
            </a:r>
          </a:p>
          <a:p>
            <a:pPr marL="342900" indent="-342900" algn="just">
              <a:buFont typeface="Arial"/>
              <a:buChar char="•"/>
            </a:pPr>
            <a:r>
              <a:rPr lang="es-ES" sz="2000" dirty="0" smtClean="0">
                <a:solidFill>
                  <a:schemeClr val="accent3">
                    <a:lumMod val="75000"/>
                  </a:schemeClr>
                </a:solidFill>
              </a:rPr>
              <a:t>Identificar el porcentaje e importe de su deducción anual.</a:t>
            </a:r>
          </a:p>
          <a:p>
            <a:pPr marL="342900" indent="-342900" algn="just">
              <a:buFont typeface="Arial"/>
              <a:buChar char="•"/>
            </a:pPr>
            <a:endParaRPr lang="es-ES" sz="2000" dirty="0" smtClean="0">
              <a:solidFill>
                <a:schemeClr val="accent3">
                  <a:lumMod val="75000"/>
                </a:schemeClr>
              </a:solidFill>
            </a:endParaRPr>
          </a:p>
          <a:p>
            <a:pPr marL="342900" indent="-342900" algn="just">
              <a:buFont typeface="Wingdings" charset="2"/>
              <a:buChar char="Ø"/>
            </a:pPr>
            <a:r>
              <a:rPr lang="es-ES" sz="2000" dirty="0" smtClean="0">
                <a:solidFill>
                  <a:schemeClr val="accent3">
                    <a:lumMod val="75000"/>
                  </a:schemeClr>
                </a:solidFill>
              </a:rPr>
              <a:t>El registro de los asientos contables se podrá efectuar a más tardar el último día natural del mes siguiente, a la fecha en que se realizó la actividad u operación.</a:t>
            </a:r>
            <a:r>
              <a:rPr lang="es-ES" sz="2200" dirty="0" smtClean="0">
                <a:solidFill>
                  <a:schemeClr val="accent3">
                    <a:lumMod val="75000"/>
                  </a:schemeClr>
                </a:solidFill>
              </a:rPr>
              <a:t> </a:t>
            </a:r>
          </a:p>
          <a:p>
            <a:pPr marL="342900" indent="-342900" algn="just">
              <a:buFont typeface="Wingdings" charset="2"/>
              <a:buChar char="Ø"/>
            </a:pPr>
            <a:endParaRPr lang="es-ES" sz="2400" dirty="0" smtClean="0">
              <a:solidFill>
                <a:schemeClr val="accent3">
                  <a:lumMod val="75000"/>
                </a:schemeClr>
              </a:solidFill>
            </a:endParaRPr>
          </a:p>
        </p:txBody>
      </p:sp>
      <p:pic>
        <p:nvPicPr>
          <p:cNvPr id="2" name="Imagen 1"/>
          <p:cNvPicPr>
            <a:picLocks noChangeAspect="1"/>
          </p:cNvPicPr>
          <p:nvPr/>
        </p:nvPicPr>
        <p:blipFill>
          <a:blip r:embed="rId2" cstate="print"/>
          <a:stretch>
            <a:fillRect/>
          </a:stretch>
        </p:blipFill>
        <p:spPr>
          <a:xfrm>
            <a:off x="6617456" y="5157192"/>
            <a:ext cx="2245792" cy="1494472"/>
          </a:xfrm>
          <a:prstGeom prst="rect">
            <a:avLst/>
          </a:prstGeom>
        </p:spPr>
      </p:pic>
    </p:spTree>
    <p:extLst>
      <p:ext uri="{BB962C8B-B14F-4D97-AF65-F5344CB8AC3E}">
        <p14:creationId xmlns:p14="http://schemas.microsoft.com/office/powerpoint/2010/main" xmlns="" val="65051845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539552" y="548681"/>
            <a:ext cx="7200800" cy="2000548"/>
          </a:xfrm>
          <a:prstGeom prst="rect">
            <a:avLst/>
          </a:prstGeom>
        </p:spPr>
        <p:txBody>
          <a:bodyPr wrap="square">
            <a:spAutoFit/>
          </a:bodyPr>
          <a:lstStyle/>
          <a:p>
            <a:pPr algn="ctr"/>
            <a:r>
              <a:rPr lang="es-ES" sz="3200" b="1" dirty="0" smtClean="0">
                <a:solidFill>
                  <a:srgbClr val="D1282E"/>
                </a:solidFill>
              </a:rPr>
              <a:t>ANEXO 24 </a:t>
            </a:r>
          </a:p>
          <a:p>
            <a:pPr algn="ctr"/>
            <a:r>
              <a:rPr lang="es-ES" sz="2000" dirty="0" smtClean="0">
                <a:solidFill>
                  <a:srgbClr val="D1282E"/>
                </a:solidFill>
              </a:rPr>
              <a:t>(Publicado el 05 Enero 2015)</a:t>
            </a:r>
          </a:p>
          <a:p>
            <a:pPr algn="ctr"/>
            <a:r>
              <a:rPr lang="es-ES" sz="2400" b="1" dirty="0" smtClean="0">
                <a:solidFill>
                  <a:srgbClr val="D1282E"/>
                </a:solidFill>
              </a:rPr>
              <a:t>Contenido </a:t>
            </a:r>
            <a:endParaRPr lang="es-ES" sz="2400" b="1" dirty="0">
              <a:solidFill>
                <a:srgbClr val="D1282E"/>
              </a:solidFill>
            </a:endParaRPr>
          </a:p>
          <a:p>
            <a:pPr algn="ctr"/>
            <a:endParaRPr lang="es-ES" sz="2400" dirty="0">
              <a:solidFill>
                <a:srgbClr val="3D5185"/>
              </a:solidFill>
            </a:endParaRPr>
          </a:p>
          <a:p>
            <a:endParaRPr lang="es-ES" sz="2400" dirty="0">
              <a:solidFill>
                <a:schemeClr val="accent3">
                  <a:lumMod val="75000"/>
                </a:schemeClr>
              </a:solidFill>
            </a:endParaRPr>
          </a:p>
        </p:txBody>
      </p:sp>
      <p:pic>
        <p:nvPicPr>
          <p:cNvPr id="2" name="Imagen 1"/>
          <p:cNvPicPr>
            <a:picLocks noChangeAspect="1"/>
          </p:cNvPicPr>
          <p:nvPr/>
        </p:nvPicPr>
        <p:blipFill>
          <a:blip r:embed="rId2" cstate="print"/>
          <a:stretch>
            <a:fillRect/>
          </a:stretch>
        </p:blipFill>
        <p:spPr>
          <a:xfrm>
            <a:off x="971600" y="1916832"/>
            <a:ext cx="6803281" cy="2952328"/>
          </a:xfrm>
          <a:prstGeom prst="rect">
            <a:avLst/>
          </a:prstGeom>
        </p:spPr>
      </p:pic>
    </p:spTree>
    <p:extLst>
      <p:ext uri="{BB962C8B-B14F-4D97-AF65-F5344CB8AC3E}">
        <p14:creationId xmlns:p14="http://schemas.microsoft.com/office/powerpoint/2010/main" xmlns="" val="168224407"/>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7620000" cy="490066"/>
          </a:xfrm>
        </p:spPr>
        <p:txBody>
          <a:bodyPr/>
          <a:lstStyle/>
          <a:p>
            <a:pPr algn="ctr"/>
            <a:r>
              <a:rPr lang="es-MX" sz="3200" dirty="0" smtClean="0"/>
              <a:t>Cuadro de requisitos técnicos del Anexo 24</a:t>
            </a:r>
            <a:endParaRPr lang="es-MX" sz="3200" dirty="0"/>
          </a:p>
        </p:txBody>
      </p:sp>
      <p:graphicFrame>
        <p:nvGraphicFramePr>
          <p:cNvPr id="6" name="Marcador de contenido 5"/>
          <p:cNvGraphicFramePr>
            <a:graphicFrameLocks noGrp="1"/>
          </p:cNvGraphicFramePr>
          <p:nvPr>
            <p:ph idx="1"/>
            <p:extLst>
              <p:ext uri="{D42A27DB-BD31-4B8C-83A1-F6EECF244321}">
                <p14:modId xmlns:p14="http://schemas.microsoft.com/office/powerpoint/2010/main" xmlns="" val="398853015"/>
              </p:ext>
            </p:extLst>
          </p:nvPr>
        </p:nvGraphicFramePr>
        <p:xfrm>
          <a:off x="1763688" y="1700812"/>
          <a:ext cx="5256584" cy="3895125"/>
        </p:xfrm>
        <a:graphic>
          <a:graphicData uri="http://schemas.openxmlformats.org/drawingml/2006/table">
            <a:tbl>
              <a:tblPr>
                <a:tableStyleId>{5C22544A-7EE6-4342-B048-85BDC9FD1C3A}</a:tableStyleId>
              </a:tblPr>
              <a:tblGrid>
                <a:gridCol w="5256584"/>
              </a:tblGrid>
              <a:tr h="244172">
                <a:tc>
                  <a:txBody>
                    <a:bodyPr/>
                    <a:lstStyle/>
                    <a:p>
                      <a:pPr algn="ctr" fontAlgn="b"/>
                      <a:r>
                        <a:rPr lang="es-MX" sz="1200" b="1" u="none" strike="noStrike" dirty="0">
                          <a:effectLst/>
                        </a:rPr>
                        <a:t>CÁTALOGO DE CUENTAS</a:t>
                      </a:r>
                      <a:endParaRPr lang="es-MX" sz="1200" b="1" i="0" u="none" strike="noStrike" dirty="0">
                        <a:solidFill>
                          <a:srgbClr val="000000"/>
                        </a:solidFill>
                        <a:effectLst/>
                        <a:latin typeface="Calibri" panose="020F0502020204030204" pitchFamily="34" charset="0"/>
                      </a:endParaRPr>
                    </a:p>
                  </a:txBody>
                  <a:tcPr marL="0" marR="0" marT="0" marB="0" anchor="b">
                    <a:solidFill>
                      <a:srgbClr val="00B0F0"/>
                    </a:solidFill>
                  </a:tcPr>
                </a:tc>
              </a:tr>
              <a:tr h="244172">
                <a:tc>
                  <a:txBody>
                    <a:bodyPr/>
                    <a:lstStyle/>
                    <a:p>
                      <a:pPr marL="171450" indent="-171450" algn="l" fontAlgn="b">
                        <a:buFont typeface="Arial" panose="020B0604020202020204" pitchFamily="34" charset="0"/>
                        <a:buChar char="•"/>
                      </a:pPr>
                      <a:r>
                        <a:rPr lang="es-MX" sz="1200" b="1" u="none" strike="noStrike" dirty="0">
                          <a:effectLst/>
                        </a:rPr>
                        <a:t>CÓDIGO AGRUPADOR</a:t>
                      </a:r>
                      <a:endParaRPr lang="es-MX" sz="1200" b="1" i="0" u="none" strike="noStrike" dirty="0">
                        <a:solidFill>
                          <a:srgbClr val="000000"/>
                        </a:solidFill>
                        <a:effectLst/>
                        <a:latin typeface="Calibri" panose="020F0502020204030204" pitchFamily="34" charset="0"/>
                      </a:endParaRPr>
                    </a:p>
                  </a:txBody>
                  <a:tcPr marL="0" marR="0" marT="0" marB="0" anchor="b"/>
                </a:tc>
              </a:tr>
              <a:tr h="244172">
                <a:tc>
                  <a:txBody>
                    <a:bodyPr/>
                    <a:lstStyle/>
                    <a:p>
                      <a:pPr marL="171450" indent="-171450" algn="l" fontAlgn="b">
                        <a:buFont typeface="Arial" panose="020B0604020202020204" pitchFamily="34" charset="0"/>
                        <a:buChar char="•"/>
                      </a:pPr>
                      <a:r>
                        <a:rPr lang="es-MX" sz="1200" b="1" u="none" strike="noStrike" dirty="0">
                          <a:effectLst/>
                        </a:rPr>
                        <a:t>NÚMERO DE CUENTA</a:t>
                      </a:r>
                      <a:endParaRPr lang="es-MX" sz="1200" b="1" i="0" u="none" strike="noStrike" dirty="0">
                        <a:solidFill>
                          <a:srgbClr val="000000"/>
                        </a:solidFill>
                        <a:effectLst/>
                        <a:latin typeface="Calibri" panose="020F0502020204030204" pitchFamily="34" charset="0"/>
                      </a:endParaRPr>
                    </a:p>
                  </a:txBody>
                  <a:tcPr marL="0" marR="0" marT="0" marB="0" anchor="b"/>
                </a:tc>
              </a:tr>
              <a:tr h="244172">
                <a:tc>
                  <a:txBody>
                    <a:bodyPr/>
                    <a:lstStyle/>
                    <a:p>
                      <a:pPr marL="171450" indent="-171450" algn="l" fontAlgn="b">
                        <a:buFont typeface="Arial" panose="020B0604020202020204" pitchFamily="34" charset="0"/>
                        <a:buChar char="•"/>
                      </a:pPr>
                      <a:r>
                        <a:rPr lang="es-MX" sz="1200" b="1" u="none" strike="noStrike" dirty="0">
                          <a:effectLst/>
                        </a:rPr>
                        <a:t>DESCRIPCIÓN</a:t>
                      </a:r>
                      <a:endParaRPr lang="es-MX" sz="1200" b="1" i="0" u="none" strike="noStrike" dirty="0">
                        <a:solidFill>
                          <a:srgbClr val="000000"/>
                        </a:solidFill>
                        <a:effectLst/>
                        <a:latin typeface="Calibri" panose="020F0502020204030204" pitchFamily="34" charset="0"/>
                      </a:endParaRPr>
                    </a:p>
                  </a:txBody>
                  <a:tcPr marL="0" marR="0" marT="0" marB="0" anchor="b"/>
                </a:tc>
              </a:tr>
              <a:tr h="244172">
                <a:tc>
                  <a:txBody>
                    <a:bodyPr/>
                    <a:lstStyle/>
                    <a:p>
                      <a:pPr marL="171450" indent="-171450" algn="l" fontAlgn="b">
                        <a:buFont typeface="Arial" panose="020B0604020202020204" pitchFamily="34" charset="0"/>
                        <a:buChar char="•"/>
                      </a:pPr>
                      <a:r>
                        <a:rPr lang="es-MX" sz="1200" b="1" u="none" strike="noStrike" dirty="0" smtClean="0">
                          <a:effectLst/>
                        </a:rPr>
                        <a:t>SUBCUENTA</a:t>
                      </a:r>
                    </a:p>
                  </a:txBody>
                  <a:tcPr marL="0" marR="0" marT="0" marB="0" anchor="b"/>
                </a:tc>
              </a:tr>
              <a:tr h="244172">
                <a:tc>
                  <a:txBody>
                    <a:bodyPr/>
                    <a:lstStyle/>
                    <a:p>
                      <a:pPr marL="171450" indent="-171450" algn="l" fontAlgn="b">
                        <a:buFont typeface="Arial" panose="020B0604020202020204" pitchFamily="34" charset="0"/>
                        <a:buChar char="•"/>
                      </a:pPr>
                      <a:r>
                        <a:rPr lang="es-MX" sz="1200" b="1" u="none" strike="noStrike" dirty="0">
                          <a:effectLst/>
                        </a:rPr>
                        <a:t>NIVEL</a:t>
                      </a:r>
                      <a:endParaRPr lang="es-MX" sz="1200" b="1" i="0" u="none" strike="noStrike" dirty="0">
                        <a:solidFill>
                          <a:srgbClr val="000000"/>
                        </a:solidFill>
                        <a:effectLst/>
                        <a:latin typeface="Calibri" panose="020F0502020204030204" pitchFamily="34" charset="0"/>
                      </a:endParaRPr>
                    </a:p>
                  </a:txBody>
                  <a:tcPr marL="0" marR="0" marT="0" marB="0" anchor="b"/>
                </a:tc>
              </a:tr>
              <a:tr h="244172">
                <a:tc>
                  <a:txBody>
                    <a:bodyPr/>
                    <a:lstStyle/>
                    <a:p>
                      <a:pPr marL="171450" indent="-171450" algn="l" fontAlgn="b">
                        <a:buFont typeface="Arial" panose="020B0604020202020204" pitchFamily="34" charset="0"/>
                        <a:buChar char="•"/>
                      </a:pPr>
                      <a:r>
                        <a:rPr lang="es-MX" sz="1200" b="1" u="none" strike="noStrike" dirty="0">
                          <a:effectLst/>
                        </a:rPr>
                        <a:t>NATURALEZA</a:t>
                      </a:r>
                      <a:endParaRPr lang="es-MX" sz="1200" b="1" i="0" u="none" strike="noStrike" dirty="0">
                        <a:solidFill>
                          <a:srgbClr val="000000"/>
                        </a:solidFill>
                        <a:effectLst/>
                        <a:latin typeface="Calibri" panose="020F0502020204030204" pitchFamily="34" charset="0"/>
                      </a:endParaRPr>
                    </a:p>
                  </a:txBody>
                  <a:tcPr marL="0" marR="0" marT="0" marB="0" anchor="b"/>
                </a:tc>
              </a:tr>
              <a:tr h="244172">
                <a:tc>
                  <a:txBody>
                    <a:bodyPr/>
                    <a:lstStyle/>
                    <a:p>
                      <a:pPr algn="l" fontAlgn="b"/>
                      <a:endParaRPr lang="es-MX" sz="1200" b="1" i="0" u="none" strike="noStrike" dirty="0">
                        <a:solidFill>
                          <a:srgbClr val="000000"/>
                        </a:solidFill>
                        <a:effectLst/>
                        <a:latin typeface="Calibri" panose="020F0502020204030204" pitchFamily="34" charset="0"/>
                      </a:endParaRPr>
                    </a:p>
                  </a:txBody>
                  <a:tcPr marL="0" marR="0" marT="0" marB="0" anchor="b"/>
                </a:tc>
              </a:tr>
              <a:tr h="244172">
                <a:tc>
                  <a:txBody>
                    <a:bodyPr/>
                    <a:lstStyle/>
                    <a:p>
                      <a:pPr algn="ctr" fontAlgn="b"/>
                      <a:r>
                        <a:rPr lang="es-MX" sz="1200" b="1" u="none" strike="noStrike" dirty="0">
                          <a:effectLst/>
                        </a:rPr>
                        <a:t>BALANZA DE COMPROBACIÓN</a:t>
                      </a:r>
                      <a:endParaRPr lang="es-MX" sz="1200" b="1" i="0" u="none" strike="noStrike" dirty="0">
                        <a:solidFill>
                          <a:srgbClr val="000000"/>
                        </a:solidFill>
                        <a:effectLst/>
                        <a:latin typeface="Calibri" panose="020F0502020204030204" pitchFamily="34" charset="0"/>
                      </a:endParaRPr>
                    </a:p>
                  </a:txBody>
                  <a:tcPr marL="0" marR="0" marT="0" marB="0" anchor="b">
                    <a:solidFill>
                      <a:srgbClr val="00B0F0"/>
                    </a:solidFill>
                  </a:tcPr>
                </a:tc>
              </a:tr>
              <a:tr h="244172">
                <a:tc>
                  <a:txBody>
                    <a:bodyPr/>
                    <a:lstStyle/>
                    <a:p>
                      <a:pPr marL="171450" indent="-171450" algn="l" fontAlgn="b">
                        <a:buFont typeface="Arial" panose="020B0604020202020204" pitchFamily="34" charset="0"/>
                        <a:buChar char="•"/>
                      </a:pPr>
                      <a:r>
                        <a:rPr lang="es-MX" sz="1200" b="1" u="none" strike="noStrike" dirty="0">
                          <a:effectLst/>
                        </a:rPr>
                        <a:t>NÚMERO DE CUENTA</a:t>
                      </a:r>
                      <a:endParaRPr lang="es-MX" sz="1200" b="1" i="0" u="none" strike="noStrike" dirty="0">
                        <a:solidFill>
                          <a:srgbClr val="000000"/>
                        </a:solidFill>
                        <a:effectLst/>
                        <a:latin typeface="Calibri" panose="020F0502020204030204" pitchFamily="34" charset="0"/>
                      </a:endParaRPr>
                    </a:p>
                  </a:txBody>
                  <a:tcPr marL="0" marR="0" marT="0" marB="0" anchor="b"/>
                </a:tc>
              </a:tr>
              <a:tr h="244172">
                <a:tc>
                  <a:txBody>
                    <a:bodyPr/>
                    <a:lstStyle/>
                    <a:p>
                      <a:pPr marL="171450" indent="-171450" algn="l" fontAlgn="b">
                        <a:buFont typeface="Arial" panose="020B0604020202020204" pitchFamily="34" charset="0"/>
                        <a:buChar char="•"/>
                      </a:pPr>
                      <a:r>
                        <a:rPr lang="es-MX" sz="1200" b="1" u="none" strike="noStrike" dirty="0">
                          <a:effectLst/>
                        </a:rPr>
                        <a:t>SALDO INICIAL</a:t>
                      </a:r>
                      <a:endParaRPr lang="es-MX" sz="1200" b="1" i="0" u="none" strike="noStrike" dirty="0">
                        <a:solidFill>
                          <a:srgbClr val="000000"/>
                        </a:solidFill>
                        <a:effectLst/>
                        <a:latin typeface="Calibri" panose="020F0502020204030204" pitchFamily="34" charset="0"/>
                      </a:endParaRPr>
                    </a:p>
                  </a:txBody>
                  <a:tcPr marL="0" marR="0" marT="0" marB="0" anchor="b"/>
                </a:tc>
              </a:tr>
              <a:tr h="244172">
                <a:tc>
                  <a:txBody>
                    <a:bodyPr/>
                    <a:lstStyle/>
                    <a:p>
                      <a:pPr marL="171450" indent="-171450" algn="l" fontAlgn="b">
                        <a:buFont typeface="Arial" panose="020B0604020202020204" pitchFamily="34" charset="0"/>
                        <a:buChar char="•"/>
                      </a:pPr>
                      <a:r>
                        <a:rPr lang="es-MX" sz="1200" b="1" u="none" strike="noStrike" dirty="0">
                          <a:effectLst/>
                        </a:rPr>
                        <a:t>DEBE </a:t>
                      </a:r>
                      <a:endParaRPr lang="es-MX" sz="1200" b="1" i="0" u="none" strike="noStrike" dirty="0">
                        <a:solidFill>
                          <a:srgbClr val="000000"/>
                        </a:solidFill>
                        <a:effectLst/>
                        <a:latin typeface="Calibri" panose="020F0502020204030204" pitchFamily="34" charset="0"/>
                      </a:endParaRPr>
                    </a:p>
                  </a:txBody>
                  <a:tcPr marL="0" marR="0" marT="0" marB="0" anchor="b"/>
                </a:tc>
              </a:tr>
              <a:tr h="244172">
                <a:tc>
                  <a:txBody>
                    <a:bodyPr/>
                    <a:lstStyle/>
                    <a:p>
                      <a:pPr marL="171450" indent="-171450" algn="l" fontAlgn="b">
                        <a:buFont typeface="Arial" panose="020B0604020202020204" pitchFamily="34" charset="0"/>
                        <a:buChar char="•"/>
                      </a:pPr>
                      <a:r>
                        <a:rPr lang="es-MX" sz="1200" b="1" u="none" strike="noStrike" dirty="0">
                          <a:effectLst/>
                        </a:rPr>
                        <a:t>HABER </a:t>
                      </a:r>
                      <a:endParaRPr lang="es-MX" sz="1200" b="1" i="0" u="none" strike="noStrike" dirty="0">
                        <a:solidFill>
                          <a:srgbClr val="000000"/>
                        </a:solidFill>
                        <a:effectLst/>
                        <a:latin typeface="Calibri" panose="020F0502020204030204" pitchFamily="34" charset="0"/>
                      </a:endParaRPr>
                    </a:p>
                  </a:txBody>
                  <a:tcPr marL="0" marR="0" marT="0" marB="0" anchor="b"/>
                </a:tc>
              </a:tr>
              <a:tr h="244172">
                <a:tc>
                  <a:txBody>
                    <a:bodyPr/>
                    <a:lstStyle/>
                    <a:p>
                      <a:pPr marL="171450" indent="-171450" algn="l" fontAlgn="b">
                        <a:buFont typeface="Arial" panose="020B0604020202020204" pitchFamily="34" charset="0"/>
                        <a:buChar char="•"/>
                      </a:pPr>
                      <a:r>
                        <a:rPr lang="es-MX" sz="1200" b="1" u="none" strike="noStrike" dirty="0">
                          <a:effectLst/>
                        </a:rPr>
                        <a:t>SALDO FINAL</a:t>
                      </a:r>
                      <a:endParaRPr lang="es-MX" sz="1200" b="1" i="0" u="none" strike="noStrike" dirty="0">
                        <a:solidFill>
                          <a:srgbClr val="000000"/>
                        </a:solidFill>
                        <a:effectLst/>
                        <a:latin typeface="Calibri" panose="020F0502020204030204" pitchFamily="34" charset="0"/>
                      </a:endParaRPr>
                    </a:p>
                  </a:txBody>
                  <a:tcPr marL="0" marR="0" marT="0" marB="0" anchor="b"/>
                </a:tc>
              </a:tr>
              <a:tr h="244172">
                <a:tc>
                  <a:txBody>
                    <a:bodyPr/>
                    <a:lstStyle/>
                    <a:p>
                      <a:pPr algn="l" fontAlgn="b"/>
                      <a:r>
                        <a:rPr lang="es-MX" sz="1200" b="1" u="none" strike="noStrike" dirty="0">
                          <a:effectLst/>
                        </a:rPr>
                        <a:t> </a:t>
                      </a:r>
                      <a:endParaRPr lang="es-MX" sz="1200" b="1" i="0" u="none" strike="noStrike" dirty="0">
                        <a:solidFill>
                          <a:srgbClr val="000000"/>
                        </a:solidFill>
                        <a:effectLst/>
                        <a:latin typeface="Calibri" panose="020F0502020204030204" pitchFamily="34" charset="0"/>
                      </a:endParaRPr>
                    </a:p>
                  </a:txBody>
                  <a:tcPr marL="0" marR="0" marT="0" marB="0" anchor="b"/>
                </a:tc>
              </a:tr>
              <a:tr h="232545">
                <a:tc>
                  <a:txBody>
                    <a:bodyPr/>
                    <a:lstStyle/>
                    <a:p>
                      <a:pPr algn="l" fontAlgn="b"/>
                      <a:endParaRPr lang="es-MX" sz="1100" b="0" i="0" u="none" strike="noStrike" dirty="0">
                        <a:solidFill>
                          <a:srgbClr val="000000"/>
                        </a:solidFill>
                        <a:effectLst/>
                        <a:latin typeface="Calibri" panose="020F0502020204030204" pitchFamily="34" charset="0"/>
                      </a:endParaRPr>
                    </a:p>
                  </a:txBody>
                  <a:tcPr marL="0" marR="0" marT="0" marB="0" anchor="b"/>
                </a:tc>
              </a:tr>
            </a:tbl>
          </a:graphicData>
        </a:graphic>
      </p:graphicFrame>
    </p:spTree>
    <p:extLst>
      <p:ext uri="{BB962C8B-B14F-4D97-AF65-F5344CB8AC3E}">
        <p14:creationId xmlns:p14="http://schemas.microsoft.com/office/powerpoint/2010/main" xmlns="" val="1829492090"/>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Marcador de contenido 11"/>
          <p:cNvGraphicFramePr>
            <a:graphicFrameLocks noGrp="1"/>
          </p:cNvGraphicFramePr>
          <p:nvPr>
            <p:ph idx="1"/>
            <p:extLst>
              <p:ext uri="{D42A27DB-BD31-4B8C-83A1-F6EECF244321}">
                <p14:modId xmlns:p14="http://schemas.microsoft.com/office/powerpoint/2010/main" xmlns="" val="1086815793"/>
              </p:ext>
            </p:extLst>
          </p:nvPr>
        </p:nvGraphicFramePr>
        <p:xfrm>
          <a:off x="539552" y="764704"/>
          <a:ext cx="3168352" cy="4242820"/>
        </p:xfrm>
        <a:graphic>
          <a:graphicData uri="http://schemas.openxmlformats.org/drawingml/2006/table">
            <a:tbl>
              <a:tblPr>
                <a:tableStyleId>{5C22544A-7EE6-4342-B048-85BDC9FD1C3A}</a:tableStyleId>
              </a:tblPr>
              <a:tblGrid>
                <a:gridCol w="3168352"/>
              </a:tblGrid>
              <a:tr h="309079">
                <a:tc>
                  <a:txBody>
                    <a:bodyPr/>
                    <a:lstStyle/>
                    <a:p>
                      <a:pPr algn="ctr" fontAlgn="b"/>
                      <a:r>
                        <a:rPr lang="es-MX" sz="1100" b="1" u="none" strike="noStrike" dirty="0">
                          <a:effectLst/>
                        </a:rPr>
                        <a:t>POLIZAS</a:t>
                      </a:r>
                      <a:endParaRPr lang="es-MX" sz="1100" b="1" i="0" u="none" strike="noStrike" dirty="0">
                        <a:solidFill>
                          <a:srgbClr val="000000"/>
                        </a:solidFill>
                        <a:effectLst/>
                        <a:latin typeface="Calibri" panose="020F0502020204030204" pitchFamily="34" charset="0"/>
                      </a:endParaRPr>
                    </a:p>
                  </a:txBody>
                  <a:tcPr marL="0" marR="0" marT="0" marB="0" anchor="b">
                    <a:solidFill>
                      <a:srgbClr val="00B0F0"/>
                    </a:solidFill>
                  </a:tcPr>
                </a:tc>
              </a:tr>
              <a:tr h="187321">
                <a:tc>
                  <a:txBody>
                    <a:bodyPr/>
                    <a:lstStyle/>
                    <a:p>
                      <a:pPr algn="ctr" fontAlgn="b"/>
                      <a:r>
                        <a:rPr lang="es-MX" sz="1100" b="1" u="none" strike="noStrike" dirty="0">
                          <a:effectLst/>
                        </a:rPr>
                        <a:t>DETALLE DE CADA TRANSACCIÓN</a:t>
                      </a:r>
                      <a:endParaRPr lang="es-MX" sz="1100" b="1" i="0" u="none" strike="noStrike" dirty="0">
                        <a:solidFill>
                          <a:srgbClr val="000000"/>
                        </a:solidFill>
                        <a:effectLst/>
                        <a:latin typeface="Calibri" panose="020F0502020204030204" pitchFamily="34" charset="0"/>
                      </a:endParaRPr>
                    </a:p>
                  </a:txBody>
                  <a:tcPr marL="0" marR="0" marT="0" marB="0" anchor="b">
                    <a:solidFill>
                      <a:srgbClr val="00B0F0"/>
                    </a:solidFill>
                  </a:tcPr>
                </a:tc>
              </a:tr>
              <a:tr h="187321">
                <a:tc>
                  <a:txBody>
                    <a:bodyPr/>
                    <a:lstStyle/>
                    <a:p>
                      <a:pPr marL="171450" indent="-171450" algn="l" fontAlgn="b">
                        <a:buFont typeface="Arial" panose="020B0604020202020204" pitchFamily="34" charset="0"/>
                        <a:buChar char="•"/>
                      </a:pPr>
                      <a:r>
                        <a:rPr lang="es-MX" sz="1100" b="1" u="none" strike="noStrike" dirty="0">
                          <a:effectLst/>
                        </a:rPr>
                        <a:t>NÚMERO ÚNICO DE IDENTIFICACIÓN DE LA PÓLIZA</a:t>
                      </a:r>
                      <a:endParaRPr lang="es-MX" sz="1100" b="1" i="0" u="none" strike="noStrike" dirty="0">
                        <a:solidFill>
                          <a:srgbClr val="000000"/>
                        </a:solidFill>
                        <a:effectLst/>
                        <a:latin typeface="Calibri" panose="020F0502020204030204" pitchFamily="34" charset="0"/>
                      </a:endParaRPr>
                    </a:p>
                  </a:txBody>
                  <a:tcPr marL="0" marR="0" marT="0" marB="0" anchor="b"/>
                </a:tc>
              </a:tr>
              <a:tr h="187321">
                <a:tc>
                  <a:txBody>
                    <a:bodyPr/>
                    <a:lstStyle/>
                    <a:p>
                      <a:pPr marL="171450" indent="-171450" algn="l" fontAlgn="b">
                        <a:buFont typeface="Arial" panose="020B0604020202020204" pitchFamily="34" charset="0"/>
                        <a:buChar char="•"/>
                      </a:pPr>
                      <a:r>
                        <a:rPr lang="es-MX" sz="1100" b="1" u="none" strike="noStrike" dirty="0">
                          <a:effectLst/>
                        </a:rPr>
                        <a:t>FECHA </a:t>
                      </a:r>
                      <a:endParaRPr lang="es-MX" sz="1100" b="1" i="0" u="none" strike="noStrike" dirty="0">
                        <a:solidFill>
                          <a:srgbClr val="000000"/>
                        </a:solidFill>
                        <a:effectLst/>
                        <a:latin typeface="Calibri" panose="020F0502020204030204" pitchFamily="34" charset="0"/>
                      </a:endParaRPr>
                    </a:p>
                  </a:txBody>
                  <a:tcPr marL="0" marR="0" marT="0" marB="0" anchor="b"/>
                </a:tc>
              </a:tr>
              <a:tr h="187321">
                <a:tc>
                  <a:txBody>
                    <a:bodyPr/>
                    <a:lstStyle/>
                    <a:p>
                      <a:pPr marL="171450" indent="-171450" algn="l" fontAlgn="b">
                        <a:buFont typeface="Arial" panose="020B0604020202020204" pitchFamily="34" charset="0"/>
                        <a:buChar char="•"/>
                      </a:pPr>
                      <a:r>
                        <a:rPr lang="es-MX" sz="1100" b="1" u="none" strike="noStrike" dirty="0">
                          <a:effectLst/>
                        </a:rPr>
                        <a:t>CONCEPTO</a:t>
                      </a:r>
                      <a:endParaRPr lang="es-MX" sz="1100" b="1" i="0" u="none" strike="noStrike" dirty="0">
                        <a:solidFill>
                          <a:srgbClr val="000000"/>
                        </a:solidFill>
                        <a:effectLst/>
                        <a:latin typeface="Calibri" panose="020F0502020204030204" pitchFamily="34" charset="0"/>
                      </a:endParaRPr>
                    </a:p>
                  </a:txBody>
                  <a:tcPr marL="0" marR="0" marT="0" marB="0" anchor="b"/>
                </a:tc>
              </a:tr>
              <a:tr h="187321">
                <a:tc>
                  <a:txBody>
                    <a:bodyPr/>
                    <a:lstStyle/>
                    <a:p>
                      <a:pPr algn="l" fontAlgn="b"/>
                      <a:r>
                        <a:rPr lang="es-MX" sz="1100" b="1" u="none" strike="noStrike" dirty="0">
                          <a:effectLst/>
                        </a:rPr>
                        <a:t> </a:t>
                      </a:r>
                      <a:endParaRPr lang="es-MX" sz="1100" b="1" i="0" u="none" strike="noStrike" dirty="0">
                        <a:solidFill>
                          <a:srgbClr val="000000"/>
                        </a:solidFill>
                        <a:effectLst/>
                        <a:latin typeface="Calibri" panose="020F0502020204030204" pitchFamily="34" charset="0"/>
                      </a:endParaRPr>
                    </a:p>
                  </a:txBody>
                  <a:tcPr marL="0" marR="0" marT="0" marB="0" anchor="b"/>
                </a:tc>
              </a:tr>
              <a:tr h="187321">
                <a:tc>
                  <a:txBody>
                    <a:bodyPr/>
                    <a:lstStyle/>
                    <a:p>
                      <a:pPr algn="ctr" fontAlgn="b"/>
                      <a:r>
                        <a:rPr lang="es-MX" sz="1100" b="1" u="none" strike="noStrike" dirty="0">
                          <a:effectLst/>
                        </a:rPr>
                        <a:t>DETALLE DE CADA TRANSACCIÓN</a:t>
                      </a:r>
                      <a:endParaRPr lang="es-MX" sz="1100" b="1" i="0" u="none" strike="noStrike" dirty="0">
                        <a:solidFill>
                          <a:srgbClr val="000000"/>
                        </a:solidFill>
                        <a:effectLst/>
                        <a:latin typeface="Calibri" panose="020F0502020204030204" pitchFamily="34" charset="0"/>
                      </a:endParaRPr>
                    </a:p>
                  </a:txBody>
                  <a:tcPr marL="0" marR="0" marT="0" marB="0" anchor="b">
                    <a:solidFill>
                      <a:srgbClr val="00B0F0"/>
                    </a:solidFill>
                  </a:tcPr>
                </a:tc>
              </a:tr>
              <a:tr h="187321">
                <a:tc>
                  <a:txBody>
                    <a:bodyPr/>
                    <a:lstStyle/>
                    <a:p>
                      <a:pPr algn="ctr" fontAlgn="b"/>
                      <a:r>
                        <a:rPr lang="es-MX" sz="1100" b="1" u="none" strike="noStrike" dirty="0">
                          <a:effectLst/>
                        </a:rPr>
                        <a:t>DENTRO DE LA POLIZA</a:t>
                      </a:r>
                      <a:endParaRPr lang="es-MX" sz="1100" b="1" i="0" u="none" strike="noStrike" dirty="0">
                        <a:solidFill>
                          <a:srgbClr val="000000"/>
                        </a:solidFill>
                        <a:effectLst/>
                        <a:latin typeface="Calibri" panose="020F0502020204030204" pitchFamily="34" charset="0"/>
                      </a:endParaRPr>
                    </a:p>
                  </a:txBody>
                  <a:tcPr marL="0" marR="0" marT="0" marB="0" anchor="b">
                    <a:solidFill>
                      <a:srgbClr val="00B0F0"/>
                    </a:solidFill>
                  </a:tcPr>
                </a:tc>
              </a:tr>
              <a:tr h="187321">
                <a:tc>
                  <a:txBody>
                    <a:bodyPr/>
                    <a:lstStyle/>
                    <a:p>
                      <a:pPr marL="171450" indent="-171450" algn="l" fontAlgn="b">
                        <a:buFont typeface="Arial" panose="020B0604020202020204" pitchFamily="34" charset="0"/>
                        <a:buChar char="•"/>
                      </a:pPr>
                      <a:r>
                        <a:rPr lang="es-MX" sz="1100" b="1" u="none" strike="noStrike" dirty="0">
                          <a:effectLst/>
                        </a:rPr>
                        <a:t>NÚMERO DE CUENTA</a:t>
                      </a:r>
                      <a:endParaRPr lang="es-MX" sz="1100" b="1" i="0" u="none" strike="noStrike" dirty="0">
                        <a:solidFill>
                          <a:srgbClr val="000000"/>
                        </a:solidFill>
                        <a:effectLst/>
                        <a:latin typeface="Calibri" panose="020F0502020204030204" pitchFamily="34" charset="0"/>
                      </a:endParaRPr>
                    </a:p>
                  </a:txBody>
                  <a:tcPr marL="0" marR="0" marT="0" marB="0" anchor="b"/>
                </a:tc>
              </a:tr>
              <a:tr h="187321">
                <a:tc>
                  <a:txBody>
                    <a:bodyPr/>
                    <a:lstStyle/>
                    <a:p>
                      <a:pPr marL="171450" indent="-171450" algn="l" fontAlgn="b">
                        <a:buFont typeface="Arial" panose="020B0604020202020204" pitchFamily="34" charset="0"/>
                        <a:buChar char="•"/>
                      </a:pPr>
                      <a:r>
                        <a:rPr lang="es-MX" sz="1100" b="1" u="none" strike="noStrike" dirty="0">
                          <a:effectLst/>
                        </a:rPr>
                        <a:t>DESCRIPCIÓN DE LA CUENTA</a:t>
                      </a:r>
                      <a:endParaRPr lang="es-MX" sz="1100" b="1" i="0" u="none" strike="noStrike" dirty="0">
                        <a:solidFill>
                          <a:srgbClr val="000000"/>
                        </a:solidFill>
                        <a:effectLst/>
                        <a:latin typeface="Calibri" panose="020F0502020204030204" pitchFamily="34" charset="0"/>
                      </a:endParaRPr>
                    </a:p>
                  </a:txBody>
                  <a:tcPr marL="0" marR="0" marT="0" marB="0" anchor="b"/>
                </a:tc>
              </a:tr>
              <a:tr h="187321">
                <a:tc>
                  <a:txBody>
                    <a:bodyPr/>
                    <a:lstStyle/>
                    <a:p>
                      <a:pPr marL="171450" indent="-171450" algn="l" fontAlgn="b">
                        <a:buFont typeface="Arial" panose="020B0604020202020204" pitchFamily="34" charset="0"/>
                        <a:buChar char="•"/>
                      </a:pPr>
                      <a:r>
                        <a:rPr lang="es-MX" sz="1100" b="1" u="none" strike="noStrike" dirty="0">
                          <a:effectLst/>
                        </a:rPr>
                        <a:t>CONCEPTO</a:t>
                      </a:r>
                      <a:endParaRPr lang="es-MX" sz="1100" b="1" i="0" u="none" strike="noStrike" dirty="0">
                        <a:solidFill>
                          <a:srgbClr val="000000"/>
                        </a:solidFill>
                        <a:effectLst/>
                        <a:latin typeface="Calibri" panose="020F0502020204030204" pitchFamily="34" charset="0"/>
                      </a:endParaRPr>
                    </a:p>
                  </a:txBody>
                  <a:tcPr marL="0" marR="0" marT="0" marB="0" anchor="b"/>
                </a:tc>
              </a:tr>
              <a:tr h="187321">
                <a:tc>
                  <a:txBody>
                    <a:bodyPr/>
                    <a:lstStyle/>
                    <a:p>
                      <a:pPr marL="171450" indent="-171450" algn="l" fontAlgn="b">
                        <a:buFont typeface="Arial" panose="020B0604020202020204" pitchFamily="34" charset="0"/>
                        <a:buChar char="•"/>
                      </a:pPr>
                      <a:r>
                        <a:rPr lang="es-MX" sz="1100" b="1" u="none" strike="noStrike" dirty="0">
                          <a:effectLst/>
                        </a:rPr>
                        <a:t>DEBE </a:t>
                      </a:r>
                      <a:endParaRPr lang="es-MX" sz="1100" b="1" i="0" u="none" strike="noStrike" dirty="0">
                        <a:solidFill>
                          <a:srgbClr val="000000"/>
                        </a:solidFill>
                        <a:effectLst/>
                        <a:latin typeface="Calibri" panose="020F0502020204030204" pitchFamily="34" charset="0"/>
                      </a:endParaRPr>
                    </a:p>
                  </a:txBody>
                  <a:tcPr marL="0" marR="0" marT="0" marB="0" anchor="b"/>
                </a:tc>
              </a:tr>
              <a:tr h="187321">
                <a:tc>
                  <a:txBody>
                    <a:bodyPr/>
                    <a:lstStyle/>
                    <a:p>
                      <a:pPr marL="171450" indent="-171450" algn="l" fontAlgn="b">
                        <a:buFont typeface="Arial" panose="020B0604020202020204" pitchFamily="34" charset="0"/>
                        <a:buChar char="•"/>
                      </a:pPr>
                      <a:r>
                        <a:rPr lang="es-MX" sz="1100" b="1" u="none" strike="noStrike" dirty="0">
                          <a:effectLst/>
                        </a:rPr>
                        <a:t>HABER</a:t>
                      </a:r>
                      <a:endParaRPr lang="es-MX" sz="1100" b="1" i="0" u="none" strike="noStrike" dirty="0">
                        <a:solidFill>
                          <a:srgbClr val="000000"/>
                        </a:solidFill>
                        <a:effectLst/>
                        <a:latin typeface="Calibri" panose="020F0502020204030204" pitchFamily="34" charset="0"/>
                      </a:endParaRPr>
                    </a:p>
                  </a:txBody>
                  <a:tcPr marL="0" marR="0" marT="0" marB="0" anchor="b"/>
                </a:tc>
              </a:tr>
              <a:tr h="187321">
                <a:tc>
                  <a:txBody>
                    <a:bodyPr/>
                    <a:lstStyle/>
                    <a:p>
                      <a:pPr algn="l" fontAlgn="b"/>
                      <a:r>
                        <a:rPr lang="es-MX" sz="1100" b="1" u="none" strike="noStrike" dirty="0">
                          <a:effectLst/>
                        </a:rPr>
                        <a:t> </a:t>
                      </a:r>
                      <a:endParaRPr lang="es-MX" sz="1100" b="1" i="0" u="none" strike="noStrike" dirty="0">
                        <a:solidFill>
                          <a:srgbClr val="000000"/>
                        </a:solidFill>
                        <a:effectLst/>
                        <a:latin typeface="Calibri" panose="020F0502020204030204" pitchFamily="34" charset="0"/>
                      </a:endParaRPr>
                    </a:p>
                  </a:txBody>
                  <a:tcPr marL="0" marR="0" marT="0" marB="0" anchor="b"/>
                </a:tc>
              </a:tr>
              <a:tr h="187321">
                <a:tc>
                  <a:txBody>
                    <a:bodyPr/>
                    <a:lstStyle/>
                    <a:p>
                      <a:pPr algn="ctr" fontAlgn="b"/>
                      <a:r>
                        <a:rPr lang="es-MX" sz="1100" b="1" u="none" strike="noStrike" dirty="0">
                          <a:effectLst/>
                        </a:rPr>
                        <a:t>DETALLE DE LOS COMPROBANTES RELACIONADOS</a:t>
                      </a:r>
                      <a:endParaRPr lang="es-MX" sz="1100" b="1" i="0" u="none" strike="noStrike" dirty="0">
                        <a:solidFill>
                          <a:srgbClr val="000000"/>
                        </a:solidFill>
                        <a:effectLst/>
                        <a:latin typeface="Calibri" panose="020F0502020204030204" pitchFamily="34" charset="0"/>
                      </a:endParaRPr>
                    </a:p>
                  </a:txBody>
                  <a:tcPr marL="0" marR="0" marT="0" marB="0" anchor="b">
                    <a:solidFill>
                      <a:srgbClr val="00B0F0"/>
                    </a:solidFill>
                  </a:tcPr>
                </a:tc>
              </a:tr>
              <a:tr h="187321">
                <a:tc>
                  <a:txBody>
                    <a:bodyPr/>
                    <a:lstStyle/>
                    <a:p>
                      <a:pPr algn="ctr" fontAlgn="b"/>
                      <a:r>
                        <a:rPr lang="es-MX" sz="1100" b="1" u="none" strike="noStrike" dirty="0">
                          <a:effectLst/>
                        </a:rPr>
                        <a:t>CON LA TRANSACCIÓN</a:t>
                      </a:r>
                      <a:endParaRPr lang="es-MX" sz="1100" b="1" i="0" u="none" strike="noStrike" dirty="0">
                        <a:solidFill>
                          <a:srgbClr val="000000"/>
                        </a:solidFill>
                        <a:effectLst/>
                        <a:latin typeface="Calibri" panose="020F0502020204030204" pitchFamily="34" charset="0"/>
                      </a:endParaRPr>
                    </a:p>
                  </a:txBody>
                  <a:tcPr marL="0" marR="0" marT="0" marB="0" anchor="b">
                    <a:solidFill>
                      <a:srgbClr val="00B0F0"/>
                    </a:solidFill>
                  </a:tcPr>
                </a:tc>
              </a:tr>
              <a:tr h="187321">
                <a:tc>
                  <a:txBody>
                    <a:bodyPr/>
                    <a:lstStyle/>
                    <a:p>
                      <a:pPr marL="171450" indent="-171450" algn="l" fontAlgn="b">
                        <a:buFont typeface="Arial" panose="020B0604020202020204" pitchFamily="34" charset="0"/>
                        <a:buChar char="•"/>
                      </a:pPr>
                      <a:r>
                        <a:rPr lang="es-MX" sz="1100" b="1" u="none" strike="noStrike" dirty="0">
                          <a:effectLst/>
                        </a:rPr>
                        <a:t>UUID (FOLIO FISCAL DEL CFDI)</a:t>
                      </a:r>
                      <a:endParaRPr lang="es-MX" sz="1100" b="1" i="0" u="none" strike="noStrike" dirty="0">
                        <a:solidFill>
                          <a:srgbClr val="000000"/>
                        </a:solidFill>
                        <a:effectLst/>
                        <a:latin typeface="Calibri" panose="020F0502020204030204" pitchFamily="34" charset="0"/>
                      </a:endParaRPr>
                    </a:p>
                  </a:txBody>
                  <a:tcPr marL="0" marR="0" marT="0" marB="0" anchor="b"/>
                </a:tc>
              </a:tr>
              <a:tr h="187321">
                <a:tc>
                  <a:txBody>
                    <a:bodyPr/>
                    <a:lstStyle/>
                    <a:p>
                      <a:pPr marL="171450" indent="-171450" algn="l" fontAlgn="b">
                        <a:buFont typeface="Arial" panose="020B0604020202020204" pitchFamily="34" charset="0"/>
                        <a:buChar char="•"/>
                      </a:pPr>
                      <a:r>
                        <a:rPr lang="es-MX" sz="1100" b="1" u="none" strike="noStrike" dirty="0">
                          <a:effectLst/>
                        </a:rPr>
                        <a:t>RFC</a:t>
                      </a:r>
                      <a:endParaRPr lang="es-MX" sz="1100" b="1" i="0" u="none" strike="noStrike" dirty="0">
                        <a:solidFill>
                          <a:srgbClr val="000000"/>
                        </a:solidFill>
                        <a:effectLst/>
                        <a:latin typeface="Calibri" panose="020F0502020204030204" pitchFamily="34" charset="0"/>
                      </a:endParaRPr>
                    </a:p>
                  </a:txBody>
                  <a:tcPr marL="0" marR="0" marT="0" marB="0" anchor="b"/>
                </a:tc>
              </a:tr>
              <a:tr h="187321">
                <a:tc>
                  <a:txBody>
                    <a:bodyPr/>
                    <a:lstStyle/>
                    <a:p>
                      <a:pPr marL="171450" indent="-171450" algn="l" fontAlgn="b">
                        <a:buFont typeface="Arial" panose="020B0604020202020204" pitchFamily="34" charset="0"/>
                        <a:buChar char="•"/>
                      </a:pPr>
                      <a:r>
                        <a:rPr lang="es-MX" sz="1100" b="1" u="none" strike="noStrike" dirty="0">
                          <a:effectLst/>
                        </a:rPr>
                        <a:t>MONTO TOTAL</a:t>
                      </a:r>
                      <a:endParaRPr lang="es-MX" sz="1100" b="1" i="0" u="none" strike="noStrike" dirty="0">
                        <a:solidFill>
                          <a:srgbClr val="000000"/>
                        </a:solidFill>
                        <a:effectLst/>
                        <a:latin typeface="Calibri" panose="020F0502020204030204" pitchFamily="34" charset="0"/>
                      </a:endParaRPr>
                    </a:p>
                  </a:txBody>
                  <a:tcPr marL="0" marR="0" marT="0" marB="0" anchor="b"/>
                </a:tc>
              </a:tr>
              <a:tr h="187321">
                <a:tc>
                  <a:txBody>
                    <a:bodyPr/>
                    <a:lstStyle/>
                    <a:p>
                      <a:pPr marL="171450" indent="-171450" algn="l" fontAlgn="b">
                        <a:buFont typeface="Arial" panose="020B0604020202020204" pitchFamily="34" charset="0"/>
                        <a:buChar char="•"/>
                      </a:pPr>
                      <a:r>
                        <a:rPr lang="es-MX" sz="1100" b="1" u="none" strike="noStrike" dirty="0">
                          <a:effectLst/>
                        </a:rPr>
                        <a:t>MONEDA </a:t>
                      </a:r>
                      <a:endParaRPr lang="es-MX" sz="1100" b="1" i="0" u="none" strike="noStrike" dirty="0">
                        <a:solidFill>
                          <a:srgbClr val="000000"/>
                        </a:solidFill>
                        <a:effectLst/>
                        <a:latin typeface="Calibri" panose="020F0502020204030204" pitchFamily="34" charset="0"/>
                      </a:endParaRPr>
                    </a:p>
                  </a:txBody>
                  <a:tcPr marL="0" marR="0" marT="0" marB="0" anchor="b"/>
                </a:tc>
              </a:tr>
              <a:tr h="187321">
                <a:tc>
                  <a:txBody>
                    <a:bodyPr/>
                    <a:lstStyle/>
                    <a:p>
                      <a:pPr marL="171450" indent="-171450" algn="l" fontAlgn="b">
                        <a:buFont typeface="Arial" panose="020B0604020202020204" pitchFamily="34" charset="0"/>
                        <a:buChar char="•"/>
                      </a:pPr>
                      <a:r>
                        <a:rPr lang="es-MX" sz="1100" b="1" u="none" strike="noStrike" dirty="0">
                          <a:effectLst/>
                        </a:rPr>
                        <a:t>TIPO DE CAMBIO</a:t>
                      </a:r>
                      <a:endParaRPr lang="es-MX" sz="1100" b="1" i="0" u="none" strike="noStrike" dirty="0">
                        <a:solidFill>
                          <a:srgbClr val="000000"/>
                        </a:solidFill>
                        <a:effectLst/>
                        <a:latin typeface="Calibri" panose="020F0502020204030204" pitchFamily="34" charset="0"/>
                      </a:endParaRPr>
                    </a:p>
                  </a:txBody>
                  <a:tcPr marL="0" marR="0" marT="0" marB="0" anchor="b"/>
                </a:tc>
              </a:tr>
              <a:tr h="187321">
                <a:tc>
                  <a:txBody>
                    <a:bodyPr/>
                    <a:lstStyle/>
                    <a:p>
                      <a:pPr algn="l" fontAlgn="b"/>
                      <a:r>
                        <a:rPr lang="es-MX" sz="1100" b="1" u="none" strike="noStrike" dirty="0">
                          <a:effectLst/>
                        </a:rPr>
                        <a:t> </a:t>
                      </a:r>
                      <a:endParaRPr lang="es-MX" sz="1100" b="1" i="0" u="none" strike="noStrike" dirty="0">
                        <a:solidFill>
                          <a:srgbClr val="000000"/>
                        </a:solidFill>
                        <a:effectLst/>
                        <a:latin typeface="Calibri" panose="020F0502020204030204" pitchFamily="34" charset="0"/>
                      </a:endParaRPr>
                    </a:p>
                  </a:txBody>
                  <a:tcPr marL="0" marR="0" marT="0" marB="0" anchor="b"/>
                </a:tc>
              </a:tr>
            </a:tbl>
          </a:graphicData>
        </a:graphic>
      </p:graphicFrame>
      <p:graphicFrame>
        <p:nvGraphicFramePr>
          <p:cNvPr id="13" name="Tabla 12"/>
          <p:cNvGraphicFramePr>
            <a:graphicFrameLocks noGrp="1"/>
          </p:cNvGraphicFramePr>
          <p:nvPr>
            <p:extLst>
              <p:ext uri="{D42A27DB-BD31-4B8C-83A1-F6EECF244321}">
                <p14:modId xmlns:p14="http://schemas.microsoft.com/office/powerpoint/2010/main" xmlns="" val="3146428772"/>
              </p:ext>
            </p:extLst>
          </p:nvPr>
        </p:nvGraphicFramePr>
        <p:xfrm>
          <a:off x="4355976" y="764704"/>
          <a:ext cx="3312368" cy="5688637"/>
        </p:xfrm>
        <a:graphic>
          <a:graphicData uri="http://schemas.openxmlformats.org/drawingml/2006/table">
            <a:tbl>
              <a:tblPr>
                <a:tableStyleId>{5C22544A-7EE6-4342-B048-85BDC9FD1C3A}</a:tableStyleId>
              </a:tblPr>
              <a:tblGrid>
                <a:gridCol w="3312368"/>
              </a:tblGrid>
              <a:tr h="281694">
                <a:tc>
                  <a:txBody>
                    <a:bodyPr/>
                    <a:lstStyle/>
                    <a:p>
                      <a:pPr algn="ctr" fontAlgn="b"/>
                      <a:r>
                        <a:rPr lang="es-MX" sz="1100" b="1" u="none" strike="noStrike" dirty="0">
                          <a:effectLst/>
                        </a:rPr>
                        <a:t>DETALLE DE LOS CHEQUES QUE INTEGRAN LA PÓLIZA</a:t>
                      </a:r>
                      <a:endParaRPr lang="es-MX" sz="1100" b="1" i="0" u="none" strike="noStrike" dirty="0">
                        <a:solidFill>
                          <a:srgbClr val="000000"/>
                        </a:solidFill>
                        <a:effectLst/>
                        <a:latin typeface="Calibri" panose="020F0502020204030204" pitchFamily="34" charset="0"/>
                      </a:endParaRPr>
                    </a:p>
                  </a:txBody>
                  <a:tcPr marL="0" marR="0" marT="0" marB="0" anchor="b">
                    <a:solidFill>
                      <a:srgbClr val="00B0F0"/>
                    </a:solidFill>
                  </a:tcPr>
                </a:tc>
              </a:tr>
              <a:tr h="173045">
                <a:tc>
                  <a:txBody>
                    <a:bodyPr/>
                    <a:lstStyle/>
                    <a:p>
                      <a:pPr marL="171450" indent="-171450" algn="l" fontAlgn="b">
                        <a:buFont typeface="Arial" panose="020B0604020202020204" pitchFamily="34" charset="0"/>
                        <a:buChar char="•"/>
                      </a:pPr>
                      <a:r>
                        <a:rPr lang="es-MX" sz="1100" b="1" u="none" strike="noStrike" dirty="0">
                          <a:effectLst/>
                        </a:rPr>
                        <a:t>NÚMERO DE CHEQUE</a:t>
                      </a:r>
                      <a:endParaRPr lang="es-MX" sz="1100" b="1" i="0" u="none" strike="noStrike" dirty="0">
                        <a:solidFill>
                          <a:srgbClr val="000000"/>
                        </a:solidFill>
                        <a:effectLst/>
                        <a:latin typeface="Calibri" panose="020F0502020204030204" pitchFamily="34" charset="0"/>
                      </a:endParaRPr>
                    </a:p>
                  </a:txBody>
                  <a:tcPr marL="0" marR="0" marT="0" marB="0" anchor="b"/>
                </a:tc>
              </a:tr>
              <a:tr h="173045">
                <a:tc>
                  <a:txBody>
                    <a:bodyPr/>
                    <a:lstStyle/>
                    <a:p>
                      <a:pPr marL="171450" indent="-171450" algn="l" fontAlgn="b">
                        <a:buFont typeface="Arial" panose="020B0604020202020204" pitchFamily="34" charset="0"/>
                        <a:buChar char="•"/>
                      </a:pPr>
                      <a:r>
                        <a:rPr lang="es-MX" sz="1100" b="1" u="none" strike="noStrike" dirty="0">
                          <a:effectLst/>
                        </a:rPr>
                        <a:t>BANCO EMISOR</a:t>
                      </a:r>
                      <a:endParaRPr lang="es-MX" sz="1100" b="1" i="0" u="none" strike="noStrike" dirty="0">
                        <a:solidFill>
                          <a:srgbClr val="000000"/>
                        </a:solidFill>
                        <a:effectLst/>
                        <a:latin typeface="Calibri" panose="020F0502020204030204" pitchFamily="34" charset="0"/>
                      </a:endParaRPr>
                    </a:p>
                  </a:txBody>
                  <a:tcPr marL="0" marR="0" marT="0" marB="0" anchor="b"/>
                </a:tc>
              </a:tr>
              <a:tr h="173045">
                <a:tc>
                  <a:txBody>
                    <a:bodyPr/>
                    <a:lstStyle/>
                    <a:p>
                      <a:pPr marL="171450" indent="-171450" algn="l" fontAlgn="b">
                        <a:buFont typeface="Arial" panose="020B0604020202020204" pitchFamily="34" charset="0"/>
                        <a:buChar char="•"/>
                      </a:pPr>
                      <a:r>
                        <a:rPr lang="es-MX" sz="1100" b="1" u="none" strike="noStrike" dirty="0">
                          <a:effectLst/>
                        </a:rPr>
                        <a:t>CUENTA ORIGEN</a:t>
                      </a:r>
                      <a:endParaRPr lang="es-MX" sz="1100" b="1" i="0" u="none" strike="noStrike" dirty="0">
                        <a:solidFill>
                          <a:srgbClr val="000000"/>
                        </a:solidFill>
                        <a:effectLst/>
                        <a:latin typeface="Calibri" panose="020F0502020204030204" pitchFamily="34" charset="0"/>
                      </a:endParaRPr>
                    </a:p>
                  </a:txBody>
                  <a:tcPr marL="0" marR="0" marT="0" marB="0" anchor="b"/>
                </a:tc>
              </a:tr>
              <a:tr h="173045">
                <a:tc>
                  <a:txBody>
                    <a:bodyPr/>
                    <a:lstStyle/>
                    <a:p>
                      <a:pPr marL="171450" indent="-171450" algn="l" fontAlgn="b">
                        <a:buFont typeface="Arial" panose="020B0604020202020204" pitchFamily="34" charset="0"/>
                        <a:buChar char="•"/>
                      </a:pPr>
                      <a:r>
                        <a:rPr lang="es-MX" sz="1100" b="1" u="none" strike="noStrike" dirty="0">
                          <a:effectLst/>
                        </a:rPr>
                        <a:t>FECHA</a:t>
                      </a:r>
                      <a:endParaRPr lang="es-MX" sz="1100" b="1" i="0" u="none" strike="noStrike" dirty="0">
                        <a:solidFill>
                          <a:srgbClr val="000000"/>
                        </a:solidFill>
                        <a:effectLst/>
                        <a:latin typeface="Calibri" panose="020F0502020204030204" pitchFamily="34" charset="0"/>
                      </a:endParaRPr>
                    </a:p>
                  </a:txBody>
                  <a:tcPr marL="0" marR="0" marT="0" marB="0" anchor="b"/>
                </a:tc>
              </a:tr>
              <a:tr h="173045">
                <a:tc>
                  <a:txBody>
                    <a:bodyPr/>
                    <a:lstStyle/>
                    <a:p>
                      <a:pPr marL="171450" indent="-171450" algn="l" fontAlgn="b">
                        <a:buFont typeface="Arial" panose="020B0604020202020204" pitchFamily="34" charset="0"/>
                        <a:buChar char="•"/>
                      </a:pPr>
                      <a:r>
                        <a:rPr lang="es-MX" sz="1100" b="1" u="none" strike="noStrike" dirty="0">
                          <a:effectLst/>
                        </a:rPr>
                        <a:t>BENEFICIARIO</a:t>
                      </a:r>
                      <a:endParaRPr lang="es-MX" sz="1100" b="1" i="0" u="none" strike="noStrike" dirty="0">
                        <a:solidFill>
                          <a:srgbClr val="000000"/>
                        </a:solidFill>
                        <a:effectLst/>
                        <a:latin typeface="Calibri" panose="020F0502020204030204" pitchFamily="34" charset="0"/>
                      </a:endParaRPr>
                    </a:p>
                  </a:txBody>
                  <a:tcPr marL="0" marR="0" marT="0" marB="0" anchor="b"/>
                </a:tc>
              </a:tr>
              <a:tr h="173045">
                <a:tc>
                  <a:txBody>
                    <a:bodyPr/>
                    <a:lstStyle/>
                    <a:p>
                      <a:pPr marL="171450" indent="-171450" algn="l" fontAlgn="b">
                        <a:buFont typeface="Arial" panose="020B0604020202020204" pitchFamily="34" charset="0"/>
                        <a:buChar char="•"/>
                      </a:pPr>
                      <a:r>
                        <a:rPr lang="es-MX" sz="1100" b="1" u="none" strike="noStrike" dirty="0">
                          <a:effectLst/>
                        </a:rPr>
                        <a:t>RFC </a:t>
                      </a:r>
                      <a:endParaRPr lang="es-MX" sz="1100" b="1" i="0" u="none" strike="noStrike" dirty="0">
                        <a:solidFill>
                          <a:srgbClr val="000000"/>
                        </a:solidFill>
                        <a:effectLst/>
                        <a:latin typeface="Calibri" panose="020F0502020204030204" pitchFamily="34" charset="0"/>
                      </a:endParaRPr>
                    </a:p>
                  </a:txBody>
                  <a:tcPr marL="0" marR="0" marT="0" marB="0" anchor="b"/>
                </a:tc>
              </a:tr>
              <a:tr h="173045">
                <a:tc>
                  <a:txBody>
                    <a:bodyPr/>
                    <a:lstStyle/>
                    <a:p>
                      <a:pPr marL="171450" indent="-171450" algn="l" fontAlgn="b">
                        <a:buFont typeface="Arial" panose="020B0604020202020204" pitchFamily="34" charset="0"/>
                        <a:buChar char="•"/>
                      </a:pPr>
                      <a:r>
                        <a:rPr lang="es-MX" sz="1100" b="1" u="none" strike="noStrike" dirty="0">
                          <a:effectLst/>
                        </a:rPr>
                        <a:t>MONTO</a:t>
                      </a:r>
                      <a:endParaRPr lang="es-MX" sz="1100" b="1" i="0" u="none" strike="noStrike" dirty="0">
                        <a:solidFill>
                          <a:srgbClr val="000000"/>
                        </a:solidFill>
                        <a:effectLst/>
                        <a:latin typeface="Calibri" panose="020F0502020204030204" pitchFamily="34" charset="0"/>
                      </a:endParaRPr>
                    </a:p>
                  </a:txBody>
                  <a:tcPr marL="0" marR="0" marT="0" marB="0" anchor="b"/>
                </a:tc>
              </a:tr>
              <a:tr h="173045">
                <a:tc>
                  <a:txBody>
                    <a:bodyPr/>
                    <a:lstStyle/>
                    <a:p>
                      <a:pPr marL="171450" indent="-171450" algn="l" fontAlgn="b">
                        <a:buFont typeface="Arial" panose="020B0604020202020204" pitchFamily="34" charset="0"/>
                        <a:buChar char="•"/>
                      </a:pPr>
                      <a:r>
                        <a:rPr lang="es-MX" sz="1100" b="1" u="none" strike="noStrike" dirty="0">
                          <a:effectLst/>
                        </a:rPr>
                        <a:t>MONEDA </a:t>
                      </a:r>
                      <a:endParaRPr lang="es-MX" sz="1100" b="1" i="0" u="none" strike="noStrike" dirty="0">
                        <a:solidFill>
                          <a:srgbClr val="000000"/>
                        </a:solidFill>
                        <a:effectLst/>
                        <a:latin typeface="Calibri" panose="020F0502020204030204" pitchFamily="34" charset="0"/>
                      </a:endParaRPr>
                    </a:p>
                  </a:txBody>
                  <a:tcPr marL="0" marR="0" marT="0" marB="0" anchor="b"/>
                </a:tc>
              </a:tr>
              <a:tr h="173045">
                <a:tc>
                  <a:txBody>
                    <a:bodyPr/>
                    <a:lstStyle/>
                    <a:p>
                      <a:pPr marL="171450" indent="-171450" algn="l" fontAlgn="b">
                        <a:buFont typeface="Arial" panose="020B0604020202020204" pitchFamily="34" charset="0"/>
                        <a:buChar char="•"/>
                      </a:pPr>
                      <a:r>
                        <a:rPr lang="es-MX" sz="1100" b="1" u="none" strike="noStrike" dirty="0">
                          <a:effectLst/>
                        </a:rPr>
                        <a:t>TIPO DE CAMBIO</a:t>
                      </a:r>
                      <a:endParaRPr lang="es-MX" sz="1100" b="1" i="0" u="none" strike="noStrike" dirty="0">
                        <a:solidFill>
                          <a:srgbClr val="000000"/>
                        </a:solidFill>
                        <a:effectLst/>
                        <a:latin typeface="Calibri" panose="020F0502020204030204" pitchFamily="34" charset="0"/>
                      </a:endParaRPr>
                    </a:p>
                  </a:txBody>
                  <a:tcPr marL="0" marR="0" marT="0" marB="0" anchor="b"/>
                </a:tc>
              </a:tr>
              <a:tr h="215593">
                <a:tc>
                  <a:txBody>
                    <a:bodyPr/>
                    <a:lstStyle/>
                    <a:p>
                      <a:pPr algn="l" fontAlgn="b"/>
                      <a:r>
                        <a:rPr lang="es-MX" sz="1100" b="1" u="none" strike="noStrike" dirty="0">
                          <a:effectLst/>
                        </a:rPr>
                        <a:t> </a:t>
                      </a:r>
                      <a:endParaRPr lang="es-MX" sz="1100" b="1" i="0" u="none" strike="noStrike" dirty="0">
                        <a:solidFill>
                          <a:srgbClr val="000000"/>
                        </a:solidFill>
                        <a:effectLst/>
                        <a:latin typeface="Calibri" panose="020F0502020204030204" pitchFamily="34" charset="0"/>
                      </a:endParaRPr>
                    </a:p>
                  </a:txBody>
                  <a:tcPr marL="0" marR="0" marT="0" marB="0" anchor="b"/>
                </a:tc>
              </a:tr>
              <a:tr h="173045">
                <a:tc>
                  <a:txBody>
                    <a:bodyPr/>
                    <a:lstStyle/>
                    <a:p>
                      <a:pPr algn="ctr" fontAlgn="b"/>
                      <a:r>
                        <a:rPr lang="es-MX" sz="1100" b="1" u="none" strike="noStrike" dirty="0">
                          <a:effectLst/>
                        </a:rPr>
                        <a:t>DETALLE DE LAS TRANSF BANCARIAS QUE INTEGRAN </a:t>
                      </a:r>
                      <a:endParaRPr lang="es-MX" sz="1100" b="1" i="0" u="none" strike="noStrike" dirty="0">
                        <a:solidFill>
                          <a:srgbClr val="000000"/>
                        </a:solidFill>
                        <a:effectLst/>
                        <a:latin typeface="Calibri" panose="020F0502020204030204" pitchFamily="34" charset="0"/>
                      </a:endParaRPr>
                    </a:p>
                  </a:txBody>
                  <a:tcPr marL="0" marR="0" marT="0" marB="0" anchor="b">
                    <a:solidFill>
                      <a:srgbClr val="00B0F0"/>
                    </a:solidFill>
                  </a:tcPr>
                </a:tc>
              </a:tr>
              <a:tr h="173045">
                <a:tc>
                  <a:txBody>
                    <a:bodyPr/>
                    <a:lstStyle/>
                    <a:p>
                      <a:pPr algn="ctr" fontAlgn="b"/>
                      <a:r>
                        <a:rPr lang="es-MX" sz="1100" b="1" u="none" strike="noStrike" dirty="0">
                          <a:effectLst/>
                        </a:rPr>
                        <a:t>LA PÓLIZA</a:t>
                      </a:r>
                      <a:endParaRPr lang="es-MX" sz="1100" b="1" i="0" u="none" strike="noStrike" dirty="0">
                        <a:solidFill>
                          <a:srgbClr val="000000"/>
                        </a:solidFill>
                        <a:effectLst/>
                        <a:latin typeface="Calibri" panose="020F0502020204030204" pitchFamily="34" charset="0"/>
                      </a:endParaRPr>
                    </a:p>
                  </a:txBody>
                  <a:tcPr marL="0" marR="0" marT="0" marB="0" anchor="b">
                    <a:solidFill>
                      <a:srgbClr val="00B0F0"/>
                    </a:solidFill>
                  </a:tcPr>
                </a:tc>
              </a:tr>
              <a:tr h="173045">
                <a:tc>
                  <a:txBody>
                    <a:bodyPr/>
                    <a:lstStyle/>
                    <a:p>
                      <a:pPr marL="171450" indent="-171450" algn="l" fontAlgn="b">
                        <a:buFont typeface="Arial" panose="020B0604020202020204" pitchFamily="34" charset="0"/>
                        <a:buChar char="•"/>
                      </a:pPr>
                      <a:r>
                        <a:rPr lang="es-MX" sz="1100" b="1" u="none" strike="noStrike" dirty="0">
                          <a:effectLst/>
                        </a:rPr>
                        <a:t>CUENTA ORIGEN</a:t>
                      </a:r>
                      <a:endParaRPr lang="es-MX" sz="1100" b="1" i="0" u="none" strike="noStrike" dirty="0">
                        <a:solidFill>
                          <a:srgbClr val="000000"/>
                        </a:solidFill>
                        <a:effectLst/>
                        <a:latin typeface="Calibri" panose="020F0502020204030204" pitchFamily="34" charset="0"/>
                      </a:endParaRPr>
                    </a:p>
                  </a:txBody>
                  <a:tcPr marL="0" marR="0" marT="0" marB="0" anchor="b"/>
                </a:tc>
              </a:tr>
              <a:tr h="173045">
                <a:tc>
                  <a:txBody>
                    <a:bodyPr/>
                    <a:lstStyle/>
                    <a:p>
                      <a:pPr marL="171450" indent="-171450" algn="l" fontAlgn="b">
                        <a:buFont typeface="Arial" panose="020B0604020202020204" pitchFamily="34" charset="0"/>
                        <a:buChar char="•"/>
                      </a:pPr>
                      <a:r>
                        <a:rPr lang="es-MX" sz="1100" b="1" u="none" strike="noStrike" dirty="0">
                          <a:effectLst/>
                        </a:rPr>
                        <a:t>BANCO ORIGEN</a:t>
                      </a:r>
                      <a:endParaRPr lang="es-MX" sz="1100" b="1" i="0" u="none" strike="noStrike" dirty="0">
                        <a:solidFill>
                          <a:srgbClr val="000000"/>
                        </a:solidFill>
                        <a:effectLst/>
                        <a:latin typeface="Calibri" panose="020F0502020204030204" pitchFamily="34" charset="0"/>
                      </a:endParaRPr>
                    </a:p>
                  </a:txBody>
                  <a:tcPr marL="0" marR="0" marT="0" marB="0" anchor="b"/>
                </a:tc>
              </a:tr>
              <a:tr h="173045">
                <a:tc>
                  <a:txBody>
                    <a:bodyPr/>
                    <a:lstStyle/>
                    <a:p>
                      <a:pPr marL="171450" indent="-171450" algn="l" fontAlgn="b">
                        <a:buFont typeface="Arial" panose="020B0604020202020204" pitchFamily="34" charset="0"/>
                        <a:buChar char="•"/>
                      </a:pPr>
                      <a:r>
                        <a:rPr lang="es-MX" sz="1100" b="1" u="none" strike="noStrike" dirty="0">
                          <a:effectLst/>
                        </a:rPr>
                        <a:t>CUENTA DESTINO</a:t>
                      </a:r>
                      <a:endParaRPr lang="es-MX" sz="1100" b="1" i="0" u="none" strike="noStrike" dirty="0">
                        <a:solidFill>
                          <a:srgbClr val="000000"/>
                        </a:solidFill>
                        <a:effectLst/>
                        <a:latin typeface="Calibri" panose="020F0502020204030204" pitchFamily="34" charset="0"/>
                      </a:endParaRPr>
                    </a:p>
                  </a:txBody>
                  <a:tcPr marL="0" marR="0" marT="0" marB="0" anchor="b"/>
                </a:tc>
              </a:tr>
              <a:tr h="173045">
                <a:tc>
                  <a:txBody>
                    <a:bodyPr/>
                    <a:lstStyle/>
                    <a:p>
                      <a:pPr marL="171450" indent="-171450" algn="l" fontAlgn="b">
                        <a:buFont typeface="Arial" panose="020B0604020202020204" pitchFamily="34" charset="0"/>
                        <a:buChar char="•"/>
                      </a:pPr>
                      <a:r>
                        <a:rPr lang="es-MX" sz="1100" b="1" u="none" strike="noStrike" dirty="0">
                          <a:effectLst/>
                        </a:rPr>
                        <a:t>BANCO DESTINO</a:t>
                      </a:r>
                      <a:endParaRPr lang="es-MX" sz="1100" b="1" i="0" u="none" strike="noStrike" dirty="0">
                        <a:solidFill>
                          <a:srgbClr val="000000"/>
                        </a:solidFill>
                        <a:effectLst/>
                        <a:latin typeface="Calibri" panose="020F0502020204030204" pitchFamily="34" charset="0"/>
                      </a:endParaRPr>
                    </a:p>
                  </a:txBody>
                  <a:tcPr marL="0" marR="0" marT="0" marB="0" anchor="b"/>
                </a:tc>
              </a:tr>
              <a:tr h="173045">
                <a:tc>
                  <a:txBody>
                    <a:bodyPr/>
                    <a:lstStyle/>
                    <a:p>
                      <a:pPr marL="171450" indent="-171450" algn="l" fontAlgn="b">
                        <a:buFont typeface="Arial" panose="020B0604020202020204" pitchFamily="34" charset="0"/>
                        <a:buChar char="•"/>
                      </a:pPr>
                      <a:r>
                        <a:rPr lang="es-MX" sz="1100" b="1" u="none" strike="noStrike" dirty="0">
                          <a:effectLst/>
                        </a:rPr>
                        <a:t>FECHA</a:t>
                      </a:r>
                      <a:endParaRPr lang="es-MX" sz="1100" b="1" i="0" u="none" strike="noStrike" dirty="0">
                        <a:solidFill>
                          <a:srgbClr val="000000"/>
                        </a:solidFill>
                        <a:effectLst/>
                        <a:latin typeface="Calibri" panose="020F0502020204030204" pitchFamily="34" charset="0"/>
                      </a:endParaRPr>
                    </a:p>
                  </a:txBody>
                  <a:tcPr marL="0" marR="0" marT="0" marB="0" anchor="b"/>
                </a:tc>
              </a:tr>
              <a:tr h="173045">
                <a:tc>
                  <a:txBody>
                    <a:bodyPr/>
                    <a:lstStyle/>
                    <a:p>
                      <a:pPr marL="171450" indent="-171450" algn="l" fontAlgn="b">
                        <a:buFont typeface="Arial" panose="020B0604020202020204" pitchFamily="34" charset="0"/>
                        <a:buChar char="•"/>
                      </a:pPr>
                      <a:r>
                        <a:rPr lang="es-MX" sz="1100" b="1" u="none" strike="noStrike" dirty="0">
                          <a:effectLst/>
                        </a:rPr>
                        <a:t>BENEFICIARIO</a:t>
                      </a:r>
                      <a:endParaRPr lang="es-MX" sz="1100" b="1" i="0" u="none" strike="noStrike" dirty="0">
                        <a:solidFill>
                          <a:srgbClr val="000000"/>
                        </a:solidFill>
                        <a:effectLst/>
                        <a:latin typeface="Calibri" panose="020F0502020204030204" pitchFamily="34" charset="0"/>
                      </a:endParaRPr>
                    </a:p>
                  </a:txBody>
                  <a:tcPr marL="0" marR="0" marT="0" marB="0" anchor="b"/>
                </a:tc>
              </a:tr>
              <a:tr h="173045">
                <a:tc>
                  <a:txBody>
                    <a:bodyPr/>
                    <a:lstStyle/>
                    <a:p>
                      <a:pPr marL="171450" indent="-171450" algn="l" fontAlgn="b">
                        <a:buFont typeface="Arial" panose="020B0604020202020204" pitchFamily="34" charset="0"/>
                        <a:buChar char="•"/>
                      </a:pPr>
                      <a:r>
                        <a:rPr lang="es-MX" sz="1100" b="1" u="none" strike="noStrike" dirty="0">
                          <a:effectLst/>
                        </a:rPr>
                        <a:t>RFC </a:t>
                      </a:r>
                      <a:endParaRPr lang="es-MX" sz="1100" b="1" i="0" u="none" strike="noStrike" dirty="0">
                        <a:solidFill>
                          <a:srgbClr val="000000"/>
                        </a:solidFill>
                        <a:effectLst/>
                        <a:latin typeface="Calibri" panose="020F0502020204030204" pitchFamily="34" charset="0"/>
                      </a:endParaRPr>
                    </a:p>
                  </a:txBody>
                  <a:tcPr marL="0" marR="0" marT="0" marB="0" anchor="b"/>
                </a:tc>
              </a:tr>
              <a:tr h="173045">
                <a:tc>
                  <a:txBody>
                    <a:bodyPr/>
                    <a:lstStyle/>
                    <a:p>
                      <a:pPr marL="171450" indent="-171450" algn="l" fontAlgn="b">
                        <a:buFont typeface="Arial" panose="020B0604020202020204" pitchFamily="34" charset="0"/>
                        <a:buChar char="•"/>
                      </a:pPr>
                      <a:r>
                        <a:rPr lang="es-MX" sz="1100" b="1" u="none" strike="noStrike" dirty="0">
                          <a:effectLst/>
                        </a:rPr>
                        <a:t>MONTO</a:t>
                      </a:r>
                      <a:endParaRPr lang="es-MX" sz="1100" b="1" i="0" u="none" strike="noStrike" dirty="0">
                        <a:solidFill>
                          <a:srgbClr val="000000"/>
                        </a:solidFill>
                        <a:effectLst/>
                        <a:latin typeface="Calibri" panose="020F0502020204030204" pitchFamily="34" charset="0"/>
                      </a:endParaRPr>
                    </a:p>
                  </a:txBody>
                  <a:tcPr marL="0" marR="0" marT="0" marB="0" anchor="b"/>
                </a:tc>
              </a:tr>
              <a:tr h="173045">
                <a:tc>
                  <a:txBody>
                    <a:bodyPr/>
                    <a:lstStyle/>
                    <a:p>
                      <a:pPr marL="171450" indent="-171450" algn="l" fontAlgn="b">
                        <a:buFont typeface="Arial" panose="020B0604020202020204" pitchFamily="34" charset="0"/>
                        <a:buChar char="•"/>
                      </a:pPr>
                      <a:r>
                        <a:rPr lang="es-MX" sz="1100" b="1" u="none" strike="noStrike" dirty="0">
                          <a:effectLst/>
                        </a:rPr>
                        <a:t>MONEDA </a:t>
                      </a:r>
                      <a:endParaRPr lang="es-MX" sz="1100" b="1" i="0" u="none" strike="noStrike" dirty="0">
                        <a:solidFill>
                          <a:srgbClr val="000000"/>
                        </a:solidFill>
                        <a:effectLst/>
                        <a:latin typeface="Calibri" panose="020F0502020204030204" pitchFamily="34" charset="0"/>
                      </a:endParaRPr>
                    </a:p>
                  </a:txBody>
                  <a:tcPr marL="0" marR="0" marT="0" marB="0" anchor="b"/>
                </a:tc>
              </a:tr>
              <a:tr h="173045">
                <a:tc>
                  <a:txBody>
                    <a:bodyPr/>
                    <a:lstStyle/>
                    <a:p>
                      <a:pPr marL="171450" indent="-171450" algn="l" fontAlgn="b">
                        <a:buFont typeface="Arial" panose="020B0604020202020204" pitchFamily="34" charset="0"/>
                        <a:buChar char="•"/>
                      </a:pPr>
                      <a:r>
                        <a:rPr lang="es-MX" sz="1100" b="1" u="none" strike="noStrike" dirty="0">
                          <a:effectLst/>
                        </a:rPr>
                        <a:t>TIPO DE CAMBIO</a:t>
                      </a:r>
                      <a:endParaRPr lang="es-MX" sz="1100" b="1" i="0" u="none" strike="noStrike" dirty="0">
                        <a:solidFill>
                          <a:srgbClr val="000000"/>
                        </a:solidFill>
                        <a:effectLst/>
                        <a:latin typeface="Calibri" panose="020F0502020204030204" pitchFamily="34" charset="0"/>
                      </a:endParaRPr>
                    </a:p>
                  </a:txBody>
                  <a:tcPr marL="0" marR="0" marT="0" marB="0" anchor="b"/>
                </a:tc>
              </a:tr>
              <a:tr h="173045">
                <a:tc>
                  <a:txBody>
                    <a:bodyPr/>
                    <a:lstStyle/>
                    <a:p>
                      <a:pPr algn="l" fontAlgn="b"/>
                      <a:r>
                        <a:rPr lang="es-MX" sz="1100" b="1" u="none" strike="noStrike" dirty="0">
                          <a:effectLst/>
                        </a:rPr>
                        <a:t> </a:t>
                      </a:r>
                      <a:endParaRPr lang="es-MX" sz="1100" b="1" i="0" u="none" strike="noStrike" dirty="0">
                        <a:solidFill>
                          <a:srgbClr val="000000"/>
                        </a:solidFill>
                        <a:effectLst/>
                        <a:latin typeface="Calibri" panose="020F0502020204030204" pitchFamily="34" charset="0"/>
                      </a:endParaRPr>
                    </a:p>
                  </a:txBody>
                  <a:tcPr marL="0" marR="0" marT="0" marB="0" anchor="b"/>
                </a:tc>
              </a:tr>
              <a:tr h="173045">
                <a:tc>
                  <a:txBody>
                    <a:bodyPr/>
                    <a:lstStyle/>
                    <a:p>
                      <a:pPr algn="ctr" fontAlgn="b"/>
                      <a:r>
                        <a:rPr lang="es-MX" sz="1100" b="1" u="none" strike="noStrike" dirty="0">
                          <a:effectLst/>
                        </a:rPr>
                        <a:t>OTROS MÉTODOS DE PAGO DE LA TRANSACCIÓN</a:t>
                      </a:r>
                      <a:endParaRPr lang="es-MX" sz="1100" b="1" i="0" u="none" strike="noStrike" dirty="0">
                        <a:solidFill>
                          <a:srgbClr val="000000"/>
                        </a:solidFill>
                        <a:effectLst/>
                        <a:latin typeface="Calibri" panose="020F0502020204030204" pitchFamily="34" charset="0"/>
                      </a:endParaRPr>
                    </a:p>
                  </a:txBody>
                  <a:tcPr marL="0" marR="0" marT="0" marB="0" anchor="b">
                    <a:solidFill>
                      <a:srgbClr val="00B0F0"/>
                    </a:solidFill>
                  </a:tcPr>
                </a:tc>
              </a:tr>
              <a:tr h="173045">
                <a:tc>
                  <a:txBody>
                    <a:bodyPr/>
                    <a:lstStyle/>
                    <a:p>
                      <a:pPr marL="171450" indent="-171450" algn="l" fontAlgn="b">
                        <a:buFont typeface="Arial" panose="020B0604020202020204" pitchFamily="34" charset="0"/>
                        <a:buChar char="•"/>
                      </a:pPr>
                      <a:r>
                        <a:rPr lang="es-MX" sz="1100" b="1" u="none" strike="noStrike" dirty="0">
                          <a:effectLst/>
                        </a:rPr>
                        <a:t>MÉTODO DE PAGO DE LA OPERACIÓN</a:t>
                      </a:r>
                      <a:endParaRPr lang="es-MX" sz="1100" b="1" i="0" u="none" strike="noStrike" dirty="0">
                        <a:solidFill>
                          <a:srgbClr val="000000"/>
                        </a:solidFill>
                        <a:effectLst/>
                        <a:latin typeface="Calibri" panose="020F0502020204030204" pitchFamily="34" charset="0"/>
                      </a:endParaRPr>
                    </a:p>
                  </a:txBody>
                  <a:tcPr marL="0" marR="0" marT="0" marB="0" anchor="b"/>
                </a:tc>
              </a:tr>
              <a:tr h="173045">
                <a:tc>
                  <a:txBody>
                    <a:bodyPr/>
                    <a:lstStyle/>
                    <a:p>
                      <a:pPr marL="171450" indent="-171450" algn="l" fontAlgn="b">
                        <a:buFont typeface="Arial" panose="020B0604020202020204" pitchFamily="34" charset="0"/>
                        <a:buChar char="•"/>
                      </a:pPr>
                      <a:r>
                        <a:rPr lang="es-MX" sz="1100" b="1" u="none" strike="noStrike" dirty="0">
                          <a:effectLst/>
                        </a:rPr>
                        <a:t>FECHA</a:t>
                      </a:r>
                      <a:endParaRPr lang="es-MX" sz="1100" b="1" i="0" u="none" strike="noStrike" dirty="0">
                        <a:solidFill>
                          <a:srgbClr val="000000"/>
                        </a:solidFill>
                        <a:effectLst/>
                        <a:latin typeface="Calibri" panose="020F0502020204030204" pitchFamily="34" charset="0"/>
                      </a:endParaRPr>
                    </a:p>
                  </a:txBody>
                  <a:tcPr marL="0" marR="0" marT="0" marB="0" anchor="b"/>
                </a:tc>
              </a:tr>
              <a:tr h="173045">
                <a:tc>
                  <a:txBody>
                    <a:bodyPr/>
                    <a:lstStyle/>
                    <a:p>
                      <a:pPr marL="171450" indent="-171450" algn="l" fontAlgn="b">
                        <a:buFont typeface="Arial" panose="020B0604020202020204" pitchFamily="34" charset="0"/>
                        <a:buChar char="•"/>
                      </a:pPr>
                      <a:r>
                        <a:rPr lang="es-MX" sz="1100" b="1" u="none" strike="noStrike" dirty="0">
                          <a:effectLst/>
                        </a:rPr>
                        <a:t>BENEFICIARIO</a:t>
                      </a:r>
                      <a:endParaRPr lang="es-MX" sz="1100" b="1" i="0" u="none" strike="noStrike" dirty="0">
                        <a:solidFill>
                          <a:srgbClr val="000000"/>
                        </a:solidFill>
                        <a:effectLst/>
                        <a:latin typeface="Calibri" panose="020F0502020204030204" pitchFamily="34" charset="0"/>
                      </a:endParaRPr>
                    </a:p>
                  </a:txBody>
                  <a:tcPr marL="0" marR="0" marT="0" marB="0" anchor="b"/>
                </a:tc>
              </a:tr>
              <a:tr h="173045">
                <a:tc>
                  <a:txBody>
                    <a:bodyPr/>
                    <a:lstStyle/>
                    <a:p>
                      <a:pPr marL="171450" indent="-171450" algn="l" fontAlgn="b">
                        <a:buFont typeface="Arial" panose="020B0604020202020204" pitchFamily="34" charset="0"/>
                        <a:buChar char="•"/>
                      </a:pPr>
                      <a:r>
                        <a:rPr lang="es-MX" sz="1100" b="1" u="none" strike="noStrike" dirty="0">
                          <a:effectLst/>
                        </a:rPr>
                        <a:t>RFC</a:t>
                      </a:r>
                      <a:endParaRPr lang="es-MX" sz="1100" b="1" i="0" u="none" strike="noStrike" dirty="0">
                        <a:solidFill>
                          <a:srgbClr val="000000"/>
                        </a:solidFill>
                        <a:effectLst/>
                        <a:latin typeface="Calibri" panose="020F0502020204030204" pitchFamily="34" charset="0"/>
                      </a:endParaRPr>
                    </a:p>
                  </a:txBody>
                  <a:tcPr marL="0" marR="0" marT="0" marB="0" anchor="b"/>
                </a:tc>
              </a:tr>
              <a:tr h="173045">
                <a:tc>
                  <a:txBody>
                    <a:bodyPr/>
                    <a:lstStyle/>
                    <a:p>
                      <a:pPr marL="171450" indent="-171450" algn="l" fontAlgn="b">
                        <a:buFont typeface="Arial" panose="020B0604020202020204" pitchFamily="34" charset="0"/>
                        <a:buChar char="•"/>
                      </a:pPr>
                      <a:r>
                        <a:rPr lang="es-MX" sz="1100" b="1" u="none" strike="noStrike" dirty="0">
                          <a:effectLst/>
                        </a:rPr>
                        <a:t>MONTO</a:t>
                      </a:r>
                      <a:endParaRPr lang="es-MX" sz="1100" b="1" i="0" u="none" strike="noStrike" dirty="0">
                        <a:solidFill>
                          <a:srgbClr val="000000"/>
                        </a:solidFill>
                        <a:effectLst/>
                        <a:latin typeface="Calibri" panose="020F0502020204030204" pitchFamily="34" charset="0"/>
                      </a:endParaRPr>
                    </a:p>
                  </a:txBody>
                  <a:tcPr marL="0" marR="0" marT="0" marB="0" anchor="b"/>
                </a:tc>
              </a:tr>
              <a:tr h="173045">
                <a:tc>
                  <a:txBody>
                    <a:bodyPr/>
                    <a:lstStyle/>
                    <a:p>
                      <a:pPr marL="171450" indent="-171450" algn="l" fontAlgn="b">
                        <a:buFont typeface="Arial" panose="020B0604020202020204" pitchFamily="34" charset="0"/>
                        <a:buChar char="•"/>
                      </a:pPr>
                      <a:r>
                        <a:rPr lang="es-MX" sz="1100" b="1" u="none" strike="noStrike" dirty="0">
                          <a:effectLst/>
                        </a:rPr>
                        <a:t>MONEDA</a:t>
                      </a:r>
                      <a:endParaRPr lang="es-MX" sz="1100" b="1" i="0" u="none" strike="noStrike" dirty="0">
                        <a:solidFill>
                          <a:srgbClr val="000000"/>
                        </a:solidFill>
                        <a:effectLst/>
                        <a:latin typeface="Calibri" panose="020F0502020204030204" pitchFamily="34" charset="0"/>
                      </a:endParaRPr>
                    </a:p>
                  </a:txBody>
                  <a:tcPr marL="0" marR="0" marT="0" marB="0" anchor="b"/>
                </a:tc>
              </a:tr>
              <a:tr h="173045">
                <a:tc>
                  <a:txBody>
                    <a:bodyPr/>
                    <a:lstStyle/>
                    <a:p>
                      <a:pPr marL="171450" indent="-171450" algn="l" fontAlgn="b">
                        <a:buFont typeface="Arial" panose="020B0604020202020204" pitchFamily="34" charset="0"/>
                        <a:buChar char="•"/>
                      </a:pPr>
                      <a:r>
                        <a:rPr lang="es-MX" sz="1100" b="1" u="none" strike="noStrike" dirty="0">
                          <a:effectLst/>
                        </a:rPr>
                        <a:t>TIPO DE CAMBIO</a:t>
                      </a:r>
                      <a:endParaRPr lang="es-MX" sz="1100" b="1" i="0" u="none" strike="noStrike" dirty="0">
                        <a:solidFill>
                          <a:srgbClr val="000000"/>
                        </a:solidFill>
                        <a:effectLst/>
                        <a:latin typeface="Calibri" panose="020F0502020204030204" pitchFamily="34" charset="0"/>
                      </a:endParaRPr>
                    </a:p>
                  </a:txBody>
                  <a:tcPr marL="0" marR="0" marT="0" marB="0" anchor="b"/>
                </a:tc>
              </a:tr>
            </a:tbl>
          </a:graphicData>
        </a:graphic>
      </p:graphicFrame>
    </p:spTree>
    <p:extLst>
      <p:ext uri="{BB962C8B-B14F-4D97-AF65-F5344CB8AC3E}">
        <p14:creationId xmlns:p14="http://schemas.microsoft.com/office/powerpoint/2010/main" xmlns="" val="98422070"/>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MX" sz="3200" dirty="0" smtClean="0"/>
              <a:t>Catálogo de Monedas</a:t>
            </a:r>
            <a:endParaRPr lang="es-MX" sz="3200" dirty="0"/>
          </a:p>
        </p:txBody>
      </p:sp>
      <p:pic>
        <p:nvPicPr>
          <p:cNvPr id="5" name="Imagen 4"/>
          <p:cNvPicPr>
            <a:picLocks noChangeAspect="1"/>
          </p:cNvPicPr>
          <p:nvPr/>
        </p:nvPicPr>
        <p:blipFill>
          <a:blip r:embed="rId2" cstate="print"/>
          <a:stretch>
            <a:fillRect/>
          </a:stretch>
        </p:blipFill>
        <p:spPr>
          <a:xfrm>
            <a:off x="755575" y="1196752"/>
            <a:ext cx="7312265" cy="4536504"/>
          </a:xfrm>
          <a:prstGeom prst="rect">
            <a:avLst/>
          </a:prstGeom>
        </p:spPr>
      </p:pic>
    </p:spTree>
    <p:extLst>
      <p:ext uri="{BB962C8B-B14F-4D97-AF65-F5344CB8AC3E}">
        <p14:creationId xmlns:p14="http://schemas.microsoft.com/office/powerpoint/2010/main" xmlns="" val="2906789963"/>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MX" sz="3200" dirty="0"/>
              <a:t>Catálogo </a:t>
            </a:r>
            <a:r>
              <a:rPr lang="es-MX" sz="3200" dirty="0" smtClean="0"/>
              <a:t>de Bancos</a:t>
            </a:r>
            <a:endParaRPr lang="es-MX" sz="3200" dirty="0"/>
          </a:p>
        </p:txBody>
      </p:sp>
      <p:pic>
        <p:nvPicPr>
          <p:cNvPr id="3" name="Imagen 2"/>
          <p:cNvPicPr>
            <a:picLocks noChangeAspect="1"/>
          </p:cNvPicPr>
          <p:nvPr/>
        </p:nvPicPr>
        <p:blipFill>
          <a:blip r:embed="rId2" cstate="print"/>
          <a:stretch>
            <a:fillRect/>
          </a:stretch>
        </p:blipFill>
        <p:spPr>
          <a:xfrm>
            <a:off x="611559" y="1628800"/>
            <a:ext cx="7128793" cy="3193357"/>
          </a:xfrm>
          <a:prstGeom prst="rect">
            <a:avLst/>
          </a:prstGeom>
        </p:spPr>
      </p:pic>
    </p:spTree>
    <p:extLst>
      <p:ext uri="{BB962C8B-B14F-4D97-AF65-F5344CB8AC3E}">
        <p14:creationId xmlns:p14="http://schemas.microsoft.com/office/powerpoint/2010/main" xmlns="" val="287646432"/>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MX" sz="3200" dirty="0" smtClean="0"/>
              <a:t>Catálogo de Métodos de Pago</a:t>
            </a:r>
            <a:endParaRPr lang="es-MX" sz="3200" dirty="0"/>
          </a:p>
        </p:txBody>
      </p:sp>
      <p:pic>
        <p:nvPicPr>
          <p:cNvPr id="3" name="Imagen 2"/>
          <p:cNvPicPr>
            <a:picLocks noChangeAspect="1"/>
          </p:cNvPicPr>
          <p:nvPr/>
        </p:nvPicPr>
        <p:blipFill>
          <a:blip r:embed="rId2" cstate="print"/>
          <a:stretch>
            <a:fillRect/>
          </a:stretch>
        </p:blipFill>
        <p:spPr>
          <a:xfrm>
            <a:off x="508023" y="1484784"/>
            <a:ext cx="7880401" cy="4576029"/>
          </a:xfrm>
          <a:prstGeom prst="rect">
            <a:avLst/>
          </a:prstGeom>
        </p:spPr>
      </p:pic>
    </p:spTree>
    <p:extLst>
      <p:ext uri="{BB962C8B-B14F-4D97-AF65-F5344CB8AC3E}">
        <p14:creationId xmlns:p14="http://schemas.microsoft.com/office/powerpoint/2010/main" xmlns="" val="685513357"/>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539552" y="548681"/>
            <a:ext cx="7200800" cy="5509200"/>
          </a:xfrm>
          <a:prstGeom prst="rect">
            <a:avLst/>
          </a:prstGeom>
        </p:spPr>
        <p:txBody>
          <a:bodyPr wrap="square">
            <a:spAutoFit/>
          </a:bodyPr>
          <a:lstStyle/>
          <a:p>
            <a:pPr algn="ctr"/>
            <a:r>
              <a:rPr lang="es-ES" sz="2000" b="1" dirty="0" smtClean="0">
                <a:solidFill>
                  <a:srgbClr val="D1282E"/>
                </a:solidFill>
              </a:rPr>
              <a:t>SÉPTIMA RESOLUCIÓN DE MODIFICACIONES A LA RESOLUCIÓN MISCELÁNEA FISCAL PARA 2014</a:t>
            </a:r>
          </a:p>
          <a:p>
            <a:pPr algn="ctr"/>
            <a:r>
              <a:rPr lang="es-ES" sz="2000" dirty="0" smtClean="0">
                <a:solidFill>
                  <a:schemeClr val="tx2"/>
                </a:solidFill>
              </a:rPr>
              <a:t>(Publicada el 18 Diciembre 2014)</a:t>
            </a:r>
          </a:p>
          <a:p>
            <a:pPr algn="ctr"/>
            <a:endParaRPr lang="es-ES" sz="2000" dirty="0">
              <a:solidFill>
                <a:schemeClr val="tx2"/>
              </a:solidFill>
            </a:endParaRPr>
          </a:p>
          <a:p>
            <a:r>
              <a:rPr lang="es-ES" sz="2000" b="1" dirty="0" smtClean="0">
                <a:solidFill>
                  <a:srgbClr val="3D5185"/>
                </a:solidFill>
              </a:rPr>
              <a:t>ART. TERCERO </a:t>
            </a:r>
            <a:r>
              <a:rPr lang="es-ES" sz="2000" dirty="0" smtClean="0">
                <a:solidFill>
                  <a:srgbClr val="3D5185"/>
                </a:solidFill>
              </a:rPr>
              <a:t>(Sigue vigente para 2015).</a:t>
            </a:r>
          </a:p>
          <a:p>
            <a:endParaRPr lang="es-ES" sz="2000" dirty="0">
              <a:solidFill>
                <a:srgbClr val="3D5185"/>
              </a:solidFill>
            </a:endParaRPr>
          </a:p>
          <a:p>
            <a:pPr marL="342900" indent="-342900">
              <a:buFont typeface="Wingdings" charset="2"/>
              <a:buChar char="Ø"/>
            </a:pPr>
            <a:r>
              <a:rPr lang="es-ES" sz="2000" b="1" dirty="0" smtClean="0">
                <a:solidFill>
                  <a:srgbClr val="3D5185"/>
                </a:solidFill>
              </a:rPr>
              <a:t>A partir del 1 de Enero de 2015: </a:t>
            </a:r>
          </a:p>
          <a:p>
            <a:pPr marL="342900" indent="-342900">
              <a:buFont typeface="Arial"/>
              <a:buChar char="•"/>
            </a:pPr>
            <a:r>
              <a:rPr lang="es-ES" sz="2000" dirty="0" smtClean="0">
                <a:solidFill>
                  <a:srgbClr val="3D5185"/>
                </a:solidFill>
              </a:rPr>
              <a:t>Instituciones que componen el Sistema Financiero.</a:t>
            </a:r>
          </a:p>
          <a:p>
            <a:pPr marL="342900" indent="-342900">
              <a:buFont typeface="Arial"/>
              <a:buChar char="•"/>
            </a:pPr>
            <a:r>
              <a:rPr lang="es-ES" sz="2000" dirty="0" smtClean="0">
                <a:solidFill>
                  <a:srgbClr val="3D5185"/>
                </a:solidFill>
              </a:rPr>
              <a:t>Contribuyentes cuyos ingresos acumulables del ejercicio 2013 sean iguales o superiores a 4 millones de pesos.</a:t>
            </a:r>
          </a:p>
          <a:p>
            <a:pPr marL="342900" indent="-342900">
              <a:buFont typeface="Arial"/>
              <a:buChar char="•"/>
            </a:pPr>
            <a:endParaRPr lang="es-ES" sz="2000" dirty="0" smtClean="0">
              <a:solidFill>
                <a:srgbClr val="3D5185"/>
              </a:solidFill>
            </a:endParaRPr>
          </a:p>
          <a:p>
            <a:endParaRPr lang="es-ES" sz="2000" dirty="0" smtClean="0">
              <a:solidFill>
                <a:srgbClr val="3D5185"/>
              </a:solidFill>
            </a:endParaRPr>
          </a:p>
          <a:p>
            <a:pPr marL="342900" indent="-342900">
              <a:buFont typeface="Wingdings" charset="2"/>
              <a:buChar char="Ø"/>
            </a:pPr>
            <a:r>
              <a:rPr lang="es-ES" sz="2000" b="1" dirty="0" smtClean="0">
                <a:solidFill>
                  <a:srgbClr val="3D5185"/>
                </a:solidFill>
              </a:rPr>
              <a:t>A partir del 1 de Enero de 2016:</a:t>
            </a:r>
          </a:p>
          <a:p>
            <a:pPr marL="342900" indent="-342900">
              <a:buFont typeface="Arial"/>
              <a:buChar char="•"/>
            </a:pPr>
            <a:r>
              <a:rPr lang="es-ES" sz="2000" dirty="0" smtClean="0">
                <a:solidFill>
                  <a:srgbClr val="3D5185"/>
                </a:solidFill>
              </a:rPr>
              <a:t>Contribuyentes cuyos ingresos acumulables del ejercicio 2013 sean inferiores a 4 millones de pesos</a:t>
            </a:r>
            <a:r>
              <a:rPr lang="es-ES" sz="2400" dirty="0" smtClean="0">
                <a:solidFill>
                  <a:srgbClr val="3D5185"/>
                </a:solidFill>
              </a:rPr>
              <a:t>.</a:t>
            </a:r>
            <a:endParaRPr lang="es-ES" sz="2400" dirty="0">
              <a:solidFill>
                <a:srgbClr val="3D5185"/>
              </a:solidFill>
            </a:endParaRPr>
          </a:p>
          <a:p>
            <a:pPr algn="ctr"/>
            <a:endParaRPr lang="es-ES" sz="2400" dirty="0">
              <a:solidFill>
                <a:srgbClr val="3D5185"/>
              </a:solidFill>
            </a:endParaRPr>
          </a:p>
          <a:p>
            <a:endParaRPr lang="es-ES" sz="2400" dirty="0">
              <a:solidFill>
                <a:schemeClr val="accent3">
                  <a:lumMod val="75000"/>
                </a:schemeClr>
              </a:solidFill>
            </a:endParaRPr>
          </a:p>
        </p:txBody>
      </p:sp>
      <p:pic>
        <p:nvPicPr>
          <p:cNvPr id="2" name="Imagen 1"/>
          <p:cNvPicPr>
            <a:picLocks noChangeAspect="1"/>
          </p:cNvPicPr>
          <p:nvPr/>
        </p:nvPicPr>
        <p:blipFill>
          <a:blip r:embed="rId2" cstate="print"/>
          <a:stretch>
            <a:fillRect/>
          </a:stretch>
        </p:blipFill>
        <p:spPr>
          <a:xfrm>
            <a:off x="7452320" y="5229200"/>
            <a:ext cx="1500758" cy="1500758"/>
          </a:xfrm>
          <a:prstGeom prst="rect">
            <a:avLst/>
          </a:prstGeom>
        </p:spPr>
      </p:pic>
    </p:spTree>
    <p:extLst>
      <p:ext uri="{BB962C8B-B14F-4D97-AF65-F5344CB8AC3E}">
        <p14:creationId xmlns:p14="http://schemas.microsoft.com/office/powerpoint/2010/main" xmlns="" val="2915655471"/>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539552" y="548681"/>
            <a:ext cx="7200800" cy="2123658"/>
          </a:xfrm>
          <a:prstGeom prst="rect">
            <a:avLst/>
          </a:prstGeom>
        </p:spPr>
        <p:txBody>
          <a:bodyPr wrap="square">
            <a:spAutoFit/>
          </a:bodyPr>
          <a:lstStyle/>
          <a:p>
            <a:pPr marL="342900" indent="-342900">
              <a:buFont typeface="Arial"/>
              <a:buChar char="•"/>
            </a:pPr>
            <a:r>
              <a:rPr lang="es-ES" sz="2200" dirty="0" smtClean="0">
                <a:solidFill>
                  <a:schemeClr val="accent3">
                    <a:lumMod val="75000"/>
                  </a:schemeClr>
                </a:solidFill>
              </a:rPr>
              <a:t>AGAPES.</a:t>
            </a:r>
          </a:p>
          <a:p>
            <a:pPr marL="342900" indent="-342900">
              <a:buFont typeface="Arial"/>
              <a:buChar char="•"/>
            </a:pPr>
            <a:endParaRPr lang="es-ES" sz="2200" dirty="0" smtClean="0">
              <a:solidFill>
                <a:schemeClr val="accent3">
                  <a:lumMod val="75000"/>
                </a:schemeClr>
              </a:solidFill>
            </a:endParaRPr>
          </a:p>
          <a:p>
            <a:pPr marL="342900" indent="-342900">
              <a:buFont typeface="Arial"/>
              <a:buChar char="•"/>
            </a:pPr>
            <a:r>
              <a:rPr lang="es-ES" sz="2200" dirty="0" smtClean="0">
                <a:solidFill>
                  <a:schemeClr val="accent3">
                    <a:lumMod val="75000"/>
                  </a:schemeClr>
                </a:solidFill>
              </a:rPr>
              <a:t>Contribuyentes Personas Morales con fines no lucrativos.</a:t>
            </a:r>
          </a:p>
          <a:p>
            <a:pPr marL="342900" indent="-342900">
              <a:buFont typeface="Arial"/>
              <a:buChar char="•"/>
            </a:pPr>
            <a:endParaRPr lang="es-ES" sz="2200" dirty="0" smtClean="0">
              <a:solidFill>
                <a:schemeClr val="accent3">
                  <a:lumMod val="75000"/>
                </a:schemeClr>
              </a:solidFill>
            </a:endParaRPr>
          </a:p>
          <a:p>
            <a:pPr marL="342900" indent="-342900">
              <a:buFont typeface="Arial"/>
              <a:buChar char="•"/>
            </a:pPr>
            <a:r>
              <a:rPr lang="es-ES" sz="2200" dirty="0" smtClean="0">
                <a:solidFill>
                  <a:schemeClr val="accent3">
                    <a:lumMod val="75000"/>
                  </a:schemeClr>
                </a:solidFill>
              </a:rPr>
              <a:t>Contribuyentes que se inscriban al RFC durante el ejercicio 2014 y 2015.</a:t>
            </a:r>
            <a:endParaRPr lang="es-ES" sz="2200" dirty="0">
              <a:solidFill>
                <a:schemeClr val="accent3">
                  <a:lumMod val="75000"/>
                </a:schemeClr>
              </a:solidFill>
            </a:endParaRPr>
          </a:p>
        </p:txBody>
      </p:sp>
    </p:spTree>
    <p:extLst>
      <p:ext uri="{BB962C8B-B14F-4D97-AF65-F5344CB8AC3E}">
        <p14:creationId xmlns:p14="http://schemas.microsoft.com/office/powerpoint/2010/main" xmlns="" val="2502317059"/>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539552" y="548681"/>
            <a:ext cx="7200800" cy="6063198"/>
          </a:xfrm>
          <a:prstGeom prst="rect">
            <a:avLst/>
          </a:prstGeom>
        </p:spPr>
        <p:txBody>
          <a:bodyPr wrap="square">
            <a:spAutoFit/>
          </a:bodyPr>
          <a:lstStyle/>
          <a:p>
            <a:pPr algn="ctr"/>
            <a:r>
              <a:rPr lang="es-ES" sz="2000" b="1" dirty="0" smtClean="0">
                <a:solidFill>
                  <a:schemeClr val="tx2"/>
                </a:solidFill>
              </a:rPr>
              <a:t>PRIMERA RESOLUCIÓN DE MODIFICACIONES A LA RESOLUCIÓN MISCELÁNEA FISCAL 2015</a:t>
            </a:r>
          </a:p>
          <a:p>
            <a:pPr algn="ctr"/>
            <a:r>
              <a:rPr lang="es-ES" sz="2000" dirty="0" smtClean="0">
                <a:solidFill>
                  <a:schemeClr val="tx2"/>
                </a:solidFill>
              </a:rPr>
              <a:t>(Publicada 3 Marzo 2015)</a:t>
            </a:r>
          </a:p>
          <a:p>
            <a:pPr algn="ctr"/>
            <a:endParaRPr lang="es-ES" sz="2000" dirty="0" smtClean="0">
              <a:solidFill>
                <a:schemeClr val="tx2"/>
              </a:solidFill>
            </a:endParaRPr>
          </a:p>
          <a:p>
            <a:r>
              <a:rPr lang="es-ES" sz="2000" b="1" dirty="0" smtClean="0">
                <a:solidFill>
                  <a:srgbClr val="3D5185"/>
                </a:solidFill>
              </a:rPr>
              <a:t>ART.DECIMO</a:t>
            </a:r>
            <a:r>
              <a:rPr lang="es-ES" sz="2000" dirty="0" smtClean="0">
                <a:solidFill>
                  <a:srgbClr val="3D5185"/>
                </a:solidFill>
              </a:rPr>
              <a:t> Podrán enviar la información contable del mes de </a:t>
            </a:r>
            <a:r>
              <a:rPr lang="es-ES" sz="2000" b="1" dirty="0" smtClean="0">
                <a:solidFill>
                  <a:srgbClr val="3D5185"/>
                </a:solidFill>
              </a:rPr>
              <a:t>enero de 2015 </a:t>
            </a:r>
            <a:r>
              <a:rPr lang="es-ES" sz="2000" dirty="0" smtClean="0">
                <a:solidFill>
                  <a:srgbClr val="3D5185"/>
                </a:solidFill>
              </a:rPr>
              <a:t>a más tardar en la misma fecha del vencimiento del envío de la información correspondiente al mes de febrero 2015.</a:t>
            </a:r>
          </a:p>
          <a:p>
            <a:r>
              <a:rPr lang="es-ES" sz="2000" dirty="0" smtClean="0">
                <a:solidFill>
                  <a:srgbClr val="3D5185"/>
                </a:solidFill>
              </a:rPr>
              <a:t>(</a:t>
            </a:r>
            <a:r>
              <a:rPr lang="es-ES" sz="2000" b="1" dirty="0" smtClean="0">
                <a:solidFill>
                  <a:srgbClr val="3D5185"/>
                </a:solidFill>
              </a:rPr>
              <a:t>3 y 5 de Abril 2015</a:t>
            </a:r>
            <a:r>
              <a:rPr lang="es-ES" sz="2000" dirty="0" smtClean="0">
                <a:solidFill>
                  <a:srgbClr val="3D5185"/>
                </a:solidFill>
              </a:rPr>
              <a:t>).</a:t>
            </a:r>
          </a:p>
          <a:p>
            <a:endParaRPr lang="es-ES" sz="2000" dirty="0" smtClean="0">
              <a:solidFill>
                <a:srgbClr val="3D5185"/>
              </a:solidFill>
            </a:endParaRPr>
          </a:p>
          <a:p>
            <a:endParaRPr lang="es-ES" sz="2000" dirty="0">
              <a:solidFill>
                <a:srgbClr val="3D5185"/>
              </a:solidFill>
            </a:endParaRPr>
          </a:p>
          <a:p>
            <a:pPr algn="ctr"/>
            <a:r>
              <a:rPr lang="es-ES" sz="2000" b="1" dirty="0" smtClean="0">
                <a:solidFill>
                  <a:srgbClr val="D1282E"/>
                </a:solidFill>
              </a:rPr>
              <a:t>SEGUNDA RESOLUCIÓN </a:t>
            </a:r>
            <a:r>
              <a:rPr lang="es-ES" sz="2000" b="1" dirty="0">
                <a:solidFill>
                  <a:srgbClr val="D1282E"/>
                </a:solidFill>
              </a:rPr>
              <a:t>DE MODIFICACIONES A LA </a:t>
            </a:r>
            <a:r>
              <a:rPr lang="es-ES" sz="2000" b="1" dirty="0" smtClean="0">
                <a:solidFill>
                  <a:srgbClr val="D1282E"/>
                </a:solidFill>
              </a:rPr>
              <a:t>RESOLUCIÓN MISCELÁNEA </a:t>
            </a:r>
            <a:r>
              <a:rPr lang="es-ES" sz="2000" b="1" dirty="0">
                <a:solidFill>
                  <a:srgbClr val="D1282E"/>
                </a:solidFill>
              </a:rPr>
              <a:t>FISCAL </a:t>
            </a:r>
            <a:r>
              <a:rPr lang="es-ES" sz="2000" b="1" dirty="0" smtClean="0">
                <a:solidFill>
                  <a:srgbClr val="D1282E"/>
                </a:solidFill>
              </a:rPr>
              <a:t>2015</a:t>
            </a:r>
          </a:p>
          <a:p>
            <a:pPr algn="ctr"/>
            <a:r>
              <a:rPr lang="es-ES" sz="2000" dirty="0" smtClean="0">
                <a:solidFill>
                  <a:srgbClr val="D1282E"/>
                </a:solidFill>
              </a:rPr>
              <a:t>(Publicada el 14 Mayo 2015)</a:t>
            </a:r>
          </a:p>
          <a:p>
            <a:pPr algn="ctr"/>
            <a:endParaRPr lang="es-ES" sz="2000" dirty="0" smtClean="0">
              <a:solidFill>
                <a:srgbClr val="D1282E"/>
              </a:solidFill>
            </a:endParaRPr>
          </a:p>
          <a:p>
            <a:pPr algn="ctr"/>
            <a:r>
              <a:rPr lang="es-ES" sz="2000" b="1" dirty="0" smtClean="0">
                <a:solidFill>
                  <a:srgbClr val="3D5185"/>
                </a:solidFill>
              </a:rPr>
              <a:t>ART.CUARTO</a:t>
            </a:r>
            <a:r>
              <a:rPr lang="es-ES" sz="2000" dirty="0" smtClean="0">
                <a:solidFill>
                  <a:srgbClr val="3D5185"/>
                </a:solidFill>
              </a:rPr>
              <a:t> Se da la facilidad de enviar la información contable correspondiente a los meses de enero y febrero de 2015 a más tardar el </a:t>
            </a:r>
            <a:r>
              <a:rPr lang="es-ES" sz="2000" b="1" dirty="0" smtClean="0">
                <a:solidFill>
                  <a:srgbClr val="3D5185"/>
                </a:solidFill>
              </a:rPr>
              <a:t>30 de Abril de 2015.</a:t>
            </a:r>
          </a:p>
          <a:p>
            <a:pPr algn="ctr"/>
            <a:endParaRPr lang="es-ES" sz="2400" b="1" dirty="0">
              <a:solidFill>
                <a:srgbClr val="FF0000"/>
              </a:solidFill>
            </a:endParaRPr>
          </a:p>
          <a:p>
            <a:pPr algn="ctr"/>
            <a:endParaRPr lang="es-ES" sz="2400" dirty="0">
              <a:solidFill>
                <a:srgbClr val="3D5185"/>
              </a:solidFill>
            </a:endParaRPr>
          </a:p>
        </p:txBody>
      </p:sp>
    </p:spTree>
    <p:extLst>
      <p:ext uri="{BB962C8B-B14F-4D97-AF65-F5344CB8AC3E}">
        <p14:creationId xmlns:p14="http://schemas.microsoft.com/office/powerpoint/2010/main" xmlns="" val="4164815856"/>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539552" y="548681"/>
            <a:ext cx="7200800" cy="830997"/>
          </a:xfrm>
          <a:prstGeom prst="rect">
            <a:avLst/>
          </a:prstGeom>
        </p:spPr>
        <p:txBody>
          <a:bodyPr wrap="square">
            <a:spAutoFit/>
          </a:bodyPr>
          <a:lstStyle/>
          <a:p>
            <a:pPr algn="ctr"/>
            <a:endParaRPr lang="es-ES" sz="2400" b="1" dirty="0">
              <a:solidFill>
                <a:srgbClr val="FF0000"/>
              </a:solidFill>
            </a:endParaRPr>
          </a:p>
          <a:p>
            <a:pPr algn="ctr"/>
            <a:endParaRPr lang="es-ES" sz="2400" dirty="0">
              <a:solidFill>
                <a:srgbClr val="3D5185"/>
              </a:solidFill>
            </a:endParaRPr>
          </a:p>
        </p:txBody>
      </p:sp>
      <p:pic>
        <p:nvPicPr>
          <p:cNvPr id="6" name="Imagen 5"/>
          <p:cNvPicPr>
            <a:picLocks noChangeAspect="1"/>
          </p:cNvPicPr>
          <p:nvPr/>
        </p:nvPicPr>
        <p:blipFill>
          <a:blip r:embed="rId2" cstate="print"/>
          <a:stretch>
            <a:fillRect/>
          </a:stretch>
        </p:blipFill>
        <p:spPr>
          <a:xfrm>
            <a:off x="525214" y="764704"/>
            <a:ext cx="7229475" cy="5705475"/>
          </a:xfrm>
          <a:prstGeom prst="rect">
            <a:avLst/>
          </a:prstGeom>
        </p:spPr>
      </p:pic>
    </p:spTree>
    <p:extLst>
      <p:ext uri="{BB962C8B-B14F-4D97-AF65-F5344CB8AC3E}">
        <p14:creationId xmlns:p14="http://schemas.microsoft.com/office/powerpoint/2010/main" xmlns="" val="36938590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yacencia">
  <a:themeElements>
    <a:clrScheme name="Esencial">
      <a:dk1>
        <a:srgbClr val="000000"/>
      </a:dk1>
      <a:lt1>
        <a:srgbClr val="FFFFFF"/>
      </a:lt1>
      <a:dk2>
        <a:srgbClr val="D1282E"/>
      </a:dk2>
      <a:lt2>
        <a:srgbClr val="C8C8B1"/>
      </a:lt2>
      <a:accent1>
        <a:srgbClr val="7A7A7A"/>
      </a:accent1>
      <a:accent2>
        <a:srgbClr val="F5C201"/>
      </a:accent2>
      <a:accent3>
        <a:srgbClr val="526DB0"/>
      </a:accent3>
      <a:accent4>
        <a:srgbClr val="989AAC"/>
      </a:accent4>
      <a:accent5>
        <a:srgbClr val="DC5924"/>
      </a:accent5>
      <a:accent6>
        <a:srgbClr val="B4B392"/>
      </a:accent6>
      <a:hlink>
        <a:srgbClr val="CC9900"/>
      </a:hlink>
      <a:folHlink>
        <a:srgbClr val="969696"/>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yacencia">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1925</TotalTime>
  <Words>4822</Words>
  <Application>Microsoft Office PowerPoint</Application>
  <PresentationFormat>Presentación en pantalla (4:3)</PresentationFormat>
  <Paragraphs>451</Paragraphs>
  <Slides>51</Slides>
  <Notes>1</Notes>
  <HiddenSlides>0</HiddenSlides>
  <MMClips>0</MMClips>
  <ScaleCrop>false</ScaleCrop>
  <HeadingPairs>
    <vt:vector size="4" baseType="variant">
      <vt:variant>
        <vt:lpstr>Tema</vt:lpstr>
      </vt:variant>
      <vt:variant>
        <vt:i4>1</vt:i4>
      </vt:variant>
      <vt:variant>
        <vt:lpstr>Títulos de diapositiva</vt:lpstr>
      </vt:variant>
      <vt:variant>
        <vt:i4>51</vt:i4>
      </vt:variant>
    </vt:vector>
  </HeadingPairs>
  <TitlesOfParts>
    <vt:vector size="52" baseType="lpstr">
      <vt:lpstr>Adyacencia</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Cuadro de requisitos técnicos del Anexo 24</vt:lpstr>
      <vt:lpstr>Diapositiva 44</vt:lpstr>
      <vt:lpstr>Catálogo de Monedas</vt:lpstr>
      <vt:lpstr>Catálogo de Bancos</vt:lpstr>
      <vt:lpstr>Catálogo de Métodos de Pago</vt:lpstr>
      <vt:lpstr>Diapositiva 48</vt:lpstr>
      <vt:lpstr>Diapositiva 49</vt:lpstr>
      <vt:lpstr>Diapositiva 50</vt:lpstr>
      <vt:lpstr>Diapositiva 51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Equipo</dc:creator>
  <cp:lastModifiedBy>Mauricio</cp:lastModifiedBy>
  <cp:revision>126</cp:revision>
  <dcterms:created xsi:type="dcterms:W3CDTF">2015-07-24T17:42:20Z</dcterms:created>
  <dcterms:modified xsi:type="dcterms:W3CDTF">2015-07-24T19:08:48Z</dcterms:modified>
</cp:coreProperties>
</file>