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Default Extension="pict" ContentType="image/pict"/>
  <Override PartName="/ppt/slides/slide9.xml" ContentType="application/vnd.openxmlformats-officedocument.presentationml.slide+xml"/>
  <Default Extension="emf" ContentType="image/x-emf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Override PartName="/ppt/diagrams/colors1.xml" ContentType="application/vnd.openxmlformats-officedocument.drawingml.diagramColors+xml"/>
  <Default Extension="rels" ContentType="application/vnd.openxmlformats-package.relationships+xml"/>
  <Default Extension="jpeg" ContentType="image/jpeg"/>
  <Override PartName="/ppt/slides/slide10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app.xml" ContentType="application/vnd.openxmlformats-officedocument.extended-properties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s/slide22.xml" ContentType="application/vnd.openxmlformats-officedocument.presentationml.slide+xml"/>
  <Default Extension="xml" ContentType="application/xml"/>
  <Override PartName="/ppt/slides/slide19.xml" ContentType="application/vnd.openxmlformats-officedocument.presentationml.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diagrams/quickStyle1.xml" ContentType="application/vnd.openxmlformats-officedocument.drawingml.diagramStyle+xml"/>
  <Override PartName="/ppt/slideLayouts/slideLayout2.xml" ContentType="application/vnd.openxmlformats-officedocument.presentationml.slideLayout+xml"/>
  <Override PartName="/ppt/diagrams/layout1.xml" ContentType="application/vnd.openxmlformats-officedocument.drawingml.diagramLayout+xml"/>
  <Override PartName="/ppt/slides/slide23.xml" ContentType="application/vnd.openxmlformats-officedocument.presentationml.slide+xml"/>
  <Default Extension="png" ContentType="image/png"/>
  <Default Extension="xls" ContentType="application/vnd.ms-excel"/>
  <Override PartName="/ppt/slides/slide16.xml" ContentType="application/vnd.openxmlformats-officedocument.presentationml.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Default Extension="xlsx" ContentType="application/vnd.openxmlformats-officedocument.spreadsheetml.sheet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Default Extension="vml" ContentType="application/vnd.openxmlformats-officedocument.vmlDrawing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diagrams/drawing1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4386" r:id="rId1"/>
  </p:sldMasterIdLst>
  <p:handoutMasterIdLst>
    <p:handoutMasterId r:id="rId28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83" r:id="rId12"/>
    <p:sldId id="284" r:id="rId13"/>
    <p:sldId id="268" r:id="rId14"/>
    <p:sldId id="269" r:id="rId15"/>
    <p:sldId id="282" r:id="rId16"/>
    <p:sldId id="270" r:id="rId17"/>
    <p:sldId id="271" r:id="rId18"/>
    <p:sldId id="272" r:id="rId19"/>
    <p:sldId id="273" r:id="rId20"/>
    <p:sldId id="275" r:id="rId21"/>
    <p:sldId id="276" r:id="rId22"/>
    <p:sldId id="277" r:id="rId23"/>
    <p:sldId id="279" r:id="rId24"/>
    <p:sldId id="281" r:id="rId25"/>
    <p:sldId id="280" r:id="rId26"/>
    <p:sldId id="274" r:id="rId27"/>
  </p:sldIdLst>
  <p:sldSz cx="9144000" cy="6858000" type="screen4x3"/>
  <p:notesSz cx="6858000" cy="9144000"/>
  <p:defaultTextStyle>
    <a:defPPr>
      <a:defRPr lang="es-ES_tradn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mAuthor id="0" name="Monica Cordova" initials="MC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 prnWhat="handouts2" frameSlides="1"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22898" autoAdjust="0"/>
    <p:restoredTop sz="94660"/>
  </p:normalViewPr>
  <p:slideViewPr>
    <p:cSldViewPr snapToGrid="0" snapToObjects="1">
      <p:cViewPr varScale="1">
        <p:scale>
          <a:sx n="114" d="100"/>
          <a:sy n="114" d="100"/>
        </p:scale>
        <p:origin x="-3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52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handoutMaster" Target="handoutMasters/handoutMaster1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commentAuthors" Target="commentAuthors.xml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BF6298-12F1-694B-B348-05027A1D6E46}" type="doc">
      <dgm:prSet loTypeId="urn:microsoft.com/office/officeart/2005/8/layout/radial2" loCatId="relationship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s-ES_tradnl"/>
        </a:p>
      </dgm:t>
    </dgm:pt>
    <dgm:pt modelId="{F23A9B28-CD03-8A41-9292-13EF9584E77D}">
      <dgm:prSet custT="1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0"/>
          <a:r>
            <a:rPr lang="es-ES_tradnl" sz="1000" b="1" dirty="0" smtClean="0">
              <a:solidFill>
                <a:srgbClr val="000000"/>
              </a:solidFill>
            </a:rPr>
            <a:t>DECISIONES DE  INVERSION. </a:t>
          </a:r>
          <a:endParaRPr lang="es-ES_tradnl" sz="1000" b="1" dirty="0">
            <a:solidFill>
              <a:srgbClr val="000000"/>
            </a:solidFill>
          </a:endParaRPr>
        </a:p>
      </dgm:t>
    </dgm:pt>
    <dgm:pt modelId="{CA430726-5CE2-954C-84A8-A57D240C343D}" type="parTrans" cxnId="{F0F66C15-4F53-E04D-85A6-0452EEEAAE29}">
      <dgm:prSet/>
      <dgm:spPr/>
      <dgm:t>
        <a:bodyPr/>
        <a:lstStyle/>
        <a:p>
          <a:endParaRPr lang="es-ES_tradnl" dirty="0"/>
        </a:p>
      </dgm:t>
    </dgm:pt>
    <dgm:pt modelId="{0FEBEB21-F0B1-FD4E-B025-B96E4212914C}" type="sibTrans" cxnId="{F0F66C15-4F53-E04D-85A6-0452EEEAAE29}">
      <dgm:prSet/>
      <dgm:spPr/>
      <dgm:t>
        <a:bodyPr/>
        <a:lstStyle/>
        <a:p>
          <a:endParaRPr lang="es-ES_tradnl"/>
        </a:p>
      </dgm:t>
    </dgm:pt>
    <dgm:pt modelId="{05D21B86-6A74-D54B-8698-097CA3D09D4F}">
      <dgm:prSet custT="1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ctr" rtl="0"/>
          <a:r>
            <a:rPr lang="es-ES_tradnl" sz="1000" b="1" dirty="0" smtClean="0">
              <a:solidFill>
                <a:srgbClr val="000000"/>
              </a:solidFill>
            </a:rPr>
            <a:t>FINANCIAMIENTO</a:t>
          </a:r>
          <a:endParaRPr lang="es-ES_tradnl" sz="1000" b="1" dirty="0">
            <a:solidFill>
              <a:srgbClr val="000000"/>
            </a:solidFill>
          </a:endParaRPr>
        </a:p>
      </dgm:t>
    </dgm:pt>
    <dgm:pt modelId="{5C40F2B2-32A1-2C4C-AF12-6A4A6F4BC41A}" type="parTrans" cxnId="{E30E4BFE-5AC0-044B-A88E-FA609CD6E136}">
      <dgm:prSet/>
      <dgm:spPr/>
      <dgm:t>
        <a:bodyPr/>
        <a:lstStyle/>
        <a:p>
          <a:endParaRPr lang="es-ES_tradnl" dirty="0"/>
        </a:p>
      </dgm:t>
    </dgm:pt>
    <dgm:pt modelId="{66099E7A-39AE-CE42-85E6-0F388D7BF54B}" type="sibTrans" cxnId="{E30E4BFE-5AC0-044B-A88E-FA609CD6E136}">
      <dgm:prSet/>
      <dgm:spPr/>
      <dgm:t>
        <a:bodyPr/>
        <a:lstStyle/>
        <a:p>
          <a:endParaRPr lang="es-ES_tradnl"/>
        </a:p>
      </dgm:t>
    </dgm:pt>
    <dgm:pt modelId="{5277C6D8-F01D-2745-9961-870D0EC3C9D2}">
      <dgm:prSet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0"/>
          <a:endParaRPr lang="es-ES_tradnl" dirty="0"/>
        </a:p>
      </dgm:t>
    </dgm:pt>
    <dgm:pt modelId="{8ADDA3C4-461D-084D-A8C0-64A437FB2FDD}" type="parTrans" cxnId="{4036F361-2F53-304A-BE3A-04F9F41AF65B}">
      <dgm:prSet/>
      <dgm:spPr/>
      <dgm:t>
        <a:bodyPr/>
        <a:lstStyle/>
        <a:p>
          <a:endParaRPr lang="es-ES_tradnl" dirty="0"/>
        </a:p>
      </dgm:t>
    </dgm:pt>
    <dgm:pt modelId="{01A6BACD-D7A3-A447-BA60-595BC34EE608}" type="sibTrans" cxnId="{4036F361-2F53-304A-BE3A-04F9F41AF65B}">
      <dgm:prSet/>
      <dgm:spPr/>
      <dgm:t>
        <a:bodyPr/>
        <a:lstStyle/>
        <a:p>
          <a:endParaRPr lang="es-ES_tradnl"/>
        </a:p>
      </dgm:t>
    </dgm:pt>
    <dgm:pt modelId="{26E4AA60-3EA6-8645-A6B0-CD72A31878F1}" type="pres">
      <dgm:prSet presAssocID="{ABBF6298-12F1-694B-B348-05027A1D6E46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es-ES_tradnl"/>
        </a:p>
      </dgm:t>
    </dgm:pt>
    <dgm:pt modelId="{526713D8-DB50-5844-8AB0-4E3051DF3233}" type="pres">
      <dgm:prSet presAssocID="{ABBF6298-12F1-694B-B348-05027A1D6E46}" presName="cycle" presStyleCnt="0"/>
      <dgm:spPr/>
    </dgm:pt>
    <dgm:pt modelId="{54E26349-9F2A-2D4F-BD09-2BB81106F9A9}" type="pres">
      <dgm:prSet presAssocID="{ABBF6298-12F1-694B-B348-05027A1D6E46}" presName="centerShape" presStyleCnt="0"/>
      <dgm:spPr/>
    </dgm:pt>
    <dgm:pt modelId="{5EBCF7AE-7513-D843-8B33-A2F3ABC5C79E}" type="pres">
      <dgm:prSet presAssocID="{ABBF6298-12F1-694B-B348-05027A1D6E46}" presName="connSite" presStyleLbl="node1" presStyleIdx="0" presStyleCnt="4"/>
      <dgm:spPr/>
    </dgm:pt>
    <dgm:pt modelId="{095D5BD3-DA56-9B4D-88C1-09C20422FBDE}" type="pres">
      <dgm:prSet presAssocID="{ABBF6298-12F1-694B-B348-05027A1D6E46}" presName="visible" presStyleLbl="node1" presStyleIdx="0" presStyleCnt="4" custScaleX="197249" custScaleY="172710" custLinFactNeighborX="-249" custLinFactNeighborY="0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</dgm:spPr>
    </dgm:pt>
    <dgm:pt modelId="{088D8C5B-C2B1-5F48-A927-F9FB3FC5D9CF}" type="pres">
      <dgm:prSet presAssocID="{CA430726-5CE2-954C-84A8-A57D240C343D}" presName="Name25" presStyleLbl="parChTrans1D1" presStyleIdx="0" presStyleCnt="3"/>
      <dgm:spPr/>
      <dgm:t>
        <a:bodyPr/>
        <a:lstStyle/>
        <a:p>
          <a:endParaRPr lang="es-ES_tradnl"/>
        </a:p>
      </dgm:t>
    </dgm:pt>
    <dgm:pt modelId="{5D5C538D-4ABB-4648-9E6D-CB1448EAF0B9}" type="pres">
      <dgm:prSet presAssocID="{F23A9B28-CD03-8A41-9292-13EF9584E77D}" presName="node" presStyleCnt="0"/>
      <dgm:spPr/>
    </dgm:pt>
    <dgm:pt modelId="{D10DB5FC-6D7D-8446-BFE0-31FBEFC41F32}" type="pres">
      <dgm:prSet presAssocID="{F23A9B28-CD03-8A41-9292-13EF9584E77D}" presName="parentNode" presStyleLbl="node1" presStyleIdx="1" presStyleCnt="4" custScaleX="128789" custLinFactX="53820" custLinFactNeighborX="100000" custLinFactNeighborY="-18823">
        <dgm:presLayoutVars>
          <dgm:chMax val="1"/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DC7BDE92-7D9C-B44D-981E-187F0853D0B5}" type="pres">
      <dgm:prSet presAssocID="{F23A9B28-CD03-8A41-9292-13EF9584E77D}" presName="childNode" presStyleLbl="revTx" presStyleIdx="0" presStyleCnt="0">
        <dgm:presLayoutVars>
          <dgm:bulletEnabled val="1"/>
        </dgm:presLayoutVars>
      </dgm:prSet>
      <dgm:spPr/>
    </dgm:pt>
    <dgm:pt modelId="{8026C27A-C4FB-8043-929C-273ADED8A483}" type="pres">
      <dgm:prSet presAssocID="{5C40F2B2-32A1-2C4C-AF12-6A4A6F4BC41A}" presName="Name25" presStyleLbl="parChTrans1D1" presStyleIdx="1" presStyleCnt="3"/>
      <dgm:spPr/>
      <dgm:t>
        <a:bodyPr/>
        <a:lstStyle/>
        <a:p>
          <a:endParaRPr lang="es-ES_tradnl"/>
        </a:p>
      </dgm:t>
    </dgm:pt>
    <dgm:pt modelId="{09923585-38C4-214C-B9FD-CE2ADADB12EA}" type="pres">
      <dgm:prSet presAssocID="{05D21B86-6A74-D54B-8698-097CA3D09D4F}" presName="node" presStyleCnt="0"/>
      <dgm:spPr/>
    </dgm:pt>
    <dgm:pt modelId="{71844F5B-3D33-6641-B2E9-AFDBF7641990}" type="pres">
      <dgm:prSet presAssocID="{05D21B86-6A74-D54B-8698-097CA3D09D4F}" presName="parentNode" presStyleLbl="node1" presStyleIdx="2" presStyleCnt="4" custScaleX="140025" custScaleY="95176" custLinFactX="70921" custLinFactNeighborX="100000" custLinFactNeighborY="-14913">
        <dgm:presLayoutVars>
          <dgm:chMax val="1"/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D4260A78-AD3D-E949-9CD1-242617B7C92E}" type="pres">
      <dgm:prSet presAssocID="{05D21B86-6A74-D54B-8698-097CA3D09D4F}" presName="childNode" presStyleLbl="revTx" presStyleIdx="0" presStyleCnt="0">
        <dgm:presLayoutVars>
          <dgm:bulletEnabled val="1"/>
        </dgm:presLayoutVars>
      </dgm:prSet>
      <dgm:spPr/>
    </dgm:pt>
    <dgm:pt modelId="{AAB85B31-7D00-7A46-862B-097185B88185}" type="pres">
      <dgm:prSet presAssocID="{8ADDA3C4-461D-084D-A8C0-64A437FB2FDD}" presName="Name25" presStyleLbl="parChTrans1D1" presStyleIdx="2" presStyleCnt="3"/>
      <dgm:spPr/>
      <dgm:t>
        <a:bodyPr/>
        <a:lstStyle/>
        <a:p>
          <a:endParaRPr lang="es-ES_tradnl"/>
        </a:p>
      </dgm:t>
    </dgm:pt>
    <dgm:pt modelId="{08DE3B09-F014-BE4F-8878-12A3E945F8D7}" type="pres">
      <dgm:prSet presAssocID="{5277C6D8-F01D-2745-9961-870D0EC3C9D2}" presName="node" presStyleCnt="0"/>
      <dgm:spPr/>
    </dgm:pt>
    <dgm:pt modelId="{5FD2EC5C-2F5D-2146-A74C-48DB74E93C72}" type="pres">
      <dgm:prSet presAssocID="{5277C6D8-F01D-2745-9961-870D0EC3C9D2}" presName="parentNode" presStyleLbl="node1" presStyleIdx="3" presStyleCnt="4" custScaleX="145121" custLinFactX="65638" custLinFactNeighborX="100000" custLinFactNeighborY="-19643">
        <dgm:presLayoutVars>
          <dgm:chMax val="1"/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7336EF13-81CF-5141-A660-9B6A6A52E579}" type="pres">
      <dgm:prSet presAssocID="{5277C6D8-F01D-2745-9961-870D0EC3C9D2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</dgm:ptLst>
  <dgm:cxnLst>
    <dgm:cxn modelId="{F0F66C15-4F53-E04D-85A6-0452EEEAAE29}" srcId="{ABBF6298-12F1-694B-B348-05027A1D6E46}" destId="{F23A9B28-CD03-8A41-9292-13EF9584E77D}" srcOrd="0" destOrd="0" parTransId="{CA430726-5CE2-954C-84A8-A57D240C343D}" sibTransId="{0FEBEB21-F0B1-FD4E-B025-B96E4212914C}"/>
    <dgm:cxn modelId="{769DD1F9-B718-C34C-910D-AC203B193872}" type="presOf" srcId="{5277C6D8-F01D-2745-9961-870D0EC3C9D2}" destId="{5FD2EC5C-2F5D-2146-A74C-48DB74E93C72}" srcOrd="0" destOrd="0" presId="urn:microsoft.com/office/officeart/2005/8/layout/radial2"/>
    <dgm:cxn modelId="{2791EDDF-F981-5B44-A973-CEA25B6EB16D}" type="presOf" srcId="{CA430726-5CE2-954C-84A8-A57D240C343D}" destId="{088D8C5B-C2B1-5F48-A927-F9FB3FC5D9CF}" srcOrd="0" destOrd="0" presId="urn:microsoft.com/office/officeart/2005/8/layout/radial2"/>
    <dgm:cxn modelId="{4036F361-2F53-304A-BE3A-04F9F41AF65B}" srcId="{ABBF6298-12F1-694B-B348-05027A1D6E46}" destId="{5277C6D8-F01D-2745-9961-870D0EC3C9D2}" srcOrd="2" destOrd="0" parTransId="{8ADDA3C4-461D-084D-A8C0-64A437FB2FDD}" sibTransId="{01A6BACD-D7A3-A447-BA60-595BC34EE608}"/>
    <dgm:cxn modelId="{6F812A76-318D-0348-8C9B-F1699E1BE6E6}" type="presOf" srcId="{8ADDA3C4-461D-084D-A8C0-64A437FB2FDD}" destId="{AAB85B31-7D00-7A46-862B-097185B88185}" srcOrd="0" destOrd="0" presId="urn:microsoft.com/office/officeart/2005/8/layout/radial2"/>
    <dgm:cxn modelId="{873B417B-CA9C-C34F-9AD9-0E3157C29DFB}" type="presOf" srcId="{F23A9B28-CD03-8A41-9292-13EF9584E77D}" destId="{D10DB5FC-6D7D-8446-BFE0-31FBEFC41F32}" srcOrd="0" destOrd="0" presId="urn:microsoft.com/office/officeart/2005/8/layout/radial2"/>
    <dgm:cxn modelId="{8CD79CF5-FE6E-8542-93D4-F68F8DC0E8D1}" type="presOf" srcId="{ABBF6298-12F1-694B-B348-05027A1D6E46}" destId="{26E4AA60-3EA6-8645-A6B0-CD72A31878F1}" srcOrd="0" destOrd="0" presId="urn:microsoft.com/office/officeart/2005/8/layout/radial2"/>
    <dgm:cxn modelId="{FCC23C8C-FCAA-A844-9F55-553719DC8025}" type="presOf" srcId="{5C40F2B2-32A1-2C4C-AF12-6A4A6F4BC41A}" destId="{8026C27A-C4FB-8043-929C-273ADED8A483}" srcOrd="0" destOrd="0" presId="urn:microsoft.com/office/officeart/2005/8/layout/radial2"/>
    <dgm:cxn modelId="{A06DB696-2BC6-4C48-BD09-0BF040C30D5A}" type="presOf" srcId="{05D21B86-6A74-D54B-8698-097CA3D09D4F}" destId="{71844F5B-3D33-6641-B2E9-AFDBF7641990}" srcOrd="0" destOrd="0" presId="urn:microsoft.com/office/officeart/2005/8/layout/radial2"/>
    <dgm:cxn modelId="{E30E4BFE-5AC0-044B-A88E-FA609CD6E136}" srcId="{ABBF6298-12F1-694B-B348-05027A1D6E46}" destId="{05D21B86-6A74-D54B-8698-097CA3D09D4F}" srcOrd="1" destOrd="0" parTransId="{5C40F2B2-32A1-2C4C-AF12-6A4A6F4BC41A}" sibTransId="{66099E7A-39AE-CE42-85E6-0F388D7BF54B}"/>
    <dgm:cxn modelId="{45BF9FD6-D45A-F94B-A872-978D037A1C27}" type="presParOf" srcId="{26E4AA60-3EA6-8645-A6B0-CD72A31878F1}" destId="{526713D8-DB50-5844-8AB0-4E3051DF3233}" srcOrd="0" destOrd="0" presId="urn:microsoft.com/office/officeart/2005/8/layout/radial2"/>
    <dgm:cxn modelId="{EB7AC803-61E5-3141-A588-73AC3D1D033E}" type="presParOf" srcId="{526713D8-DB50-5844-8AB0-4E3051DF3233}" destId="{54E26349-9F2A-2D4F-BD09-2BB81106F9A9}" srcOrd="0" destOrd="0" presId="urn:microsoft.com/office/officeart/2005/8/layout/radial2"/>
    <dgm:cxn modelId="{D2ED062D-9ECD-6642-A2E4-141A89CBF801}" type="presParOf" srcId="{54E26349-9F2A-2D4F-BD09-2BB81106F9A9}" destId="{5EBCF7AE-7513-D843-8B33-A2F3ABC5C79E}" srcOrd="0" destOrd="0" presId="urn:microsoft.com/office/officeart/2005/8/layout/radial2"/>
    <dgm:cxn modelId="{955EFB43-306D-6747-86D9-08290CE106B2}" type="presParOf" srcId="{54E26349-9F2A-2D4F-BD09-2BB81106F9A9}" destId="{095D5BD3-DA56-9B4D-88C1-09C20422FBDE}" srcOrd="1" destOrd="0" presId="urn:microsoft.com/office/officeart/2005/8/layout/radial2"/>
    <dgm:cxn modelId="{1E3AE84B-D17B-6142-9B7E-57E1D1AD9E1B}" type="presParOf" srcId="{526713D8-DB50-5844-8AB0-4E3051DF3233}" destId="{088D8C5B-C2B1-5F48-A927-F9FB3FC5D9CF}" srcOrd="1" destOrd="0" presId="urn:microsoft.com/office/officeart/2005/8/layout/radial2"/>
    <dgm:cxn modelId="{CE2CEE42-B446-E042-AA29-6043D3B7E66F}" type="presParOf" srcId="{526713D8-DB50-5844-8AB0-4E3051DF3233}" destId="{5D5C538D-4ABB-4648-9E6D-CB1448EAF0B9}" srcOrd="2" destOrd="0" presId="urn:microsoft.com/office/officeart/2005/8/layout/radial2"/>
    <dgm:cxn modelId="{4BA62153-CB31-4B49-B0D5-63411FF024C2}" type="presParOf" srcId="{5D5C538D-4ABB-4648-9E6D-CB1448EAF0B9}" destId="{D10DB5FC-6D7D-8446-BFE0-31FBEFC41F32}" srcOrd="0" destOrd="0" presId="urn:microsoft.com/office/officeart/2005/8/layout/radial2"/>
    <dgm:cxn modelId="{9B391402-62FA-8742-9543-99DAFB1B7FC6}" type="presParOf" srcId="{5D5C538D-4ABB-4648-9E6D-CB1448EAF0B9}" destId="{DC7BDE92-7D9C-B44D-981E-187F0853D0B5}" srcOrd="1" destOrd="0" presId="urn:microsoft.com/office/officeart/2005/8/layout/radial2"/>
    <dgm:cxn modelId="{30BD27B7-23A9-BD40-B63E-BE92D251B5CC}" type="presParOf" srcId="{526713D8-DB50-5844-8AB0-4E3051DF3233}" destId="{8026C27A-C4FB-8043-929C-273ADED8A483}" srcOrd="3" destOrd="0" presId="urn:microsoft.com/office/officeart/2005/8/layout/radial2"/>
    <dgm:cxn modelId="{32721720-F51E-164D-AEC7-140BD9320FEB}" type="presParOf" srcId="{526713D8-DB50-5844-8AB0-4E3051DF3233}" destId="{09923585-38C4-214C-B9FD-CE2ADADB12EA}" srcOrd="4" destOrd="0" presId="urn:microsoft.com/office/officeart/2005/8/layout/radial2"/>
    <dgm:cxn modelId="{99DACC77-0264-4A43-8925-846080A90D20}" type="presParOf" srcId="{09923585-38C4-214C-B9FD-CE2ADADB12EA}" destId="{71844F5B-3D33-6641-B2E9-AFDBF7641990}" srcOrd="0" destOrd="0" presId="urn:microsoft.com/office/officeart/2005/8/layout/radial2"/>
    <dgm:cxn modelId="{37550A56-9AF5-1E43-B4A3-D3325D86715A}" type="presParOf" srcId="{09923585-38C4-214C-B9FD-CE2ADADB12EA}" destId="{D4260A78-AD3D-E949-9CD1-242617B7C92E}" srcOrd="1" destOrd="0" presId="urn:microsoft.com/office/officeart/2005/8/layout/radial2"/>
    <dgm:cxn modelId="{280863CA-2624-0A49-91A3-674585940A11}" type="presParOf" srcId="{526713D8-DB50-5844-8AB0-4E3051DF3233}" destId="{AAB85B31-7D00-7A46-862B-097185B88185}" srcOrd="5" destOrd="0" presId="urn:microsoft.com/office/officeart/2005/8/layout/radial2"/>
    <dgm:cxn modelId="{FDA5A24A-BBAD-8E40-86FD-F27555937073}" type="presParOf" srcId="{526713D8-DB50-5844-8AB0-4E3051DF3233}" destId="{08DE3B09-F014-BE4F-8878-12A3E945F8D7}" srcOrd="6" destOrd="0" presId="urn:microsoft.com/office/officeart/2005/8/layout/radial2"/>
    <dgm:cxn modelId="{6DA3F1B2-D2C2-C144-93A5-9FF1A0C2AD15}" type="presParOf" srcId="{08DE3B09-F014-BE4F-8878-12A3E945F8D7}" destId="{5FD2EC5C-2F5D-2146-A74C-48DB74E93C72}" srcOrd="0" destOrd="0" presId="urn:microsoft.com/office/officeart/2005/8/layout/radial2"/>
    <dgm:cxn modelId="{4E10C8ED-9F6B-074E-9FC3-AE210960F6D4}" type="presParOf" srcId="{08DE3B09-F014-BE4F-8878-12A3E945F8D7}" destId="{7336EF13-81CF-5141-A660-9B6A6A52E579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AB85B31-7D00-7A46-862B-097185B88185}">
      <dsp:nvSpPr>
        <dsp:cNvPr id="0" name=""/>
        <dsp:cNvSpPr/>
      </dsp:nvSpPr>
      <dsp:spPr>
        <a:xfrm rot="1166813">
          <a:off x="3286631" y="2813439"/>
          <a:ext cx="2290244" cy="46142"/>
        </a:xfrm>
        <a:custGeom>
          <a:avLst/>
          <a:gdLst/>
          <a:ahLst/>
          <a:cxnLst/>
          <a:rect l="0" t="0" r="0" b="0"/>
          <a:pathLst>
            <a:path>
              <a:moveTo>
                <a:pt x="0" y="23071"/>
              </a:moveTo>
              <a:lnTo>
                <a:pt x="2290244" y="2307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26C27A-C4FB-8043-929C-273ADED8A483}">
      <dsp:nvSpPr>
        <dsp:cNvPr id="0" name=""/>
        <dsp:cNvSpPr/>
      </dsp:nvSpPr>
      <dsp:spPr>
        <a:xfrm rot="21445905">
          <a:off x="3350660" y="2080377"/>
          <a:ext cx="2588362" cy="46142"/>
        </a:xfrm>
        <a:custGeom>
          <a:avLst/>
          <a:gdLst/>
          <a:ahLst/>
          <a:cxnLst/>
          <a:rect l="0" t="0" r="0" b="0"/>
          <a:pathLst>
            <a:path>
              <a:moveTo>
                <a:pt x="0" y="23071"/>
              </a:moveTo>
              <a:lnTo>
                <a:pt x="2588362" y="2307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8D8C5B-C2B1-5F48-A927-F9FB3FC5D9CF}">
      <dsp:nvSpPr>
        <dsp:cNvPr id="0" name=""/>
        <dsp:cNvSpPr/>
      </dsp:nvSpPr>
      <dsp:spPr>
        <a:xfrm rot="20190009">
          <a:off x="3255096" y="1384742"/>
          <a:ext cx="2335791" cy="46142"/>
        </a:xfrm>
        <a:custGeom>
          <a:avLst/>
          <a:gdLst/>
          <a:ahLst/>
          <a:cxnLst/>
          <a:rect l="0" t="0" r="0" b="0"/>
          <a:pathLst>
            <a:path>
              <a:moveTo>
                <a:pt x="0" y="23071"/>
              </a:moveTo>
              <a:lnTo>
                <a:pt x="2335791" y="2307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5D5BD3-DA56-9B4D-88C1-09C20422FBDE}">
      <dsp:nvSpPr>
        <dsp:cNvPr id="0" name=""/>
        <dsp:cNvSpPr/>
      </dsp:nvSpPr>
      <dsp:spPr>
        <a:xfrm>
          <a:off x="527713" y="372781"/>
          <a:ext cx="4161241" cy="3643556"/>
        </a:xfrm>
        <a:prstGeom prst="ellipse">
          <a:avLst/>
        </a:prstGeom>
        <a:solidFill>
          <a:schemeClr val="bg2">
            <a:lumMod val="75000"/>
          </a:schemeClr>
        </a:solidFill>
        <a:ln>
          <a:solidFill>
            <a:schemeClr val="tx1"/>
          </a:solidFill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DB5FC-6D7D-8446-BFE0-31FBEFC41F32}">
      <dsp:nvSpPr>
        <dsp:cNvPr id="0" name=""/>
        <dsp:cNvSpPr/>
      </dsp:nvSpPr>
      <dsp:spPr>
        <a:xfrm>
          <a:off x="5390108" y="0"/>
          <a:ext cx="1630189" cy="1265783"/>
        </a:xfrm>
        <a:prstGeom prst="ellipse">
          <a:avLst/>
        </a:prstGeom>
        <a:solidFill>
          <a:schemeClr val="bg2">
            <a:lumMod val="75000"/>
          </a:schemeClr>
        </a:solidFill>
        <a:ln>
          <a:solidFill>
            <a:schemeClr val="tx1"/>
          </a:solidFill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000" b="1" kern="1200" dirty="0" smtClean="0">
              <a:solidFill>
                <a:srgbClr val="000000"/>
              </a:solidFill>
            </a:rPr>
            <a:t>DECISIONES DE  INVERSION. </a:t>
          </a:r>
          <a:endParaRPr lang="es-ES_tradnl" sz="1000" b="1" kern="1200" dirty="0">
            <a:solidFill>
              <a:srgbClr val="000000"/>
            </a:solidFill>
          </a:endParaRPr>
        </a:p>
      </dsp:txBody>
      <dsp:txXfrm>
        <a:off x="5390108" y="0"/>
        <a:ext cx="1630189" cy="1265783"/>
      </dsp:txXfrm>
    </dsp:sp>
    <dsp:sp modelId="{71844F5B-3D33-6641-B2E9-AFDBF7641990}">
      <dsp:nvSpPr>
        <dsp:cNvPr id="0" name=""/>
        <dsp:cNvSpPr/>
      </dsp:nvSpPr>
      <dsp:spPr>
        <a:xfrm>
          <a:off x="5935799" y="1403432"/>
          <a:ext cx="1772412" cy="1204721"/>
        </a:xfrm>
        <a:prstGeom prst="ellipse">
          <a:avLst/>
        </a:prstGeom>
        <a:solidFill>
          <a:schemeClr val="bg2">
            <a:lumMod val="75000"/>
          </a:schemeClr>
        </a:solidFill>
        <a:ln>
          <a:solidFill>
            <a:schemeClr val="tx1"/>
          </a:solidFill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000" b="1" kern="1200" dirty="0" smtClean="0">
              <a:solidFill>
                <a:srgbClr val="000000"/>
              </a:solidFill>
            </a:rPr>
            <a:t>FINANCIAMIENTO</a:t>
          </a:r>
          <a:endParaRPr lang="es-ES_tradnl" sz="1000" b="1" kern="1200" dirty="0">
            <a:solidFill>
              <a:srgbClr val="000000"/>
            </a:solidFill>
          </a:endParaRPr>
        </a:p>
      </dsp:txBody>
      <dsp:txXfrm>
        <a:off x="5935799" y="1403432"/>
        <a:ext cx="1772412" cy="1204721"/>
      </dsp:txXfrm>
    </dsp:sp>
    <dsp:sp modelId="{5FD2EC5C-2F5D-2146-A74C-48DB74E93C72}">
      <dsp:nvSpPr>
        <dsp:cNvPr id="0" name=""/>
        <dsp:cNvSpPr/>
      </dsp:nvSpPr>
      <dsp:spPr>
        <a:xfrm>
          <a:off x="5410493" y="2873473"/>
          <a:ext cx="1836917" cy="1265783"/>
        </a:xfrm>
        <a:prstGeom prst="ellipse">
          <a:avLst/>
        </a:prstGeom>
        <a:solidFill>
          <a:schemeClr val="bg2">
            <a:lumMod val="75000"/>
          </a:schemeClr>
        </a:solidFill>
        <a:ln>
          <a:solidFill>
            <a:schemeClr val="tx1"/>
          </a:solidFill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_tradnl" sz="5800" kern="1200" dirty="0"/>
        </a:p>
      </dsp:txBody>
      <dsp:txXfrm>
        <a:off x="5410493" y="2873473"/>
        <a:ext cx="1836917" cy="12657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ict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ict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ict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ict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253972-5D0F-6E4F-8E33-C1407ADA5B80}" type="datetimeFigureOut">
              <a:rPr lang="es-ES_tradnl" smtClean="0"/>
              <a:pPr/>
              <a:t>21/11/14</a:t>
            </a:fld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46203E-2EC1-0143-8EA4-2DD3DF33A35F}" type="slidenum">
              <a:rPr lang="es-ES_tradnl" smtClean="0"/>
              <a:pPr/>
              <a:t>‹Nr.›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_tradnl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Marcador de fecha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B661-5D9B-4B0A-83C8-FBA80A671FCF}" type="datetime1">
              <a:rPr lang="es-ES_tradnl" smtClean="0"/>
              <a:pPr/>
              <a:t>21/11/14</a:t>
            </a:fld>
            <a:endParaRPr lang="es-ES_tradnl" dirty="0"/>
          </a:p>
        </p:txBody>
      </p:sp>
      <p:sp>
        <p:nvSpPr>
          <p:cNvPr id="19" name="Marcador de pie de página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27" name="Marcador de número de diapositiva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latinLnBrk="0" hangingPunct="1"/>
            <a:fld id="{96652B35-718D-4E28-AFEB-B694A3B357E8}" type="slidenum">
              <a:rPr kumimoji="0" lang="en-US" smtClean="0"/>
              <a:pPr algn="r" eaLnBrk="1" latinLnBrk="0" hangingPunct="1"/>
              <a:t>‹Nr.›</a:t>
            </a:fld>
            <a:endParaRPr kumimoji="0" lang="en-US" sz="1800" dirty="0">
              <a:solidFill>
                <a:schemeClr val="bg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BAE0-8E3A-9C43-B989-E4789B0CD8A1}" type="datetimeFigureOut">
              <a:rPr lang="es-ES_tradnl" smtClean="0"/>
              <a:pPr/>
              <a:t>21/11/14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E02F2-A608-2942-8933-2E2B937DCA22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65515-1FAA-430E-932F-0C9F78E13C75}" type="datetime1">
              <a:rPr lang="es-ES_tradnl" smtClean="0"/>
              <a:pPr/>
              <a:t>21/11/14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CD18-686B-47A9-AFD5-66CE5FA52A66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BAE0-8E3A-9C43-B989-E4789B0CD8A1}" type="datetimeFigureOut">
              <a:rPr lang="es-ES_tradnl" smtClean="0"/>
              <a:pPr/>
              <a:t>21/11/14</a:t>
            </a:fld>
            <a:endParaRPr lang="es-ES_tradn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E02F2-A608-2942-8933-2E2B937DCA22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</p:txBody>
      </p:sp>
      <p:sp>
        <p:nvSpPr>
          <p:cNvPr id="5" name="Marcador de contenido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BAE0-8E3A-9C43-B989-E4789B0CD8A1}" type="datetimeFigureOut">
              <a:rPr lang="es-ES_tradnl" smtClean="0"/>
              <a:pPr/>
              <a:t>21/11/14</a:t>
            </a:fld>
            <a:endParaRPr lang="es-ES_tradnl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E02F2-A608-2942-8933-2E2B937DCA22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BAE0-8E3A-9C43-B989-E4789B0CD8A1}" type="datetimeFigureOut">
              <a:rPr lang="es-ES_tradnl" smtClean="0"/>
              <a:pPr/>
              <a:t>21/11/14</a:t>
            </a:fld>
            <a:endParaRPr lang="es-ES_tradnl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E02F2-A608-2942-8933-2E2B937DCA22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BAE0-8E3A-9C43-B989-E4789B0CD8A1}" type="datetimeFigureOut">
              <a:rPr lang="es-ES_tradnl" smtClean="0"/>
              <a:pPr/>
              <a:t>21/11/14</a:t>
            </a:fld>
            <a:endParaRPr lang="es-ES_tradnl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E02F2-A608-2942-8933-2E2B937DCA22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BAE0-8E3A-9C43-B989-E4789B0CD8A1}" type="datetimeFigureOut">
              <a:rPr lang="es-ES_tradnl" smtClean="0"/>
              <a:pPr/>
              <a:t>21/11/14</a:t>
            </a:fld>
            <a:endParaRPr lang="es-ES_tradn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52B35-718D-4E28-AFEB-B694A3B357E8}" type="slidenum">
              <a:rPr kumimoji="0" lang="en-US" smtClean="0"/>
              <a:pPr/>
              <a:t>‹Nr.›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ortar y redondear rectángulo de esquina sencilla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Triángulo rectángulo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BAE0-8E3A-9C43-B989-E4789B0CD8A1}" type="datetimeFigureOut">
              <a:rPr lang="es-ES_tradnl" smtClean="0"/>
              <a:pPr/>
              <a:t>21/11/14</a:t>
            </a:fld>
            <a:endParaRPr lang="es-ES_tradn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27E02F2-A608-2942-8933-2E2B937DCA22}" type="slidenum">
              <a:rPr lang="es-ES_tradnl" smtClean="0"/>
              <a:pPr/>
              <a:t>‹Nr.›</a:t>
            </a:fld>
            <a:endParaRPr lang="es-ES_tradnl" dirty="0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_tradnl" dirty="0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Forma lib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a lib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BAE0-8E3A-9C43-B989-E4789B0CD8A1}" type="datetimeFigureOut">
              <a:rPr lang="es-ES_tradnl" smtClean="0"/>
              <a:pPr/>
              <a:t>21/11/14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E02F2-A608-2942-8933-2E2B937DCA22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0BAE0-8E3A-9C43-B989-E4789B0CD8A1}" type="datetimeFigureOut">
              <a:rPr lang="es-ES_tradnl" smtClean="0"/>
              <a:pPr/>
              <a:t>21/11/14</a:t>
            </a:fld>
            <a:endParaRPr lang="es-ES_tradn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E02F2-A608-2942-8933-2E2B937DCA22}" type="slidenum">
              <a:rPr lang="es-ES_tradnl" smtClean="0"/>
              <a:pPr/>
              <a:t>‹Nr.›</a:t>
            </a:fld>
            <a:endParaRPr lang="es-ES_tradn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bre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a libre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Marcador de título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30" name="Marcador de texto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_tradnl" smtClean="0"/>
              <a:t>Segundo nivel</a:t>
            </a:r>
          </a:p>
          <a:p>
            <a:pPr lvl="2" eaLnBrk="1" latinLnBrk="0" hangingPunct="1"/>
            <a:r>
              <a:rPr kumimoji="0" lang="es-ES_tradnl" smtClean="0"/>
              <a:t>Tercer nivel</a:t>
            </a:r>
          </a:p>
          <a:p>
            <a:pPr lvl="3" eaLnBrk="1" latinLnBrk="0" hangingPunct="1"/>
            <a:r>
              <a:rPr kumimoji="0" lang="es-ES_tradnl" smtClean="0"/>
              <a:t>Cuarto nivel</a:t>
            </a:r>
          </a:p>
          <a:p>
            <a:pPr lvl="4" eaLnBrk="1" latinLnBrk="0" hangingPunct="1"/>
            <a:r>
              <a:rPr kumimoji="0" lang="es-ES_tradnl" smtClean="0"/>
              <a:t>Quinto nivel</a:t>
            </a:r>
            <a:endParaRPr kumimoji="0" lang="en-US"/>
          </a:p>
        </p:txBody>
      </p:sp>
      <p:sp>
        <p:nvSpPr>
          <p:cNvPr id="10" name="Marcador de fecha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630BAE0-8E3A-9C43-B989-E4789B0CD8A1}" type="datetimeFigureOut">
              <a:rPr lang="es-ES_tradnl" smtClean="0"/>
              <a:pPr/>
              <a:t>21/11/14</a:t>
            </a:fld>
            <a:endParaRPr lang="es-ES_tradnl" dirty="0"/>
          </a:p>
        </p:txBody>
      </p:sp>
      <p:sp>
        <p:nvSpPr>
          <p:cNvPr id="22" name="Marcador de pie de página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18" name="Marcador de número de diapositiva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27E02F2-A608-2942-8933-2E2B937DCA22}" type="slidenum">
              <a:rPr lang="es-ES_tradnl" smtClean="0"/>
              <a:pPr/>
              <a:t>‹Nr.›</a:t>
            </a:fld>
            <a:endParaRPr lang="es-ES_tradnl" dirty="0"/>
          </a:p>
        </p:txBody>
      </p:sp>
      <p:grpSp>
        <p:nvGrpSpPr>
          <p:cNvPr id="2" name="Agrupar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orma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orma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7" r:id="rId1"/>
    <p:sldLayoutId id="2147484388" r:id="rId2"/>
    <p:sldLayoutId id="2147484389" r:id="rId3"/>
    <p:sldLayoutId id="2147484390" r:id="rId4"/>
    <p:sldLayoutId id="2147484391" r:id="rId5"/>
    <p:sldLayoutId id="2147484392" r:id="rId6"/>
    <p:sldLayoutId id="2147484393" r:id="rId7"/>
    <p:sldLayoutId id="2147484394" r:id="rId8"/>
    <p:sldLayoutId id="2147484395" r:id="rId9"/>
    <p:sldLayoutId id="2147484396" r:id="rId10"/>
    <p:sldLayoutId id="214748439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Hoja_de_Microsoft_Excel_97_-_20041.xls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Hoja_de_Microsoft_Excel_97_-_20042.xls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Relationship Id="rId3" Type="http://schemas.openxmlformats.org/officeDocument/2006/relationships/package" Target="../embeddings/Hoja_de_c_lculo_de_Microsoft_Excel1.xlsx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Relationship Id="rId3" Type="http://schemas.openxmlformats.org/officeDocument/2006/relationships/package" Target="../embeddings/Hoja_de_c_lculo_de_Microsoft_Excel2.xlsx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e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55134" y="1555448"/>
            <a:ext cx="7831666" cy="3727752"/>
          </a:xfrm>
        </p:spPr>
        <p:txBody>
          <a:bodyPr anchor="ctr">
            <a:noAutofit/>
          </a:bodyPr>
          <a:lstStyle/>
          <a:p>
            <a:pPr algn="ctr"/>
            <a:r>
              <a:rPr lang="es-ES_tradnl" sz="6000" b="1" spc="300" dirty="0" smtClean="0">
                <a:solidFill>
                  <a:schemeClr val="bg1"/>
                </a:solidFill>
                <a:latin typeface="Bookman Old Style"/>
              </a:rPr>
              <a:t>ADMINISTRACION FINANCIERA</a:t>
            </a:r>
            <a:endParaRPr lang="es-ES_tradnl" sz="6000" b="1" spc="300" dirty="0">
              <a:solidFill>
                <a:schemeClr val="bg1"/>
              </a:solidFill>
              <a:latin typeface="Bookman Old Styl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pPr algn="ctr"/>
            <a:r>
              <a:rPr lang="es-ES_tradnl" dirty="0" smtClean="0">
                <a:solidFill>
                  <a:srgbClr val="000000"/>
                </a:solidFill>
              </a:rPr>
              <a:t>¿Qué es administración financiera?</a:t>
            </a:r>
            <a:endParaRPr lang="es-ES_tradnl" dirty="0">
              <a:solidFill>
                <a:srgbClr val="000000"/>
              </a:solidFill>
            </a:endParaRPr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</p:nvPr>
        </p:nvGraphicFramePr>
        <p:xfrm>
          <a:off x="457200" y="1847088"/>
          <a:ext cx="8229600" cy="4389120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uadroTexto 6"/>
          <p:cNvSpPr txBox="1"/>
          <p:nvPr/>
        </p:nvSpPr>
        <p:spPr>
          <a:xfrm>
            <a:off x="6178309" y="5153396"/>
            <a:ext cx="14311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000" b="1" dirty="0" smtClean="0"/>
              <a:t>ADMINISTRACION DE BIENES</a:t>
            </a:r>
            <a:endParaRPr lang="es-ES_tradnl" sz="1000" b="1" dirty="0"/>
          </a:p>
        </p:txBody>
      </p:sp>
      <p:sp>
        <p:nvSpPr>
          <p:cNvPr id="8" name="CuadroTexto 7"/>
          <p:cNvSpPr txBox="1"/>
          <p:nvPr/>
        </p:nvSpPr>
        <p:spPr>
          <a:xfrm>
            <a:off x="1669303" y="2706573"/>
            <a:ext cx="2902697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ctr">
              <a:lnSpc>
                <a:spcPct val="150000"/>
              </a:lnSpc>
            </a:pPr>
            <a:r>
              <a:rPr lang="es-ES_tradnl" sz="1200" b="1" dirty="0" smtClean="0">
                <a:solidFill>
                  <a:srgbClr val="000000"/>
                </a:solidFill>
              </a:rPr>
              <a:t>ADMINISTRACION FINANCIERA SE OCUPA DE LA ADQUISICION, FINANCIAMIENTO Y LA ADMINISTRACION DE BIENES CON</a:t>
            </a:r>
          </a:p>
          <a:p>
            <a:pPr indent="-457200" algn="ctr">
              <a:lnSpc>
                <a:spcPct val="150000"/>
              </a:lnSpc>
            </a:pPr>
            <a:r>
              <a:rPr lang="es-ES_tradnl" sz="1200" b="1" dirty="0" smtClean="0">
                <a:solidFill>
                  <a:srgbClr val="000000"/>
                </a:solidFill>
              </a:rPr>
              <a:t> ALGUNA META GLOBAL EN MENTE.</a:t>
            </a:r>
          </a:p>
          <a:p>
            <a:pPr indent="-457200" algn="ctr">
              <a:lnSpc>
                <a:spcPct val="150000"/>
              </a:lnSpc>
            </a:pPr>
            <a:r>
              <a:rPr lang="es-ES_tradnl" sz="1200" b="1" dirty="0" smtClean="0">
                <a:solidFill>
                  <a:srgbClr val="000000"/>
                </a:solidFill>
              </a:rPr>
              <a:t>LA FUNCION DE LA ADMINISTRACION FINANCIERA PUEDE DEGLOSARSE EN TRES AREAS IMPORTANTES</a:t>
            </a:r>
            <a:endParaRPr lang="es-ES_tradnl" sz="12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pPr algn="ctr"/>
            <a:r>
              <a:rPr lang="es-ES_tradnl" dirty="0" smtClean="0">
                <a:solidFill>
                  <a:srgbClr val="000000"/>
                </a:solidFill>
              </a:rPr>
              <a:t>¿Qué es administración financiera?</a:t>
            </a:r>
            <a:endParaRPr lang="es-ES_tradnl" dirty="0">
              <a:solidFill>
                <a:srgbClr val="000000"/>
              </a:solidFill>
            </a:endParaRP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ES_tradnl" u="sng" dirty="0" smtClean="0"/>
              <a:t>Decisión de inversión</a:t>
            </a:r>
          </a:p>
          <a:p>
            <a:pPr marL="0" indent="0" algn="just">
              <a:buNone/>
            </a:pPr>
            <a:r>
              <a:rPr lang="es-ES_tradnl" dirty="0" smtClean="0"/>
              <a:t>La decisión de inversión es la más importante de las tres decisiones primordiales de la compañía en cuanto a la creación de valor.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s-ES_tradnl" dirty="0" smtClean="0"/>
              <a:t>Comienza con una determinación de la Cantidad total de bienes necesarios para la compañía.</a:t>
            </a:r>
          </a:p>
          <a:p>
            <a:pPr marL="0" algn="just">
              <a:buNone/>
            </a:pPr>
            <a:r>
              <a:rPr lang="es-ES_tradnl" dirty="0" smtClean="0"/>
              <a:t>El director financiero necesita determinar el tamaño de la empresa  debe decidirse la composición de los bienes. </a:t>
            </a:r>
            <a:r>
              <a:rPr lang="es-ES_tradnl" i="1" dirty="0" smtClean="0"/>
              <a:t>Por ejemplo</a:t>
            </a:r>
            <a:r>
              <a:rPr lang="es-ES_tradnl" dirty="0" smtClean="0"/>
              <a:t>, ¿qué porción de los bienes totales de la empresa debe destinarse a capital en efectivo o a inventario?</a:t>
            </a:r>
          </a:p>
          <a:p>
            <a:pPr marL="0" algn="just">
              <a:buNone/>
            </a:pPr>
            <a:endParaRPr lang="es-ES_tradnl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728501"/>
            <a:ext cx="8229600" cy="5818163"/>
          </a:xfrm>
        </p:spPr>
        <p:txBody>
          <a:bodyPr>
            <a:noAutofit/>
          </a:bodyPr>
          <a:lstStyle/>
          <a:p>
            <a:r>
              <a:rPr lang="es-ES_tradnl" u="sng" dirty="0" smtClean="0">
                <a:latin typeface="Constantia (Cuerpo)"/>
                <a:cs typeface="Constantia (Cuerpo)"/>
              </a:rPr>
              <a:t>Decisión financiera:</a:t>
            </a:r>
          </a:p>
          <a:p>
            <a:pPr marL="0" algn="just">
              <a:spcBef>
                <a:spcPts val="600"/>
              </a:spcBef>
              <a:buNone/>
            </a:pPr>
            <a:r>
              <a:rPr lang="es-ES_tradnl" dirty="0" smtClean="0">
                <a:latin typeface="Constantia (Cuerpo)"/>
                <a:cs typeface="Constantia (Cuerpo)"/>
              </a:rPr>
              <a:t>La segunda decisión importante de la compañía es la decisión financiera. Aquí el director financiero se ocupa de los componentes del lado derecho del balance. </a:t>
            </a:r>
          </a:p>
          <a:p>
            <a:pPr marL="0" algn="just">
              <a:spcBef>
                <a:spcPts val="600"/>
              </a:spcBef>
              <a:buNone/>
            </a:pPr>
            <a:r>
              <a:rPr lang="es-ES_tradnl" dirty="0" smtClean="0">
                <a:latin typeface="Constantia (Cuerpo)"/>
                <a:cs typeface="Constantia (Cuerpo)"/>
              </a:rPr>
              <a:t>Si observa la combinación de financiamientos verá marcadas diferencias. Algunas compañías tienen deudas relativamente grandes, mientras que otras casi están libres de endeudamiento.</a:t>
            </a:r>
          </a:p>
          <a:p>
            <a:pPr marL="0" algn="just">
              <a:spcBef>
                <a:spcPts val="0"/>
              </a:spcBef>
              <a:buNone/>
            </a:pPr>
            <a:r>
              <a:rPr lang="es-ES_tradnl" dirty="0" smtClean="0">
                <a:latin typeface="Constantia (Cuerpo)"/>
                <a:cs typeface="Constantia (Cuerpo)"/>
              </a:rPr>
              <a:t>Director financiero decide la mezcla de financiamiento, y la mejor manera de reunir los fondos necesarios, entender la mecánica para obtener un préstamo a corto plazo, hacer un acuerdo de arrendamiento a largo plazo o negociar una venta de bonos o acciones</a:t>
            </a:r>
            <a:endParaRPr lang="es-ES_tradnl" u="sng" dirty="0">
              <a:latin typeface="Constantia (Cuerpo)"/>
              <a:cs typeface="Constantia (Cuerpo)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807258"/>
            <a:ext cx="8229600" cy="5517342"/>
          </a:xfrm>
        </p:spPr>
        <p:txBody>
          <a:bodyPr>
            <a:normAutofit/>
          </a:bodyPr>
          <a:lstStyle/>
          <a:p>
            <a:r>
              <a:rPr lang="es-ES_tradnl" u="sng" dirty="0" smtClean="0"/>
              <a:t>Decisión de administración de bienes: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s-ES_tradnl" dirty="0" smtClean="0"/>
              <a:t>Una vez que se adquieren los bienes y se obtiene el financiamiento adecuado, hay que administrar esos bienes de manera eficiente. </a:t>
            </a:r>
          </a:p>
          <a:p>
            <a:pPr marL="0" indent="0" algn="just">
              <a:spcBef>
                <a:spcPts val="0"/>
              </a:spcBef>
              <a:buNone/>
            </a:pPr>
            <a:endParaRPr lang="es-ES_tradnl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es-ES_tradnl" dirty="0" smtClean="0"/>
              <a:t>El director financiero tiene a su cargo responsabilidades operativas de diferentes grados en relación con los bienes existentes , requieren que se ocupe más de los activos corrientes que de los activos fijos. </a:t>
            </a:r>
          </a:p>
          <a:p>
            <a:pPr marL="0" indent="0" algn="just">
              <a:spcBef>
                <a:spcPts val="0"/>
              </a:spcBef>
              <a:buNone/>
            </a:pPr>
            <a:endParaRPr lang="es-ES_tradnl" dirty="0" smtClean="0"/>
          </a:p>
          <a:p>
            <a:pPr marL="0" indent="0" algn="just">
              <a:spcBef>
                <a:spcPts val="0"/>
              </a:spcBef>
              <a:buNone/>
            </a:pPr>
            <a:r>
              <a:rPr lang="es-ES_tradnl" dirty="0" smtClean="0"/>
              <a:t>Una gran parte de la responsabilidad de la administración de activos fijos recae en los gerentes operativos que emplean esos bienes.</a:t>
            </a:r>
            <a:endParaRPr lang="es-ES_tradnl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29151"/>
            <a:ext cx="8229600" cy="419921"/>
          </a:xfrm>
        </p:spPr>
        <p:txBody>
          <a:bodyPr>
            <a:noAutofit/>
          </a:bodyPr>
          <a:lstStyle/>
          <a:p>
            <a:pPr algn="ctr"/>
            <a:r>
              <a:rPr lang="es-ES_tradnl" sz="1600" b="1" dirty="0" smtClean="0">
                <a:solidFill>
                  <a:srgbClr val="000000"/>
                </a:solidFill>
                <a:latin typeface="+mn-lt"/>
              </a:rPr>
              <a:t>ORGANIZACIÓN DE LAS FUNCIONES DE LA ADMINISTRACION FINANCIERA</a:t>
            </a:r>
            <a:endParaRPr lang="es-ES_tradnl" sz="1600" b="1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4" name="Marcador de contenido 3" descr="Captura de pantalla 2014-11-19 a la(s) 18.34.20.png"/>
          <p:cNvPicPr>
            <a:picLocks noGrp="1" noChangeAspect="1"/>
          </p:cNvPicPr>
          <p:nvPr>
            <p:ph idx="1"/>
          </p:nvPr>
        </p:nvPicPr>
        <p:blipFill>
          <a:blip r:embed="rId2"/>
          <a:srcRect l="-48880" r="-48880"/>
          <a:stretch>
            <a:fillRect/>
          </a:stretch>
        </p:blipFill>
        <p:spPr>
          <a:xfrm>
            <a:off x="-1762491" y="678240"/>
            <a:ext cx="12946958" cy="606122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16432"/>
            <a:ext cx="8229600" cy="319680"/>
          </a:xfrm>
        </p:spPr>
        <p:txBody>
          <a:bodyPr>
            <a:noAutofit/>
          </a:bodyPr>
          <a:lstStyle/>
          <a:p>
            <a:pPr algn="ctr"/>
            <a:r>
              <a:rPr lang="es-ES_tradnl" sz="1600" b="1" dirty="0" smtClean="0">
                <a:solidFill>
                  <a:srgbClr val="000000"/>
                </a:solidFill>
                <a:latin typeface="+mn-lt"/>
              </a:rPr>
              <a:t>RENDIMIENTO ESPERADO</a:t>
            </a:r>
            <a:endParaRPr lang="es-ES_tradnl" sz="1600" b="1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6" name="Marcador de contenido 5" descr="Captura de pantalla 2014-11-20 a la(s) 09.54.20.png"/>
          <p:cNvPicPr>
            <a:picLocks noGrp="1" noChangeAspect="1"/>
          </p:cNvPicPr>
          <p:nvPr>
            <p:ph idx="1"/>
          </p:nvPr>
        </p:nvPicPr>
        <p:blipFill>
          <a:blip r:embed="rId2"/>
          <a:srcRect t="-1129" b="-1129"/>
          <a:stretch>
            <a:fillRect/>
          </a:stretch>
        </p:blipFill>
        <p:spPr>
          <a:xfrm>
            <a:off x="250550" y="907873"/>
            <a:ext cx="8734696" cy="569360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58560"/>
            <a:ext cx="8229600" cy="319680"/>
          </a:xfrm>
        </p:spPr>
        <p:txBody>
          <a:bodyPr>
            <a:noAutofit/>
          </a:bodyPr>
          <a:lstStyle/>
          <a:p>
            <a:pPr algn="ctr"/>
            <a:r>
              <a:rPr lang="es-ES_tradnl" sz="1600" b="1" dirty="0" smtClean="0">
                <a:solidFill>
                  <a:srgbClr val="000000"/>
                </a:solidFill>
                <a:latin typeface="+mn-lt"/>
              </a:rPr>
              <a:t>CALIFICACIONES POR PARTE DE AGENCIAS DE INVERSION</a:t>
            </a:r>
            <a:endParaRPr lang="es-ES_tradnl" sz="1600" b="1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5" name="Marcador de contenido 4" descr="Captura de pantalla 2014-11-20 a la(s) 09.56.17.png"/>
          <p:cNvPicPr>
            <a:picLocks noGrp="1" noChangeAspect="1"/>
          </p:cNvPicPr>
          <p:nvPr>
            <p:ph idx="1"/>
          </p:nvPr>
        </p:nvPicPr>
        <p:blipFill>
          <a:blip r:embed="rId2"/>
          <a:srcRect t="-18426" b="-18426"/>
          <a:stretch>
            <a:fillRect/>
          </a:stretch>
        </p:blipFill>
        <p:spPr>
          <a:xfrm>
            <a:off x="457200" y="188280"/>
            <a:ext cx="8229600" cy="725483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03263"/>
            <a:ext cx="8229600" cy="416068"/>
          </a:xfrm>
        </p:spPr>
        <p:txBody>
          <a:bodyPr anchor="ctr">
            <a:normAutofit/>
          </a:bodyPr>
          <a:lstStyle/>
          <a:p>
            <a:pPr algn="ctr"/>
            <a:r>
              <a:rPr lang="es-ES_tradnl" sz="1600" b="1" dirty="0" smtClean="0">
                <a:solidFill>
                  <a:srgbClr val="000000"/>
                </a:solidFill>
                <a:latin typeface="+mn-lt"/>
              </a:rPr>
              <a:t>INTERES SIMPLE</a:t>
            </a:r>
            <a:endParaRPr lang="es-ES_tradnl" sz="1600" b="1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7" name="Marcador de contenido 6" descr="Captura de pantalla 2014-11-20 a la(s) 11.13.36.png"/>
          <p:cNvPicPr>
            <a:picLocks noGrp="1" noChangeAspect="1"/>
          </p:cNvPicPr>
          <p:nvPr>
            <p:ph idx="1"/>
          </p:nvPr>
        </p:nvPicPr>
        <p:blipFill>
          <a:blip r:embed="rId2"/>
          <a:srcRect l="-59629" r="-59629"/>
          <a:stretch>
            <a:fillRect/>
          </a:stretch>
        </p:blipFill>
        <p:spPr>
          <a:xfrm>
            <a:off x="-2765174" y="821364"/>
            <a:ext cx="14539061" cy="55974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 descr="Captura de pantalla 2014-11-20 a la(s) 11.38.04.png"/>
          <p:cNvPicPr>
            <a:picLocks noGrp="1" noChangeAspect="1"/>
          </p:cNvPicPr>
          <p:nvPr>
            <p:ph idx="1"/>
          </p:nvPr>
        </p:nvPicPr>
        <p:blipFill>
          <a:blip r:embed="rId2"/>
          <a:srcRect t="-191659" b="-191659"/>
          <a:stretch>
            <a:fillRect/>
          </a:stretch>
        </p:blipFill>
        <p:spPr>
          <a:xfrm>
            <a:off x="420019" y="86702"/>
            <a:ext cx="8229600" cy="3134731"/>
          </a:xfrm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301541"/>
            <a:ext cx="8229600" cy="336557"/>
          </a:xfrm>
        </p:spPr>
        <p:txBody>
          <a:bodyPr anchor="ctr">
            <a:normAutofit/>
          </a:bodyPr>
          <a:lstStyle/>
          <a:p>
            <a:pPr algn="ctr"/>
            <a:r>
              <a:rPr lang="es-ES_tradnl" sz="1600" b="1" dirty="0" smtClean="0">
                <a:solidFill>
                  <a:srgbClr val="000000"/>
                </a:solidFill>
                <a:latin typeface="+mn-lt"/>
              </a:rPr>
              <a:t>INTERES SIMPLE</a:t>
            </a:r>
            <a:endParaRPr lang="es-ES_tradnl" sz="1600" b="1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6" name="Imagen 5" descr="Captura de pantalla 2014-11-20 a la(s) 11.38.1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662" y="2409888"/>
            <a:ext cx="8531924" cy="594731"/>
          </a:xfrm>
          <a:prstGeom prst="rect">
            <a:avLst/>
          </a:prstGeom>
        </p:spPr>
      </p:pic>
      <p:pic>
        <p:nvPicPr>
          <p:cNvPr id="9" name="Imagen 8" descr="Captura de pantalla 2014-11-20 a la(s) 13.14.2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194" y="3385635"/>
            <a:ext cx="8426606" cy="25214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70855"/>
          </a:xfrm>
        </p:spPr>
        <p:txBody>
          <a:bodyPr anchor="ctr">
            <a:normAutofit/>
          </a:bodyPr>
          <a:lstStyle/>
          <a:p>
            <a:pPr algn="ctr"/>
            <a:r>
              <a:rPr lang="es-ES_tradnl" sz="1600" b="1" dirty="0" smtClean="0">
                <a:solidFill>
                  <a:srgbClr val="000000"/>
                </a:solidFill>
                <a:latin typeface="+mn-lt"/>
              </a:rPr>
              <a:t>INTERES SIMPLE</a:t>
            </a:r>
            <a:endParaRPr lang="es-ES_tradnl" sz="16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graphicFrame>
        <p:nvGraphicFramePr>
          <p:cNvPr id="31747" name="Object 3"/>
          <p:cNvGraphicFramePr>
            <a:graphicFrameLocks noChangeAspect="1"/>
          </p:cNvGraphicFramePr>
          <p:nvPr/>
        </p:nvGraphicFramePr>
        <p:xfrm>
          <a:off x="258488" y="370855"/>
          <a:ext cx="8698670" cy="6349479"/>
        </p:xfrm>
        <a:graphic>
          <a:graphicData uri="http://schemas.openxmlformats.org/presentationml/2006/ole">
            <p:oleObj spid="_x0000_s31747" name="Hoja de cálculo" r:id="rId3" imgW="3949700" imgH="859790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38283"/>
          </a:xfrm>
        </p:spPr>
        <p:txBody>
          <a:bodyPr anchor="ctr">
            <a:normAutofit/>
          </a:bodyPr>
          <a:lstStyle/>
          <a:p>
            <a:pPr algn="ctr"/>
            <a:r>
              <a:rPr lang="es-ES_tradnl" sz="1600" b="1" dirty="0" smtClean="0">
                <a:solidFill>
                  <a:srgbClr val="000000"/>
                </a:solidFill>
                <a:latin typeface="+mn-lt"/>
              </a:rPr>
              <a:t>INTERES SIMPLE</a:t>
            </a:r>
            <a:endParaRPr lang="es-ES_tradnl" sz="16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graphicFrame>
        <p:nvGraphicFramePr>
          <p:cNvPr id="32770" name="Object 2"/>
          <p:cNvGraphicFramePr>
            <a:graphicFrameLocks noChangeAspect="1"/>
          </p:cNvGraphicFramePr>
          <p:nvPr/>
        </p:nvGraphicFramePr>
        <p:xfrm>
          <a:off x="179817" y="438283"/>
          <a:ext cx="8822296" cy="6282051"/>
        </p:xfrm>
        <a:graphic>
          <a:graphicData uri="http://schemas.openxmlformats.org/presentationml/2006/ole">
            <p:oleObj spid="_x0000_s32770" name="Hoja de cálculo" r:id="rId3" imgW="3949700" imgH="991870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 descr="Captura de pantalla 2014-11-20 a la(s) 11.38.04.png"/>
          <p:cNvPicPr>
            <a:picLocks noGrp="1" noChangeAspect="1"/>
          </p:cNvPicPr>
          <p:nvPr>
            <p:ph idx="1"/>
          </p:nvPr>
        </p:nvPicPr>
        <p:blipFill>
          <a:blip r:embed="rId2"/>
          <a:srcRect t="-191659" b="-191659"/>
          <a:stretch>
            <a:fillRect/>
          </a:stretch>
        </p:blipFill>
        <p:spPr>
          <a:xfrm>
            <a:off x="457200" y="-548144"/>
            <a:ext cx="8229600" cy="4389120"/>
          </a:xfrm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30497"/>
          </a:xfrm>
        </p:spPr>
        <p:txBody>
          <a:bodyPr anchor="ctr">
            <a:normAutofit/>
          </a:bodyPr>
          <a:lstStyle/>
          <a:p>
            <a:pPr algn="ctr"/>
            <a:r>
              <a:rPr lang="es-ES_tradnl" sz="1600" b="1" dirty="0" smtClean="0">
                <a:solidFill>
                  <a:srgbClr val="000000"/>
                </a:solidFill>
                <a:latin typeface="+mn-lt"/>
              </a:rPr>
              <a:t>INTERES COMPUESTO</a:t>
            </a:r>
            <a:endParaRPr lang="es-ES_tradnl" sz="1600" b="1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6" name="Imagen 5" descr="Captura de pantalla 2014-11-20 a la(s) 11.38.1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859" y="1970049"/>
            <a:ext cx="8544312" cy="736600"/>
          </a:xfrm>
          <a:prstGeom prst="rect">
            <a:avLst/>
          </a:prstGeom>
        </p:spPr>
      </p:pic>
      <p:pic>
        <p:nvPicPr>
          <p:cNvPr id="8" name="Imagen 7" descr="Captura de pantalla 2014-11-20 a la(s) 13.14.3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048" y="3255213"/>
            <a:ext cx="8735123" cy="30114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546216"/>
            <a:ext cx="8229600" cy="487048"/>
          </a:xfrm>
        </p:spPr>
        <p:txBody>
          <a:bodyPr anchor="ctr">
            <a:normAutofit/>
          </a:bodyPr>
          <a:lstStyle/>
          <a:p>
            <a:pPr algn="ctr"/>
            <a:r>
              <a:rPr lang="es-ES_tradnl" sz="1600" b="1" dirty="0" smtClean="0">
                <a:solidFill>
                  <a:srgbClr val="000000"/>
                </a:solidFill>
                <a:latin typeface="+mn-lt"/>
              </a:rPr>
              <a:t>INTERES COMPUESTO</a:t>
            </a:r>
            <a:endParaRPr lang="es-ES_tradnl" sz="1600" b="1" dirty="0">
              <a:solidFill>
                <a:srgbClr val="000000"/>
              </a:solidFill>
              <a:latin typeface="+mn-lt"/>
            </a:endParaRPr>
          </a:p>
        </p:txBody>
      </p:sp>
      <p:graphicFrame>
        <p:nvGraphicFramePr>
          <p:cNvPr id="7" name="Marcador de contenido 6"/>
          <p:cNvGraphicFramePr>
            <a:graphicFrameLocks noChangeAspect="1"/>
          </p:cNvGraphicFramePr>
          <p:nvPr>
            <p:ph idx="1"/>
          </p:nvPr>
        </p:nvGraphicFramePr>
        <p:xfrm>
          <a:off x="664808" y="2927644"/>
          <a:ext cx="7978942" cy="3458576"/>
        </p:xfrm>
        <a:graphic>
          <a:graphicData uri="http://schemas.openxmlformats.org/presentationml/2006/ole">
            <p:oleObj spid="_x0000_s26627" name="Hoja de cálculo" r:id="rId3" imgW="6540500" imgH="3175000" progId="Excel.Sheet.12">
              <p:embed/>
            </p:oleObj>
          </a:graphicData>
        </a:graphic>
      </p:graphicFrame>
      <p:sp>
        <p:nvSpPr>
          <p:cNvPr id="8" name="Marcador de contenido 5"/>
          <p:cNvSpPr txBox="1">
            <a:spLocks/>
          </p:cNvSpPr>
          <p:nvPr/>
        </p:nvSpPr>
        <p:spPr>
          <a:xfrm>
            <a:off x="528950" y="924183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 ejemplo que cubre varias tasas de interés que van del 1 al 15 por ciento.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Las designaciones de los encabezados </a:t>
            </a:r>
            <a:r>
              <a:rPr kumimoji="0" lang="es-ES_tradnl" sz="1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Tasa de interés (i)  y Periodo (n)</a:t>
            </a:r>
            <a:r>
              <a:rPr kumimoji="0" lang="es-ES_tradn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en la tabla son similares a las coordenadas de un mapa. Nos ayudan a localizar el factor de interés adecuado.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es-ES_tradnl" sz="1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Por ejemplo: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Factor de interés del valor futuro al 8% durante 9 años (FIVF8%,9 )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 localiza en la intersección de la columna del 8%  y el renglón de 9 periodos , y es igual a 1.999.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 cifra 1.999 significa que $1 invertido a un interés compuesto del 8% durante 9 años dará un rendimiento aproximado de $2, que consiste en el principal inicial más  el interés acumulado.</a:t>
            </a:r>
            <a:endParaRPr kumimoji="0" lang="es-ES_tradnl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38283"/>
          </a:xfrm>
        </p:spPr>
        <p:txBody>
          <a:bodyPr anchor="ctr">
            <a:normAutofit/>
          </a:bodyPr>
          <a:lstStyle/>
          <a:p>
            <a:pPr algn="ctr"/>
            <a:r>
              <a:rPr lang="es-ES_tradnl" sz="1600" b="1" dirty="0" smtClean="0">
                <a:solidFill>
                  <a:srgbClr val="000000"/>
                </a:solidFill>
                <a:latin typeface="+mn-lt"/>
              </a:rPr>
              <a:t>INTERES</a:t>
            </a:r>
            <a:r>
              <a:rPr lang="es-ES_tradnl" sz="1600" b="1" dirty="0" smtClean="0">
                <a:solidFill>
                  <a:srgbClr val="000000"/>
                </a:solidFill>
                <a:latin typeface="+mn-lt"/>
              </a:rPr>
              <a:t> </a:t>
            </a:r>
            <a:r>
              <a:rPr lang="es-ES_tradnl" sz="1600" b="1" dirty="0" smtClean="0">
                <a:solidFill>
                  <a:srgbClr val="000000"/>
                </a:solidFill>
                <a:latin typeface="+mn-lt"/>
              </a:rPr>
              <a:t>COMPUESTO</a:t>
            </a:r>
            <a:endParaRPr lang="es-ES_tradnl" sz="16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graphicFrame>
        <p:nvGraphicFramePr>
          <p:cNvPr id="30722" name="Object 2"/>
          <p:cNvGraphicFramePr>
            <a:graphicFrameLocks noChangeAspect="1"/>
          </p:cNvGraphicFramePr>
          <p:nvPr/>
        </p:nvGraphicFramePr>
        <p:xfrm>
          <a:off x="0" y="438283"/>
          <a:ext cx="8990874" cy="6270813"/>
        </p:xfrm>
        <a:graphic>
          <a:graphicData uri="http://schemas.openxmlformats.org/presentationml/2006/ole">
            <p:oleObj spid="_x0000_s30722" name="Hoja de cálculo" r:id="rId3" imgW="6299200" imgH="10121900" progId="Excel.Shee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59717"/>
          </a:xfrm>
        </p:spPr>
        <p:txBody>
          <a:bodyPr>
            <a:noAutofit/>
          </a:bodyPr>
          <a:lstStyle/>
          <a:p>
            <a:pPr algn="ctr"/>
            <a:r>
              <a:rPr lang="es-ES_tradnl" sz="2600" b="1" dirty="0" smtClean="0">
                <a:solidFill>
                  <a:schemeClr val="tx1"/>
                </a:solidFill>
                <a:latin typeface="+mn-lt"/>
              </a:rPr>
              <a:t>Análisis de fondos, análisis de flujo</a:t>
            </a:r>
            <a:br>
              <a:rPr lang="es-ES_tradnl" sz="2600" b="1" dirty="0" smtClean="0">
                <a:solidFill>
                  <a:schemeClr val="tx1"/>
                </a:solidFill>
                <a:latin typeface="+mn-lt"/>
              </a:rPr>
            </a:br>
            <a:r>
              <a:rPr lang="es-ES_tradnl" sz="2600" b="1" dirty="0" smtClean="0">
                <a:solidFill>
                  <a:schemeClr val="tx1"/>
                </a:solidFill>
                <a:latin typeface="+mn-lt"/>
              </a:rPr>
              <a:t>de efectivo y planeación financiera</a:t>
            </a:r>
            <a:endParaRPr lang="es-ES_tradnl" sz="26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es-ES_tradnl" dirty="0" smtClean="0"/>
              <a:t>El Análisis financiero y planeación pueden evaluarse mediante las  siguiente herramientas:</a:t>
            </a:r>
          </a:p>
          <a:p>
            <a:pPr marL="0" indent="0" algn="just">
              <a:spcBef>
                <a:spcPts val="0"/>
              </a:spcBef>
              <a:buNone/>
            </a:pPr>
            <a:endParaRPr lang="es-ES_tradnl" dirty="0" smtClean="0"/>
          </a:p>
          <a:p>
            <a:pPr marL="0" indent="0" algn="just">
              <a:lnSpc>
                <a:spcPct val="150000"/>
              </a:lnSpc>
              <a:spcBef>
                <a:spcPts val="0"/>
              </a:spcBef>
            </a:pPr>
            <a:r>
              <a:rPr lang="es-ES_tradnl" dirty="0" smtClean="0"/>
              <a:t>Estado de Flujos de Fondos ( Fuentes y Usos)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</a:pPr>
            <a:r>
              <a:rPr lang="es-ES_tradnl" dirty="0" smtClean="0"/>
              <a:t>Estado Contable de Flujos de Efectivo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</a:pPr>
            <a:r>
              <a:rPr lang="es-ES_tradnl" dirty="0" smtClean="0"/>
              <a:t>Pronostico del Flujo de Efectivo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</a:pPr>
            <a:r>
              <a:rPr lang="es-ES_tradnl" dirty="0" smtClean="0"/>
              <a:t>Estados Financieros Pro forma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 descr="Captura de pantalla 2014-11-20 a la(s) 14.37.11.png"/>
          <p:cNvPicPr>
            <a:picLocks noGrp="1" noChangeAspect="1"/>
          </p:cNvPicPr>
          <p:nvPr>
            <p:ph idx="1"/>
          </p:nvPr>
        </p:nvPicPr>
        <p:blipFill>
          <a:blip r:embed="rId2"/>
          <a:srcRect t="-93562" b="-93562"/>
          <a:stretch>
            <a:fillRect/>
          </a:stretch>
        </p:blipFill>
        <p:spPr>
          <a:xfrm>
            <a:off x="457200" y="191711"/>
            <a:ext cx="8229600" cy="4142316"/>
          </a:xfrm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9412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_tradnl" sz="2600" b="1" dirty="0" smtClean="0">
                <a:solidFill>
                  <a:schemeClr val="tx1"/>
                </a:solidFill>
                <a:latin typeface="+mn-lt"/>
              </a:rPr>
              <a:t>Fuentes y Usos</a:t>
            </a:r>
            <a:endParaRPr lang="es-ES_tradnl" sz="26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6" name="Imagen 5" descr="Captura de pantalla 2014-11-20 a la(s) 14.43.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3795891"/>
            <a:ext cx="8229600" cy="21311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 descr="Captura de pantalla 2014-11-20 a la(s) 14.49.49.png"/>
          <p:cNvPicPr>
            <a:picLocks noGrp="1" noChangeAspect="1"/>
          </p:cNvPicPr>
          <p:nvPr>
            <p:ph idx="1"/>
          </p:nvPr>
        </p:nvPicPr>
        <p:blipFill>
          <a:blip r:embed="rId2"/>
          <a:srcRect l="-36619" r="-36619"/>
          <a:stretch>
            <a:fillRect/>
          </a:stretch>
        </p:blipFill>
        <p:spPr>
          <a:xfrm>
            <a:off x="-2343025" y="717551"/>
            <a:ext cx="14087344" cy="5948503"/>
          </a:xfrm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-322920"/>
            <a:ext cx="8229600" cy="825183"/>
          </a:xfrm>
        </p:spPr>
        <p:txBody>
          <a:bodyPr>
            <a:noAutofit/>
          </a:bodyPr>
          <a:lstStyle/>
          <a:p>
            <a:pPr algn="ctr"/>
            <a:r>
              <a:rPr lang="es-ES_tradnl" sz="1600" b="1" dirty="0" smtClean="0">
                <a:solidFill>
                  <a:schemeClr val="tx1"/>
                </a:solidFill>
                <a:latin typeface="+mn-lt"/>
              </a:rPr>
              <a:t>Balances Generales de Aldine Manufacturing Company ( en miles)</a:t>
            </a:r>
            <a:endParaRPr lang="es-ES_tradnl" sz="1600" b="1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 descr="Captura de pantalla 2014-11-20 a la(s) 14.53.53.png"/>
          <p:cNvPicPr>
            <a:picLocks noGrp="1" noChangeAspect="1"/>
          </p:cNvPicPr>
          <p:nvPr>
            <p:ph idx="1"/>
          </p:nvPr>
        </p:nvPicPr>
        <p:blipFill>
          <a:blip r:embed="rId2"/>
          <a:srcRect t="-26084" b="-26084"/>
          <a:stretch>
            <a:fillRect/>
          </a:stretch>
        </p:blipFill>
        <p:spPr>
          <a:xfrm>
            <a:off x="457200" y="1234189"/>
            <a:ext cx="8229600" cy="5352935"/>
          </a:xfrm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705002"/>
            <a:ext cx="8229600" cy="393766"/>
          </a:xfrm>
        </p:spPr>
        <p:txBody>
          <a:bodyPr>
            <a:noAutofit/>
          </a:bodyPr>
          <a:lstStyle/>
          <a:p>
            <a:pPr algn="ctr"/>
            <a:r>
              <a:rPr lang="es-ES_tradnl" sz="1600" b="1" dirty="0" smtClean="0">
                <a:solidFill>
                  <a:schemeClr val="tx1"/>
                </a:solidFill>
                <a:latin typeface="+mn-lt"/>
              </a:rPr>
              <a:t>Fuentes y Usos “básicos” del Estado de fondos </a:t>
            </a:r>
            <a:br>
              <a:rPr lang="es-ES_tradnl" sz="1600" b="1" dirty="0" smtClean="0">
                <a:solidFill>
                  <a:schemeClr val="tx1"/>
                </a:solidFill>
                <a:latin typeface="+mn-lt"/>
              </a:rPr>
            </a:br>
            <a:r>
              <a:rPr lang="es-ES_tradnl" sz="1600" b="1" dirty="0" smtClean="0">
                <a:solidFill>
                  <a:schemeClr val="tx1"/>
                </a:solidFill>
                <a:latin typeface="+mn-lt"/>
              </a:rPr>
              <a:t>Aldine Manufacturing Compañy</a:t>
            </a:r>
            <a:br>
              <a:rPr lang="es-ES_tradnl" sz="1600" b="1" dirty="0" smtClean="0">
                <a:solidFill>
                  <a:schemeClr val="tx1"/>
                </a:solidFill>
                <a:latin typeface="+mn-lt"/>
              </a:rPr>
            </a:br>
            <a:r>
              <a:rPr lang="es-ES_tradnl" sz="1600" b="1" dirty="0" smtClean="0">
                <a:solidFill>
                  <a:schemeClr val="tx1"/>
                </a:solidFill>
                <a:latin typeface="+mn-lt"/>
              </a:rPr>
              <a:t>del 31 de Marzo 20x1 al 31 de Marzo de 20x2 (en miles)</a:t>
            </a:r>
            <a:endParaRPr lang="es-ES_tradnl" sz="1600" b="1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 descr="Captura de pantalla 2014-11-20 a la(s) 18.05.54.png"/>
          <p:cNvPicPr>
            <a:picLocks noGrp="1" noChangeAspect="1"/>
          </p:cNvPicPr>
          <p:nvPr>
            <p:ph idx="1"/>
          </p:nvPr>
        </p:nvPicPr>
        <p:blipFill>
          <a:blip r:embed="rId2"/>
          <a:srcRect l="-5410" r="-5410"/>
          <a:stretch>
            <a:fillRect/>
          </a:stretch>
        </p:blipFill>
        <p:spPr>
          <a:xfrm>
            <a:off x="-496343" y="620386"/>
            <a:ext cx="9948731" cy="6237614"/>
          </a:xfrm>
        </p:spPr>
      </p:pic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100457"/>
            <a:ext cx="8229600" cy="422468"/>
          </a:xfrm>
        </p:spPr>
        <p:txBody>
          <a:bodyPr>
            <a:noAutofit/>
          </a:bodyPr>
          <a:lstStyle/>
          <a:p>
            <a:pPr algn="ctr"/>
            <a:r>
              <a:rPr lang="es-ES_tradnl" sz="1600" b="1" dirty="0" smtClean="0">
                <a:solidFill>
                  <a:schemeClr val="tx1"/>
                </a:solidFill>
                <a:latin typeface="+mn-lt"/>
              </a:rPr>
              <a:t>ESTADO DE SITUACION FINANCIERA</a:t>
            </a:r>
            <a:endParaRPr lang="es-ES_tradnl" sz="1600" b="1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318516" y="0"/>
            <a:ext cx="8229600" cy="422468"/>
          </a:xfrm>
        </p:spPr>
        <p:txBody>
          <a:bodyPr>
            <a:noAutofit/>
          </a:bodyPr>
          <a:lstStyle/>
          <a:p>
            <a:pPr algn="ctr"/>
            <a:r>
              <a:rPr lang="es-ES_tradnl" sz="1600" b="1" dirty="0" smtClean="0">
                <a:solidFill>
                  <a:schemeClr val="tx1"/>
                </a:solidFill>
                <a:latin typeface="+mn-lt"/>
              </a:rPr>
              <a:t>ESTADO DE RESULTADOS</a:t>
            </a:r>
            <a:endParaRPr lang="es-ES_tradnl" sz="16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4" name="Marcador de contenido 13" descr="Captura de pantalla 2014-11-20 a la(s) 18.05.14.png"/>
          <p:cNvPicPr>
            <a:picLocks noGrp="1" noChangeAspect="1"/>
          </p:cNvPicPr>
          <p:nvPr>
            <p:ph idx="1"/>
          </p:nvPr>
        </p:nvPicPr>
        <p:blipFill>
          <a:blip r:embed="rId2"/>
          <a:srcRect l="-57670" r="-57670"/>
          <a:stretch>
            <a:fillRect/>
          </a:stretch>
        </p:blipFill>
        <p:spPr>
          <a:xfrm>
            <a:off x="-1802887" y="422468"/>
            <a:ext cx="11983973" cy="654977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19180"/>
            <a:ext cx="8229600" cy="422468"/>
          </a:xfrm>
        </p:spPr>
        <p:txBody>
          <a:bodyPr>
            <a:noAutofit/>
          </a:bodyPr>
          <a:lstStyle/>
          <a:p>
            <a:pPr algn="ctr"/>
            <a:r>
              <a:rPr lang="es-ES_tradnl" sz="1600" b="1" dirty="0" smtClean="0">
                <a:solidFill>
                  <a:schemeClr val="tx1"/>
                </a:solidFill>
                <a:latin typeface="+mn-lt"/>
              </a:rPr>
              <a:t>ESTADO DE FLUJOS DE EFECTIVO</a:t>
            </a:r>
            <a:endParaRPr lang="es-ES_tradnl" sz="16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6" name="Marcador de contenido 5" descr="Captura de pantalla 2014-11-20 a la(s) 18.05.35.png"/>
          <p:cNvPicPr>
            <a:picLocks noGrp="1" noChangeAspect="1"/>
          </p:cNvPicPr>
          <p:nvPr>
            <p:ph idx="1"/>
          </p:nvPr>
        </p:nvPicPr>
        <p:blipFill>
          <a:blip r:embed="rId2"/>
          <a:srcRect l="-77933" r="-77933"/>
          <a:stretch>
            <a:fillRect/>
          </a:stretch>
        </p:blipFill>
        <p:spPr>
          <a:xfrm>
            <a:off x="-3963434" y="441649"/>
            <a:ext cx="17028897" cy="631690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296333" y="157861"/>
            <a:ext cx="8390467" cy="42246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s-ES_tradnl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FLUJO DE EFECTIVO </a:t>
            </a:r>
            <a:br>
              <a:rPr lang="es-ES_tradnl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ENERO A DICIEMBRE 2015 (MILES $)</a:t>
            </a:r>
            <a:endParaRPr lang="es-ES_tradnl" sz="16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638" y="1295400"/>
            <a:ext cx="8848725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157861"/>
            <a:ext cx="8229600" cy="422468"/>
          </a:xfrm>
        </p:spPr>
        <p:txBody>
          <a:bodyPr>
            <a:noAutofit/>
          </a:bodyPr>
          <a:lstStyle/>
          <a:p>
            <a:r>
              <a:rPr lang="es-ES_tradnl" sz="1600" b="1" dirty="0" smtClean="0">
                <a:solidFill>
                  <a:schemeClr val="tx1"/>
                </a:solidFill>
                <a:latin typeface="+mn-lt"/>
              </a:rPr>
              <a:t>ESTADO DE RESULTADOS </a:t>
            </a:r>
            <a:r>
              <a:rPr lang="es-ES_tradnl" sz="1600" b="1" dirty="0" smtClean="0">
                <a:solidFill>
                  <a:schemeClr val="tx1"/>
                </a:solidFill>
                <a:latin typeface="+mn-lt"/>
              </a:rPr>
              <a:t>PROYECTADO 2015   </a:t>
            </a:r>
            <a:r>
              <a:rPr lang="es-ES_tradnl" sz="1600" b="1" dirty="0" smtClean="0">
                <a:solidFill>
                  <a:schemeClr val="tx1"/>
                </a:solidFill>
                <a:latin typeface="+mn-lt"/>
              </a:rPr>
              <a:t>(MILES)</a:t>
            </a:r>
            <a:endParaRPr lang="es-ES_tradnl" sz="16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" y="1143000"/>
            <a:ext cx="8767965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296333" y="157861"/>
            <a:ext cx="8390467" cy="42246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s-ES_tradnl" altLang="en-US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BALANCE MENSUAL  PRESUPUESTADO 2015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" y="739396"/>
            <a:ext cx="8294688" cy="5931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111060"/>
            <a:ext cx="8229600" cy="828931"/>
          </a:xfrm>
        </p:spPr>
        <p:txBody>
          <a:bodyPr>
            <a:noAutofit/>
          </a:bodyPr>
          <a:lstStyle/>
          <a:p>
            <a:pPr algn="ctr"/>
            <a:r>
              <a:rPr lang="es-ES_tradnl" sz="1600" b="1" dirty="0" smtClean="0">
                <a:solidFill>
                  <a:schemeClr val="tx1"/>
                </a:solidFill>
                <a:latin typeface="+mn-lt"/>
              </a:rPr>
              <a:t>GRAFICA DE PUNTO DE EQUILIBRIO</a:t>
            </a:r>
            <a:endParaRPr lang="es-ES_tradnl" sz="16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9" name="Marcador de contenido 8" descr="Captura de pantalla 2014-11-20 a la(s) 17.39.45.png"/>
          <p:cNvPicPr>
            <a:picLocks noGrp="1" noChangeAspect="1"/>
          </p:cNvPicPr>
          <p:nvPr>
            <p:ph idx="1"/>
          </p:nvPr>
        </p:nvPicPr>
        <p:blipFill>
          <a:blip r:embed="rId2"/>
          <a:srcRect l="-27746" r="-27746"/>
          <a:stretch>
            <a:fillRect/>
          </a:stretch>
        </p:blipFill>
        <p:spPr>
          <a:xfrm>
            <a:off x="-394642" y="1862009"/>
            <a:ext cx="9995169" cy="4462591"/>
          </a:xfrm>
        </p:spPr>
      </p:pic>
      <p:sp>
        <p:nvSpPr>
          <p:cNvPr id="10" name="CuadroTexto 9"/>
          <p:cNvSpPr txBox="1"/>
          <p:nvPr/>
        </p:nvSpPr>
        <p:spPr>
          <a:xfrm>
            <a:off x="1284363" y="1004545"/>
            <a:ext cx="64792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dirty="0" smtClean="0"/>
              <a:t>Volumen de ventas necesario para que los ingresos totales  los costos totales sean iguales.</a:t>
            </a:r>
          </a:p>
          <a:p>
            <a:r>
              <a:rPr lang="es-ES_tradnl" sz="1600" dirty="0" smtClean="0"/>
              <a:t>Se puede expresar unitario o en dólares derivados de las ventas </a:t>
            </a:r>
            <a:endParaRPr lang="es-ES_tradnl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ＭＳ Ｐ明朝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Flujo.thmx</Template>
  <TotalTime>719</TotalTime>
  <Words>653</Words>
  <Application>Microsoft Macintosh PowerPoint</Application>
  <PresentationFormat>Presentación en pantalla (4:3)</PresentationFormat>
  <Paragraphs>59</Paragraphs>
  <Slides>26</Slides>
  <Notes>0</Notes>
  <HiddenSlides>0</HiddenSlides>
  <MMClips>0</MMClips>
  <ScaleCrop>false</ScaleCrop>
  <HeadingPairs>
    <vt:vector size="6" baseType="variant">
      <vt:variant>
        <vt:lpstr>Plantilla de diseño</vt:lpstr>
      </vt:variant>
      <vt:variant>
        <vt:i4>1</vt:i4>
      </vt:variant>
      <vt:variant>
        <vt:lpstr>Servidores OLE incrustados</vt:lpstr>
      </vt:variant>
      <vt:variant>
        <vt:i4>3</vt:i4>
      </vt:variant>
      <vt:variant>
        <vt:lpstr>Títulos de diapositiva</vt:lpstr>
      </vt:variant>
      <vt:variant>
        <vt:i4>26</vt:i4>
      </vt:variant>
    </vt:vector>
  </HeadingPairs>
  <TitlesOfParts>
    <vt:vector size="30" baseType="lpstr">
      <vt:lpstr>Flujo</vt:lpstr>
      <vt:lpstr>Hoja de cálculo</vt:lpstr>
      <vt:lpstr>Hoja de cálculo de Microsoft Excel</vt:lpstr>
      <vt:lpstr>Hoja de Microsoft Excel 97 - 2004</vt:lpstr>
      <vt:lpstr>ADMINISTRACION FINANCIERA</vt:lpstr>
      <vt:lpstr>¿Qué es administración financiera?</vt:lpstr>
      <vt:lpstr>¿Qué es administración financiera?</vt:lpstr>
      <vt:lpstr>Diapositiva 4</vt:lpstr>
      <vt:lpstr>Diapositiva 5</vt:lpstr>
      <vt:lpstr>ORGANIZACIÓN DE LAS FUNCIONES DE LA ADMINISTRACION FINANCIERA</vt:lpstr>
      <vt:lpstr>RENDIMIENTO ESPERADO</vt:lpstr>
      <vt:lpstr>CALIFICACIONES POR PARTE DE AGENCIAS DE INVERSION</vt:lpstr>
      <vt:lpstr>INTERES SIMPLE</vt:lpstr>
      <vt:lpstr>INTERES SIMPLE</vt:lpstr>
      <vt:lpstr>INTERES SIMPLE</vt:lpstr>
      <vt:lpstr>INTERES SIMPLE</vt:lpstr>
      <vt:lpstr>INTERES COMPUESTO</vt:lpstr>
      <vt:lpstr>INTERES COMPUESTO</vt:lpstr>
      <vt:lpstr>INTERES COMPUESTO</vt:lpstr>
      <vt:lpstr>Análisis de fondos, análisis de flujo de efectivo y planeación financiera</vt:lpstr>
      <vt:lpstr>Fuentes y Usos</vt:lpstr>
      <vt:lpstr>Balances Generales de Aldine Manufacturing Company ( en miles)</vt:lpstr>
      <vt:lpstr>Fuentes y Usos “básicos” del Estado de fondos  Aldine Manufacturing Compañy del 31 de Marzo 20x1 al 31 de Marzo de 20x2 (en miles)</vt:lpstr>
      <vt:lpstr>ESTADO DE SITUACION FINANCIERA</vt:lpstr>
      <vt:lpstr>ESTADO DE RESULTADOS</vt:lpstr>
      <vt:lpstr>ESTADO DE FLUJOS DE EFECTIVO</vt:lpstr>
      <vt:lpstr>FLUJO DE EFECTIVO  ENERO A DICIEMBRE 2015 (MILES $)</vt:lpstr>
      <vt:lpstr>ESTADO DE RESULTADOS PROYECTADO 2015   (MILES)</vt:lpstr>
      <vt:lpstr>BALANCE MENSUAL  PRESUPUESTADO 2015</vt:lpstr>
      <vt:lpstr>GRAFICA DE PUNTO DE EQUILIBRIO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ADMINISTRACION FINANCIERA</dc:title>
  <dc:creator>Monica Cordova</dc:creator>
  <cp:lastModifiedBy>Serafin Luquin</cp:lastModifiedBy>
  <cp:revision>22</cp:revision>
  <cp:lastPrinted>2014-11-21T00:21:57Z</cp:lastPrinted>
  <dcterms:created xsi:type="dcterms:W3CDTF">2014-11-21T18:05:14Z</dcterms:created>
  <dcterms:modified xsi:type="dcterms:W3CDTF">2014-11-21T18:22:58Z</dcterms:modified>
</cp:coreProperties>
</file>