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8" r:id="rId1"/>
  </p:sldMasterIdLst>
  <p:sldIdLst>
    <p:sldId id="256" r:id="rId2"/>
    <p:sldId id="261" r:id="rId3"/>
    <p:sldId id="260" r:id="rId4"/>
    <p:sldId id="257" r:id="rId5"/>
    <p:sldId id="258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-189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2000"/>
            </a:lvl6pPr>
            <a:lvl7pPr marL="2055813" indent="-344488">
              <a:defRPr sz="2000"/>
            </a:lvl7pPr>
            <a:lvl8pPr marL="2055813" indent="-344488">
              <a:defRPr sz="2000"/>
            </a:lvl8pPr>
            <a:lvl9pPr marL="2055813" indent="-344488"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encima d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ágenes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imágenes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D05A23E-AFD9-3741-B2D6-6104EE5EDDF2}" type="datetimeFigureOut">
              <a:rPr lang="es-ES" smtClean="0"/>
              <a:t>24/04/15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53F9179-5C3C-5E45-9B32-5AE972E588C3}" type="slidenum">
              <a:rPr lang="es-ES" smtClean="0"/>
              <a:t>‹Nr.›</a:t>
            </a:fld>
            <a:endParaRPr lang="es-ES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60" r:id="rId12"/>
    <p:sldLayoutId id="2147483861" r:id="rId13"/>
    <p:sldLayoutId id="2147483862" r:id="rId14"/>
    <p:sldLayoutId id="2147483863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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991348"/>
            <a:ext cx="8915400" cy="1043795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PAGOS ANTICIPADOS </a:t>
            </a:r>
            <a:br>
              <a:rPr lang="es-ES" dirty="0" smtClean="0"/>
            </a:br>
            <a:r>
              <a:rPr lang="es-ES" dirty="0" smtClean="0"/>
              <a:t>NIF C-5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r>
              <a:rPr lang="es-ES" dirty="0" smtClean="0"/>
              <a:t>Tania Andrea Ruiz	</a:t>
            </a:r>
          </a:p>
          <a:p>
            <a:r>
              <a:rPr lang="es-ES" dirty="0" smtClean="0"/>
              <a:t>Ana Lucía Higuera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65668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OBJETIVO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>
                <a:solidFill>
                  <a:srgbClr val="000000"/>
                </a:solidFill>
              </a:rPr>
              <a:t>Establecer las normas de valuación, presentación y revelación relativas al rubro de pagos anticipados en el estado de posición financiera de las entidades. </a:t>
            </a:r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9218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ALCANCE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>
                <a:solidFill>
                  <a:srgbClr val="000000"/>
                </a:solidFill>
              </a:rPr>
              <a:t>Esta NIF aplica a todas las entidades que emitan estados financieros de acuerdo con lo establecido en la NIF A-3.</a:t>
            </a:r>
          </a:p>
          <a:p>
            <a:r>
              <a:rPr lang="es-ES" dirty="0" smtClean="0">
                <a:solidFill>
                  <a:srgbClr val="000000"/>
                </a:solidFill>
              </a:rPr>
              <a:t>No aplica para: </a:t>
            </a:r>
          </a:p>
          <a:p>
            <a:pPr marL="457200" indent="-457200">
              <a:buAutoNum type="alphaLcParenR"/>
            </a:pPr>
            <a:r>
              <a:rPr lang="es-ES" dirty="0" smtClean="0">
                <a:solidFill>
                  <a:srgbClr val="000000"/>
                </a:solidFill>
              </a:rPr>
              <a:t>Anticipos de impuestos a la utilidad. </a:t>
            </a:r>
          </a:p>
          <a:p>
            <a:pPr marL="457200" indent="-457200">
              <a:buAutoNum type="alphaLcParenR"/>
            </a:pPr>
            <a:r>
              <a:rPr lang="es-ES" dirty="0" smtClean="0">
                <a:solidFill>
                  <a:srgbClr val="000000"/>
                </a:solidFill>
              </a:rPr>
              <a:t>El activo neto proyectado de los planes de beneficios a los empleados.</a:t>
            </a:r>
          </a:p>
          <a:p>
            <a:pPr marL="457200" indent="-457200">
              <a:buAutoNum type="alphaLcParenR"/>
            </a:pPr>
            <a:r>
              <a:rPr lang="es-ES" dirty="0" smtClean="0">
                <a:solidFill>
                  <a:srgbClr val="000000"/>
                </a:solidFill>
              </a:rPr>
              <a:t>Intereses pagados por anticipado.</a:t>
            </a:r>
          </a:p>
        </p:txBody>
      </p:sp>
    </p:spTree>
    <p:extLst>
      <p:ext uri="{BB962C8B-B14F-4D97-AF65-F5344CB8AC3E}">
        <p14:creationId xmlns:p14="http://schemas.microsoft.com/office/powerpoint/2010/main" val="23574726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PAGOS ANTICIPADOS	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2304948"/>
            <a:ext cx="7610476" cy="3961382"/>
          </a:xfrm>
        </p:spPr>
        <p:txBody>
          <a:bodyPr>
            <a:normAutofit/>
          </a:bodyPr>
          <a:lstStyle/>
          <a:p>
            <a:r>
              <a:rPr lang="es-ES" i="1" dirty="0" smtClean="0"/>
              <a:t>“Activos derivados </a:t>
            </a:r>
            <a:r>
              <a:rPr lang="es-ES" b="1" i="1" dirty="0" smtClean="0"/>
              <a:t>de pagos efectuados en efectivo </a:t>
            </a:r>
            <a:r>
              <a:rPr lang="es-ES" i="1" dirty="0" smtClean="0"/>
              <a:t>o equivalentes con la finalidad de </a:t>
            </a:r>
            <a:r>
              <a:rPr lang="es-ES" b="1" i="1" dirty="0" smtClean="0"/>
              <a:t>asegurar el abastecimiento de bienes, servicios u otros beneficios </a:t>
            </a:r>
            <a:r>
              <a:rPr lang="es-ES" i="1" dirty="0" smtClean="0"/>
              <a:t>que se van a recibir en el desarrollo normal de las </a:t>
            </a:r>
            <a:r>
              <a:rPr lang="es-ES" b="1" i="1" dirty="0" smtClean="0"/>
              <a:t>operaciones futuras </a:t>
            </a:r>
            <a:r>
              <a:rPr lang="es-ES" i="1" dirty="0" smtClean="0"/>
              <a:t>de la entidad”</a:t>
            </a:r>
          </a:p>
          <a:p>
            <a:r>
              <a:rPr lang="es-ES" dirty="0" smtClean="0">
                <a:solidFill>
                  <a:schemeClr val="tx1"/>
                </a:solidFill>
              </a:rPr>
              <a:t>Se pueden hacer por: </a:t>
            </a:r>
          </a:p>
          <a:p>
            <a:pPr marL="457200" indent="-457200">
              <a:buAutoNum type="alphaLcParenR"/>
            </a:pPr>
            <a:r>
              <a:rPr lang="es-ES" dirty="0" smtClean="0">
                <a:solidFill>
                  <a:schemeClr val="tx1"/>
                </a:solidFill>
              </a:rPr>
              <a:t>Bienes que se van a adquirir en periodos posteriores al pago anticipado.</a:t>
            </a:r>
          </a:p>
          <a:p>
            <a:pPr marL="457200" indent="-457200">
              <a:buAutoNum type="alphaLcParenR"/>
            </a:pPr>
            <a:r>
              <a:rPr lang="es-ES" dirty="0" smtClean="0">
                <a:solidFill>
                  <a:schemeClr val="tx1"/>
                </a:solidFill>
              </a:rPr>
              <a:t>Servicios u otros beneficios que se van a recibir en periodos posteriores al pago anticipado. </a:t>
            </a: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88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RECONOCIMIENTO</a:t>
            </a:r>
            <a:endParaRPr lang="es-ES" dirty="0"/>
          </a:p>
        </p:txBody>
      </p:sp>
      <p:sp>
        <p:nvSpPr>
          <p:cNvPr id="5" name="Marcador de contenido 2"/>
          <p:cNvSpPr>
            <a:spLocks noGrp="1"/>
          </p:cNvSpPr>
          <p:nvPr>
            <p:ph idx="1"/>
          </p:nvPr>
        </p:nvSpPr>
        <p:spPr>
          <a:xfrm>
            <a:off x="1114424" y="2210867"/>
            <a:ext cx="7610476" cy="405546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ES" dirty="0" smtClean="0">
                <a:solidFill>
                  <a:srgbClr val="000000"/>
                </a:solidFill>
              </a:rPr>
              <a:t>RECONOCIMIENTO INICIAL</a:t>
            </a:r>
          </a:p>
          <a:p>
            <a:pPr marL="0" indent="0">
              <a:buNone/>
            </a:pPr>
            <a:r>
              <a:rPr lang="es-ES" dirty="0" smtClean="0">
                <a:solidFill>
                  <a:srgbClr val="000000"/>
                </a:solidFill>
              </a:rPr>
              <a:t>Se </a:t>
            </a:r>
            <a:r>
              <a:rPr lang="es-ES" dirty="0">
                <a:solidFill>
                  <a:srgbClr val="000000"/>
                </a:solidFill>
              </a:rPr>
              <a:t>deben valuar al monto pagado y reconocerse como activo a partir de la fecha en que se hace el pago. </a:t>
            </a:r>
            <a:endParaRPr lang="es-ES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s-ES" dirty="0" smtClean="0">
              <a:solidFill>
                <a:srgbClr val="000000"/>
              </a:solidFill>
            </a:endParaRPr>
          </a:p>
          <a:p>
            <a:r>
              <a:rPr lang="es-ES" dirty="0" smtClean="0">
                <a:solidFill>
                  <a:srgbClr val="000000"/>
                </a:solidFill>
              </a:rPr>
              <a:t>RECONOCIMIENTO POSTERIOR</a:t>
            </a:r>
          </a:p>
          <a:p>
            <a:pPr>
              <a:buFontTx/>
              <a:buChar char="-"/>
            </a:pPr>
            <a:r>
              <a:rPr lang="es-ES" dirty="0" smtClean="0">
                <a:solidFill>
                  <a:srgbClr val="000000"/>
                </a:solidFill>
              </a:rPr>
              <a:t>Pagos anticipados por </a:t>
            </a:r>
            <a:r>
              <a:rPr lang="es-ES" b="1" dirty="0" smtClean="0">
                <a:solidFill>
                  <a:srgbClr val="000000"/>
                </a:solidFill>
              </a:rPr>
              <a:t>BIENES</a:t>
            </a:r>
            <a:r>
              <a:rPr lang="es-ES" dirty="0" smtClean="0">
                <a:solidFill>
                  <a:srgbClr val="000000"/>
                </a:solidFill>
              </a:rPr>
              <a:t>:</a:t>
            </a:r>
          </a:p>
          <a:p>
            <a:pPr marL="0" indent="0">
              <a:buNone/>
            </a:pPr>
            <a:r>
              <a:rPr lang="es-ES" dirty="0">
                <a:solidFill>
                  <a:srgbClr val="000000"/>
                </a:solidFill>
              </a:rPr>
              <a:t>Al momento de recibir los bienes, se debe reconocer el </a:t>
            </a:r>
            <a:r>
              <a:rPr lang="es-ES" dirty="0" smtClean="0">
                <a:solidFill>
                  <a:srgbClr val="000000"/>
                </a:solidFill>
              </a:rPr>
              <a:t>importe:</a:t>
            </a:r>
          </a:p>
          <a:p>
            <a:pPr marL="457200" indent="-457200">
              <a:buAutoNum type="alphaLcParenR"/>
            </a:pPr>
            <a:r>
              <a:rPr lang="es-ES" dirty="0" smtClean="0">
                <a:solidFill>
                  <a:srgbClr val="000000"/>
                </a:solidFill>
              </a:rPr>
              <a:t>Cuando </a:t>
            </a:r>
            <a:r>
              <a:rPr lang="es-ES" u="sng" dirty="0" smtClean="0">
                <a:solidFill>
                  <a:srgbClr val="000000"/>
                </a:solidFill>
              </a:rPr>
              <a:t>no haya </a:t>
            </a:r>
            <a:r>
              <a:rPr lang="es-ES" dirty="0" smtClean="0">
                <a:solidFill>
                  <a:srgbClr val="000000"/>
                </a:solidFill>
              </a:rPr>
              <a:t>certeza de recibir el beneficio económico futuro, como </a:t>
            </a:r>
            <a:r>
              <a:rPr lang="es-ES" b="1" dirty="0" smtClean="0">
                <a:solidFill>
                  <a:srgbClr val="000000"/>
                </a:solidFill>
              </a:rPr>
              <a:t>GASTO</a:t>
            </a:r>
            <a:r>
              <a:rPr lang="es-ES" dirty="0" smtClean="0">
                <a:solidFill>
                  <a:srgbClr val="000000"/>
                </a:solidFill>
              </a:rPr>
              <a:t> en resultados del periodo.</a:t>
            </a:r>
          </a:p>
          <a:p>
            <a:pPr marL="457200" indent="-457200">
              <a:buAutoNum type="alphaLcParenR"/>
            </a:pPr>
            <a:r>
              <a:rPr lang="es-ES" dirty="0" smtClean="0">
                <a:solidFill>
                  <a:srgbClr val="000000"/>
                </a:solidFill>
              </a:rPr>
              <a:t>Cuando </a:t>
            </a:r>
            <a:r>
              <a:rPr lang="es-ES" u="sng" dirty="0" smtClean="0">
                <a:solidFill>
                  <a:srgbClr val="000000"/>
                </a:solidFill>
              </a:rPr>
              <a:t>haya</a:t>
            </a:r>
            <a:r>
              <a:rPr lang="es-ES" dirty="0" smtClean="0">
                <a:solidFill>
                  <a:srgbClr val="000000"/>
                </a:solidFill>
              </a:rPr>
              <a:t> certeza de recibir el beneficio económico futuro, como parte del rubro de </a:t>
            </a:r>
            <a:r>
              <a:rPr lang="es-ES" b="1" dirty="0" smtClean="0">
                <a:solidFill>
                  <a:srgbClr val="000000"/>
                </a:solidFill>
              </a:rPr>
              <a:t>ACTIVO</a:t>
            </a:r>
            <a:r>
              <a:rPr lang="es-ES" dirty="0" smtClean="0">
                <a:solidFill>
                  <a:srgbClr val="000000"/>
                </a:solidFill>
              </a:rPr>
              <a:t> que corresponda al bien adquirido.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28521054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611516"/>
            <a:ext cx="7610476" cy="565481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>
                <a:solidFill>
                  <a:srgbClr val="000000"/>
                </a:solidFill>
              </a:rPr>
              <a:t>- Pagos </a:t>
            </a:r>
            <a:r>
              <a:rPr lang="es-ES" dirty="0">
                <a:solidFill>
                  <a:srgbClr val="000000"/>
                </a:solidFill>
              </a:rPr>
              <a:t>anticipados por </a:t>
            </a:r>
            <a:r>
              <a:rPr lang="es-ES" b="1" dirty="0">
                <a:solidFill>
                  <a:srgbClr val="000000"/>
                </a:solidFill>
              </a:rPr>
              <a:t>SERVICIOS</a:t>
            </a:r>
            <a:r>
              <a:rPr lang="es-ES" dirty="0">
                <a:solidFill>
                  <a:srgbClr val="000000"/>
                </a:solidFill>
              </a:rPr>
              <a:t>:</a:t>
            </a:r>
          </a:p>
          <a:p>
            <a:pPr marL="0" indent="0">
              <a:buNone/>
            </a:pPr>
            <a:r>
              <a:rPr lang="es-ES" dirty="0">
                <a:solidFill>
                  <a:srgbClr val="000000"/>
                </a:solidFill>
              </a:rPr>
              <a:t>Al momento de recibir el servicio se debe reconocer como un gasto en resultados. </a:t>
            </a:r>
            <a:endParaRPr lang="es-ES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s-ES" dirty="0">
              <a:solidFill>
                <a:srgbClr val="000000"/>
              </a:solidFill>
            </a:endParaRPr>
          </a:p>
          <a:p>
            <a:pPr>
              <a:buFontTx/>
              <a:buChar char="-"/>
            </a:pPr>
            <a:r>
              <a:rPr lang="es-ES" dirty="0" smtClean="0">
                <a:solidFill>
                  <a:srgbClr val="000000"/>
                </a:solidFill>
              </a:rPr>
              <a:t>Pérdida por deterioro: </a:t>
            </a:r>
            <a:endParaRPr lang="es-ES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s-ES" dirty="0" smtClean="0">
                <a:solidFill>
                  <a:srgbClr val="000000"/>
                </a:solidFill>
              </a:rPr>
              <a:t>Cuando </a:t>
            </a:r>
            <a:r>
              <a:rPr lang="es-ES" dirty="0" smtClean="0">
                <a:solidFill>
                  <a:srgbClr val="000000"/>
                </a:solidFill>
              </a:rPr>
              <a:t>los PA pierdan la capacidad de generar beneficios económicos futuros, el importe que se considere no recuperable debe tratarse como pérdida y reconocerse  en los resultados del periodo. </a:t>
            </a:r>
            <a:endParaRPr lang="es-ES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s-ES" dirty="0" smtClean="0">
                <a:solidFill>
                  <a:srgbClr val="000000"/>
                </a:solidFill>
              </a:rPr>
              <a:t>Si surgen nuevas expectativas de recuperación de alguna pérdida reconocida, la entidad debe revertir el castigo por deterioro efectuado y reconocerlo en el ER del periodo actual. 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54380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PRESENTACIÓN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Si el beneficio económico futuro se obtiene en un periodo:</a:t>
            </a:r>
          </a:p>
          <a:p>
            <a:pPr>
              <a:buFontTx/>
              <a:buChar char="-"/>
            </a:pPr>
            <a:r>
              <a:rPr lang="es-ES" u="sng" dirty="0" smtClean="0">
                <a:solidFill>
                  <a:srgbClr val="000000"/>
                </a:solidFill>
              </a:rPr>
              <a:t>Igual o menor a un año</a:t>
            </a:r>
            <a:r>
              <a:rPr lang="es-ES" dirty="0" smtClean="0">
                <a:solidFill>
                  <a:srgbClr val="000000"/>
                </a:solidFill>
              </a:rPr>
              <a:t>, se presenta en el ultimo rubro del </a:t>
            </a:r>
            <a:r>
              <a:rPr lang="es-ES" b="1" dirty="0" smtClean="0">
                <a:solidFill>
                  <a:srgbClr val="000000"/>
                </a:solidFill>
              </a:rPr>
              <a:t>ACTIVO CIRCULANTE. </a:t>
            </a:r>
          </a:p>
          <a:p>
            <a:pPr>
              <a:buFontTx/>
              <a:buChar char="-"/>
            </a:pPr>
            <a:r>
              <a:rPr lang="es-ES" u="sng" dirty="0" smtClean="0">
                <a:solidFill>
                  <a:srgbClr val="000000"/>
                </a:solidFill>
              </a:rPr>
              <a:t>Mayor a un año o al ciclo normal de operaciones</a:t>
            </a:r>
            <a:r>
              <a:rPr lang="es-ES" dirty="0" smtClean="0">
                <a:solidFill>
                  <a:srgbClr val="000000"/>
                </a:solidFill>
              </a:rPr>
              <a:t>, se presenta como parte del </a:t>
            </a:r>
            <a:r>
              <a:rPr lang="es-ES" b="1" dirty="0" smtClean="0">
                <a:solidFill>
                  <a:srgbClr val="000000"/>
                </a:solidFill>
              </a:rPr>
              <a:t>ACTIVO NO CIRCULANTE. </a:t>
            </a:r>
          </a:p>
          <a:p>
            <a:pPr marL="0" indent="0">
              <a:buNone/>
            </a:pPr>
            <a:r>
              <a:rPr lang="es-ES" dirty="0" smtClean="0">
                <a:solidFill>
                  <a:srgbClr val="000000"/>
                </a:solidFill>
              </a:rPr>
              <a:t>Las </a:t>
            </a:r>
            <a:r>
              <a:rPr lang="es-ES" u="sng" dirty="0" smtClean="0">
                <a:solidFill>
                  <a:srgbClr val="000000"/>
                </a:solidFill>
              </a:rPr>
              <a:t>pérdidas por deterioro y reversiones </a:t>
            </a:r>
            <a:r>
              <a:rPr lang="es-ES" dirty="0" smtClean="0">
                <a:solidFill>
                  <a:srgbClr val="000000"/>
                </a:solidFill>
              </a:rPr>
              <a:t>deben presentarse formando parte de la </a:t>
            </a:r>
            <a:r>
              <a:rPr lang="es-ES" b="1" dirty="0" smtClean="0">
                <a:solidFill>
                  <a:srgbClr val="000000"/>
                </a:solidFill>
              </a:rPr>
              <a:t>UTILIDAD O PÉRDIDA NETA</a:t>
            </a:r>
            <a:r>
              <a:rPr lang="es-ES" dirty="0" smtClean="0">
                <a:solidFill>
                  <a:srgbClr val="000000"/>
                </a:solidFill>
              </a:rPr>
              <a:t> del periodo. </a:t>
            </a:r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056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NORMAS DE REVELACIÓN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>
                <a:solidFill>
                  <a:srgbClr val="000000"/>
                </a:solidFill>
              </a:rPr>
              <a:t>Se deben revelar en notas a los EEFF:</a:t>
            </a:r>
          </a:p>
          <a:p>
            <a:pPr marL="457200" indent="-457200">
              <a:buAutoNum type="alphaLcParenR"/>
            </a:pPr>
            <a:r>
              <a:rPr lang="es-ES" dirty="0">
                <a:solidFill>
                  <a:srgbClr val="000000"/>
                </a:solidFill>
              </a:rPr>
              <a:t>s</a:t>
            </a:r>
            <a:r>
              <a:rPr lang="es-ES" dirty="0" smtClean="0">
                <a:solidFill>
                  <a:srgbClr val="000000"/>
                </a:solidFill>
              </a:rPr>
              <a:t>u desglose;</a:t>
            </a:r>
          </a:p>
          <a:p>
            <a:pPr marL="457200" indent="-457200">
              <a:buAutoNum type="alphaLcParenR"/>
            </a:pPr>
            <a:r>
              <a:rPr lang="es-ES" dirty="0">
                <a:solidFill>
                  <a:srgbClr val="000000"/>
                </a:solidFill>
              </a:rPr>
              <a:t>l</a:t>
            </a:r>
            <a:r>
              <a:rPr lang="es-ES" dirty="0" smtClean="0">
                <a:solidFill>
                  <a:srgbClr val="000000"/>
                </a:solidFill>
              </a:rPr>
              <a:t>as políticas que utiliza para su reconocimiento contable; y </a:t>
            </a:r>
          </a:p>
          <a:p>
            <a:pPr marL="457200" indent="-457200">
              <a:buAutoNum type="alphaLcParenR"/>
            </a:pPr>
            <a:r>
              <a:rPr lang="es-ES" dirty="0">
                <a:solidFill>
                  <a:srgbClr val="000000"/>
                </a:solidFill>
              </a:rPr>
              <a:t>l</a:t>
            </a:r>
            <a:r>
              <a:rPr lang="es-ES" dirty="0" smtClean="0">
                <a:solidFill>
                  <a:srgbClr val="000000"/>
                </a:solidFill>
              </a:rPr>
              <a:t>as </a:t>
            </a:r>
            <a:r>
              <a:rPr lang="es-ES" dirty="0">
                <a:solidFill>
                  <a:srgbClr val="000000"/>
                </a:solidFill>
              </a:rPr>
              <a:t>p</a:t>
            </a:r>
            <a:r>
              <a:rPr lang="es-ES" dirty="0" smtClean="0">
                <a:solidFill>
                  <a:srgbClr val="000000"/>
                </a:solidFill>
              </a:rPr>
              <a:t>érdidas por deterioro y reversiones de pérdidas por deterioro. </a:t>
            </a:r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2433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TRANSITORIOS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>
                <a:solidFill>
                  <a:srgbClr val="000000"/>
                </a:solidFill>
              </a:rPr>
              <a:t>Cualquier cambio contable derivado por la aplicación de esta NIF debe reconocerse retrospectivamente. </a:t>
            </a:r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8065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erception">
  <a:themeElements>
    <a:clrScheme name="Perception">
      <a:dk1>
        <a:sysClr val="windowText" lastClr="000000"/>
      </a:dk1>
      <a:lt1>
        <a:sysClr val="window" lastClr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Perception">
      <a:maj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Perception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Percepción.thmx</Template>
  <TotalTime>278</TotalTime>
  <Words>450</Words>
  <Application>Microsoft Macintosh PowerPoint</Application>
  <PresentationFormat>Presentación en pantalla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Perception</vt:lpstr>
      <vt:lpstr>PAGOS ANTICIPADOS  NIF C-5</vt:lpstr>
      <vt:lpstr>OBJETIVO</vt:lpstr>
      <vt:lpstr>ALCANCE</vt:lpstr>
      <vt:lpstr>PAGOS ANTICIPADOS </vt:lpstr>
      <vt:lpstr>RECONOCIMIENTO</vt:lpstr>
      <vt:lpstr>Presentación de PowerPoint</vt:lpstr>
      <vt:lpstr>PRESENTACIÓN</vt:lpstr>
      <vt:lpstr>NORMAS DE REVELACIÓN</vt:lpstr>
      <vt:lpstr>TRANSITORIOS</vt:lpstr>
    </vt:vector>
  </TitlesOfParts>
  <Company>Fiscal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PAGOS ANTICIPADOS  NIF C-5</dc:title>
  <dc:creator>Ana Lucia Higuera Campos</dc:creator>
  <cp:lastModifiedBy>Ana Lucia Higuera Campos</cp:lastModifiedBy>
  <cp:revision>12</cp:revision>
  <dcterms:created xsi:type="dcterms:W3CDTF">2015-04-23T14:04:34Z</dcterms:created>
  <dcterms:modified xsi:type="dcterms:W3CDTF">2015-04-24T16:53:18Z</dcterms:modified>
</cp:coreProperties>
</file>