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047" r:id="rId1"/>
  </p:sldMasterIdLst>
  <p:sldIdLst>
    <p:sldId id="256" r:id="rId2"/>
    <p:sldId id="257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1" r:id="rId12"/>
    <p:sldId id="272" r:id="rId13"/>
    <p:sldId id="273" r:id="rId14"/>
    <p:sldId id="274" r:id="rId15"/>
    <p:sldId id="275" r:id="rId16"/>
  </p:sldIdLst>
  <p:sldSz cx="9144000" cy="6858000" type="screen4x3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7864"/>
    <a:srgbClr val="D4796A"/>
    <a:srgbClr val="FFAF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Estilo temático 1 - Énfasis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Estilo medio 4 - Énfasis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9CF1AB2-1976-4502-BF36-3FF5EA218861}" styleName="Estilo medio 4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202B0CA-FC54-4496-8BCA-5EF66A818D29}" styleName="Estilo oscuro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46F890A9-2807-4EBB-B81D-B2AA78EC7F39}" styleName="Estilo oscuro 2 - Énfasis 5/Énfasis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7CE84F3-28C3-443E-9E96-99CF82512B78}" styleName="Estilo oscuro 1 - Énfasis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Estilo oscuro 1 - Énfasis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Estilo oscuro 1 - Énfasis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Estilo oscuro 1 - Énfasis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Estilo oscuro 1 - Énfasis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5" d="100"/>
          <a:sy n="85" d="100"/>
        </p:scale>
        <p:origin x="-119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printerSettings" Target="printerSettings/printerSettings1.bin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10/20/15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2C6B1FF6-39B9-40F5-8B67-33C6354A3D4F}" type="slidenum">
              <a:rPr kumimoji="0" lang="en-US" smtClean="0"/>
              <a:pPr eaLnBrk="1" latinLnBrk="0" hangingPunct="1"/>
              <a:t>‹Nr.›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AD6A6-CE49-C948-8953-9E65934E6894}" type="datetimeFigureOut">
              <a:rPr lang="es-ES" smtClean="0"/>
              <a:t>10/20/15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97383-F1D1-974E-AEBF-3635CB85451C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10/20/15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2C6B1FF6-39B9-40F5-8B67-33C6354A3D4F}" type="slidenum">
              <a:rPr kumimoji="0" lang="en-US" smtClean="0"/>
              <a:pPr eaLnBrk="1" latinLnBrk="0" hangingPunct="1"/>
              <a:t>‹Nr.›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AD6A6-CE49-C948-8953-9E65934E6894}" type="datetimeFigureOut">
              <a:rPr lang="es-ES" smtClean="0"/>
              <a:t>10/20/15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97383-F1D1-974E-AEBF-3635CB85451C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AD6A6-CE49-C948-8953-9E65934E6894}" type="datetimeFigureOut">
              <a:rPr lang="es-ES" smtClean="0"/>
              <a:t>10/20/15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97383-F1D1-974E-AEBF-3635CB85451C}" type="slidenum">
              <a:rPr lang="es-ES" smtClean="0"/>
              <a:t>‹Nr.›</a:t>
            </a:fld>
            <a:endParaRPr lang="es-E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AD6A6-CE49-C948-8953-9E65934E6894}" type="datetimeFigureOut">
              <a:rPr lang="es-ES" smtClean="0"/>
              <a:t>10/20/15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97383-F1D1-974E-AEBF-3635CB85451C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AD6A6-CE49-C948-8953-9E65934E6894}" type="datetimeFigureOut">
              <a:rPr lang="es-ES" smtClean="0"/>
              <a:t>10/20/15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97383-F1D1-974E-AEBF-3635CB85451C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AD6A6-CE49-C948-8953-9E65934E6894}" type="datetimeFigureOut">
              <a:rPr lang="es-ES" smtClean="0"/>
              <a:t>10/20/15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97383-F1D1-974E-AEBF-3635CB85451C}" type="slidenum">
              <a:rPr lang="es-ES" smtClean="0"/>
              <a:t>‹Nr.›</a:t>
            </a:fld>
            <a:endParaRPr lang="es-E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AD6A6-CE49-C948-8953-9E65934E6894}" type="datetimeFigureOut">
              <a:rPr lang="es-ES" smtClean="0"/>
              <a:t>10/20/15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97383-F1D1-974E-AEBF-3635CB85451C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AD6A6-CE49-C948-8953-9E65934E6894}" type="datetimeFigureOut">
              <a:rPr lang="es-ES" smtClean="0"/>
              <a:t>10/20/15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97383-F1D1-974E-AEBF-3635CB85451C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AD6A6-CE49-C948-8953-9E65934E6894}" type="datetimeFigureOut">
              <a:rPr lang="es-ES" smtClean="0"/>
              <a:t>10/20/15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97383-F1D1-974E-AEBF-3635CB85451C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C5FAD6A6-CE49-C948-8953-9E65934E6894}" type="datetimeFigureOut">
              <a:rPr lang="es-ES" smtClean="0"/>
              <a:t>10/20/15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0D797383-F1D1-974E-AEBF-3635CB85451C}" type="slidenum">
              <a:rPr lang="es-ES" smtClean="0"/>
              <a:t>‹Nr.›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8" r:id="rId1"/>
    <p:sldLayoutId id="2147484049" r:id="rId2"/>
    <p:sldLayoutId id="2147484050" r:id="rId3"/>
    <p:sldLayoutId id="2147484051" r:id="rId4"/>
    <p:sldLayoutId id="2147484052" r:id="rId5"/>
    <p:sldLayoutId id="2147484053" r:id="rId6"/>
    <p:sldLayoutId id="2147484054" r:id="rId7"/>
    <p:sldLayoutId id="2147484055" r:id="rId8"/>
    <p:sldLayoutId id="2147484056" r:id="rId9"/>
    <p:sldLayoutId id="2147484057" r:id="rId10"/>
    <p:sldLayoutId id="2147484058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s-ES" sz="3600" dirty="0" smtClean="0"/>
              <a:t>Mejoras a las normas de información financiera 2016</a:t>
            </a:r>
            <a:endParaRPr lang="es-ES" sz="3600" dirty="0"/>
          </a:p>
        </p:txBody>
      </p:sp>
    </p:spTree>
    <p:extLst>
      <p:ext uri="{BB962C8B-B14F-4D97-AF65-F5344CB8AC3E}">
        <p14:creationId xmlns:p14="http://schemas.microsoft.com/office/powerpoint/2010/main" val="1643894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1391" y="274638"/>
            <a:ext cx="9020215" cy="693930"/>
          </a:xfrm>
        </p:spPr>
        <p:txBody>
          <a:bodyPr>
            <a:normAutofit/>
          </a:bodyPr>
          <a:lstStyle/>
          <a:p>
            <a:r>
              <a:rPr lang="es-ES" sz="3200" dirty="0" smtClean="0"/>
              <a:t>NIF B-7, </a:t>
            </a:r>
            <a:r>
              <a:rPr lang="es-ES" sz="3200" i="1" dirty="0" smtClean="0"/>
              <a:t>Adquisici</a:t>
            </a:r>
            <a:r>
              <a:rPr lang="es-ES" sz="3200" i="1" dirty="0" smtClean="0"/>
              <a:t>ones de negocios</a:t>
            </a:r>
            <a:endParaRPr lang="es-ES" sz="3200" i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703294"/>
            <a:ext cx="8229600" cy="4796118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s-ES" sz="2000" dirty="0" smtClean="0"/>
              <a:t>A la fecha, la NIF B-7, </a:t>
            </a:r>
            <a:r>
              <a:rPr lang="es-ES" sz="2000" i="1" dirty="0" smtClean="0"/>
              <a:t>Adquisiciones de negocios</a:t>
            </a:r>
            <a:r>
              <a:rPr lang="es-ES" sz="2000" dirty="0" smtClean="0"/>
              <a:t>, establece en el inciso b) de su párrafo 5 que no son parte de su alcanc</a:t>
            </a:r>
            <a:r>
              <a:rPr lang="es-ES" sz="2000" dirty="0" smtClean="0"/>
              <a:t>e las adquisiciones y/o fusiones de entidades bajo control</a:t>
            </a:r>
            <a:r>
              <a:rPr lang="es-ES" sz="2000" dirty="0"/>
              <a:t> </a:t>
            </a:r>
            <a:r>
              <a:rPr lang="es-ES" sz="2000" dirty="0" smtClean="0"/>
              <a:t>común, </a:t>
            </a:r>
            <a:r>
              <a:rPr lang="es-ES" sz="2000" u="sng" dirty="0" smtClean="0">
                <a:solidFill>
                  <a:srgbClr val="2B7864"/>
                </a:solidFill>
              </a:rPr>
              <a:t>en las cuales el monto de la contraprestación no representa el valor razonable de la transacción</a:t>
            </a:r>
            <a:r>
              <a:rPr lang="es-ES" sz="2000" dirty="0" smtClean="0"/>
              <a:t>; consecuentemente, cuando dichas transacciones se lleven a cabo a su valor razonable deben valuarse con base en la NIF B-7. </a:t>
            </a:r>
          </a:p>
          <a:p>
            <a:pPr marL="0" indent="0" algn="just">
              <a:buNone/>
            </a:pPr>
            <a:endParaRPr lang="es-ES" sz="2000" dirty="0" smtClean="0"/>
          </a:p>
          <a:p>
            <a:pPr algn="just"/>
            <a:r>
              <a:rPr lang="es-ES" sz="2000" dirty="0" smtClean="0"/>
              <a:t>En el inciso d) de ese mismo párrafo menciona lo mismo para la participaci</a:t>
            </a:r>
            <a:r>
              <a:rPr lang="es-ES" sz="2000" dirty="0" smtClean="0"/>
              <a:t>ón no controladora </a:t>
            </a:r>
          </a:p>
          <a:p>
            <a:pPr marL="0" indent="0" algn="just">
              <a:buNone/>
            </a:pPr>
            <a:endParaRPr lang="es-ES" sz="2000" dirty="0" smtClean="0"/>
          </a:p>
          <a:p>
            <a:pPr algn="just"/>
            <a:r>
              <a:rPr lang="es-ES" sz="2000" dirty="0" smtClean="0"/>
              <a:t>Se sugiere </a:t>
            </a:r>
            <a:r>
              <a:rPr lang="es-ES" sz="2000" b="1" u="sng" dirty="0" smtClean="0">
                <a:solidFill>
                  <a:srgbClr val="FF6600"/>
                </a:solidFill>
              </a:rPr>
              <a:t>modificar la NIF B-7</a:t>
            </a:r>
            <a:r>
              <a:rPr lang="es-ES" sz="2000" dirty="0" smtClean="0"/>
              <a:t>, en primer lugar, porque se considera que existe una </a:t>
            </a:r>
            <a:r>
              <a:rPr lang="es-ES" sz="2000" u="sng" dirty="0" smtClean="0">
                <a:solidFill>
                  <a:srgbClr val="2B7864"/>
                </a:solidFill>
              </a:rPr>
              <a:t>contradicción</a:t>
            </a:r>
            <a:r>
              <a:rPr lang="es-ES" sz="2000" dirty="0" smtClean="0"/>
              <a:t> en la propia NIF entre los incisos b y d del párrafo 5. En segundo lugar, porque se considera que </a:t>
            </a:r>
            <a:r>
              <a:rPr lang="es-ES" sz="2000" u="sng" dirty="0" smtClean="0">
                <a:solidFill>
                  <a:srgbClr val="2B7864"/>
                </a:solidFill>
              </a:rPr>
              <a:t>no deben ser parte del alcance de la NIF</a:t>
            </a:r>
            <a:r>
              <a:rPr lang="es-ES" sz="2000" dirty="0" smtClean="0"/>
              <a:t> las adquisiciones de entidades bajo control común, independientemente de cómo se haya determinado  el monto de la contraprestación; con esta mejora se logrará converger con las NIIF 3</a:t>
            </a:r>
            <a:r>
              <a:rPr lang="es-ES" sz="2000" i="1" dirty="0" smtClean="0"/>
              <a:t>, Combinaciones de Negocios.</a:t>
            </a:r>
            <a:endParaRPr lang="es-ES" sz="2000" dirty="0" smtClean="0"/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301391" y="848708"/>
            <a:ext cx="9020215" cy="6939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Arial"/>
              <a:buChar char="•"/>
            </a:pPr>
            <a:r>
              <a:rPr lang="es-ES" sz="2400" u="sng" dirty="0" smtClean="0">
                <a:solidFill>
                  <a:srgbClr val="2B7864"/>
                </a:solidFill>
              </a:rPr>
              <a:t>Adquisiciones de negocios bajo control com</a:t>
            </a:r>
            <a:r>
              <a:rPr lang="es-ES" sz="2400" u="sng" dirty="0" smtClean="0">
                <a:solidFill>
                  <a:srgbClr val="2B7864"/>
                </a:solidFill>
              </a:rPr>
              <a:t>ún</a:t>
            </a:r>
            <a:endParaRPr lang="es-ES" sz="2400" u="sng" dirty="0">
              <a:solidFill>
                <a:srgbClr val="2B786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7173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1391" y="274638"/>
            <a:ext cx="9020215" cy="693930"/>
          </a:xfrm>
        </p:spPr>
        <p:txBody>
          <a:bodyPr>
            <a:normAutofit/>
          </a:bodyPr>
          <a:lstStyle/>
          <a:p>
            <a:r>
              <a:rPr lang="es-ES" sz="3200" dirty="0" smtClean="0"/>
              <a:t>NIF C-1, </a:t>
            </a:r>
            <a:r>
              <a:rPr lang="es-ES" sz="3200" i="1" dirty="0" smtClean="0"/>
              <a:t>Efectivo y equivalentes de </a:t>
            </a:r>
            <a:r>
              <a:rPr lang="es-ES" sz="3200" i="1" u="sng" dirty="0" smtClean="0"/>
              <a:t>efectivo</a:t>
            </a:r>
            <a:endParaRPr lang="es-ES" sz="3200" i="1" u="sng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01390" y="2035702"/>
            <a:ext cx="8663315" cy="5165949"/>
          </a:xfrm>
        </p:spPr>
        <p:txBody>
          <a:bodyPr>
            <a:normAutofit fontScale="85000" lnSpcReduction="10000"/>
          </a:bodyPr>
          <a:lstStyle/>
          <a:p>
            <a:pPr algn="just">
              <a:lnSpc>
                <a:spcPct val="110000"/>
              </a:lnSpc>
            </a:pPr>
            <a:r>
              <a:rPr lang="es-ES" sz="2000" dirty="0" smtClean="0"/>
              <a:t>La NIF C-1, establece que la </a:t>
            </a:r>
            <a:r>
              <a:rPr lang="es-ES" sz="2000" u="sng" dirty="0" smtClean="0">
                <a:solidFill>
                  <a:srgbClr val="2B7864"/>
                </a:solidFill>
              </a:rPr>
              <a:t>moneda extranjera </a:t>
            </a:r>
            <a:r>
              <a:rPr lang="es-ES" sz="2000" dirty="0" smtClean="0"/>
              <a:t>en caja y en dep</a:t>
            </a:r>
            <a:r>
              <a:rPr lang="es-ES" sz="2000" dirty="0" smtClean="0"/>
              <a:t>ósitos bancarios debe considerarse como </a:t>
            </a:r>
            <a:r>
              <a:rPr lang="es-ES" sz="2000" u="sng" dirty="0" smtClean="0">
                <a:solidFill>
                  <a:srgbClr val="2B7864"/>
                </a:solidFill>
              </a:rPr>
              <a:t>parte de los equivalentes de efectivo</a:t>
            </a:r>
            <a:r>
              <a:rPr lang="es-ES" sz="2000" dirty="0" smtClean="0"/>
              <a:t>. Por su parte, la Norma Internacional de Contabilidad (NIC) 7, Estado de Flujos de Efectivo, establece que el efectivo comprende el dinero que está en la caja y en depósitos bancarios de la empresa, dando a entender que </a:t>
            </a:r>
            <a:r>
              <a:rPr lang="es-ES" sz="2000" u="sng" dirty="0" smtClean="0"/>
              <a:t>considera en ello la moneda extranjera</a:t>
            </a:r>
            <a:r>
              <a:rPr lang="es-ES" sz="2000" dirty="0" smtClean="0"/>
              <a:t>. </a:t>
            </a:r>
            <a:endParaRPr lang="es-ES" sz="2000" dirty="0" smtClean="0"/>
          </a:p>
          <a:p>
            <a:pPr marL="0" indent="0" algn="just">
              <a:lnSpc>
                <a:spcPct val="110000"/>
              </a:lnSpc>
              <a:buNone/>
            </a:pPr>
            <a:r>
              <a:rPr lang="es-ES" sz="2000" dirty="0" smtClean="0"/>
              <a:t> El CINIF propone </a:t>
            </a:r>
            <a:r>
              <a:rPr lang="es-ES" sz="2000" b="1" u="sng" dirty="0" smtClean="0">
                <a:solidFill>
                  <a:srgbClr val="FF6600"/>
                </a:solidFill>
              </a:rPr>
              <a:t>modificar las definiciones tanto de efectivo como de  equivalentes de efectivo</a:t>
            </a:r>
            <a:r>
              <a:rPr lang="es-ES" sz="2000" dirty="0" smtClean="0">
                <a:solidFill>
                  <a:srgbClr val="FF6600"/>
                </a:solidFill>
              </a:rPr>
              <a:t> </a:t>
            </a:r>
            <a:r>
              <a:rPr lang="es-ES" sz="2000" dirty="0" smtClean="0"/>
              <a:t>en el mismo sentido en que están establecidas en la NIC 7, debido a que considera que es más adecuado este tratamiento.</a:t>
            </a:r>
          </a:p>
          <a:p>
            <a:pPr marL="0" indent="0" algn="just">
              <a:lnSpc>
                <a:spcPct val="110000"/>
              </a:lnSpc>
              <a:buNone/>
            </a:pPr>
            <a:endParaRPr lang="es-ES" sz="2000" dirty="0" smtClean="0"/>
          </a:p>
          <a:p>
            <a:pPr algn="just">
              <a:lnSpc>
                <a:spcPct val="110000"/>
              </a:lnSpc>
            </a:pPr>
            <a:r>
              <a:rPr lang="es-ES" sz="2000" dirty="0" smtClean="0"/>
              <a:t>Adicionalmente, el CINIF encontró en la definición de </a:t>
            </a:r>
            <a:r>
              <a:rPr lang="es-ES" sz="2000" u="sng" dirty="0" smtClean="0">
                <a:solidFill>
                  <a:srgbClr val="2B7864"/>
                </a:solidFill>
              </a:rPr>
              <a:t>inversiones disponibles a la vista</a:t>
            </a:r>
            <a:r>
              <a:rPr lang="es-ES" sz="2000" dirty="0" smtClean="0">
                <a:solidFill>
                  <a:srgbClr val="2B7864"/>
                </a:solidFill>
              </a:rPr>
              <a:t> </a:t>
            </a:r>
            <a:r>
              <a:rPr lang="es-ES" sz="2000" dirty="0" smtClean="0"/>
              <a:t>una cierta contradicción: en principio se menciona que son valores cuya </a:t>
            </a:r>
            <a:r>
              <a:rPr lang="es-ES" sz="2000" u="sng" dirty="0" smtClean="0">
                <a:solidFill>
                  <a:srgbClr val="2B7864"/>
                </a:solidFill>
              </a:rPr>
              <a:t>disposición por parte de la entidad se prevé de forma inmediata</a:t>
            </a:r>
            <a:r>
              <a:rPr lang="es-ES" sz="2000" dirty="0"/>
              <a:t> </a:t>
            </a:r>
            <a:r>
              <a:rPr lang="es-ES" sz="2000" dirty="0" smtClean="0"/>
              <a:t>y más adelante se menciona como ejemplo que son las inversiones con </a:t>
            </a:r>
            <a:r>
              <a:rPr lang="es-ES" sz="2000" u="sng" dirty="0" smtClean="0">
                <a:solidFill>
                  <a:srgbClr val="2B7864"/>
                </a:solidFill>
              </a:rPr>
              <a:t>vencimiento hasta de 3 meses a partir de su fecha de adquisición</a:t>
            </a:r>
            <a:r>
              <a:rPr lang="es-ES" sz="2000" dirty="0" smtClean="0"/>
              <a:t>. </a:t>
            </a:r>
            <a:r>
              <a:rPr lang="es-ES" sz="2000" dirty="0" smtClean="0"/>
              <a:t>El CINIF considera que más que ser de vencimiento a corto plazo, lo realmente importante, como característica de un equivalente de efectivo, </a:t>
            </a:r>
            <a:r>
              <a:rPr lang="es-ES" sz="2000" u="sng" dirty="0" smtClean="0">
                <a:solidFill>
                  <a:srgbClr val="2B7864"/>
                </a:solidFill>
              </a:rPr>
              <a:t>es que la entidad </a:t>
            </a:r>
            <a:r>
              <a:rPr lang="es-ES" sz="2000" u="sng" dirty="0" smtClean="0">
                <a:solidFill>
                  <a:srgbClr val="2B7864"/>
                </a:solidFill>
              </a:rPr>
              <a:t>prevea su disposici</a:t>
            </a:r>
            <a:r>
              <a:rPr lang="es-ES" sz="2000" u="sng" dirty="0" smtClean="0">
                <a:solidFill>
                  <a:srgbClr val="2B7864"/>
                </a:solidFill>
              </a:rPr>
              <a:t>ón de forma inmediata</a:t>
            </a:r>
            <a:r>
              <a:rPr lang="es-ES" sz="2000" dirty="0" smtClean="0"/>
              <a:t>, por lo tanto, se propone eliminar el mencionado ejemplo. </a:t>
            </a:r>
            <a:r>
              <a:rPr lang="es-ES" sz="2000" dirty="0" smtClean="0"/>
              <a:t/>
            </a:r>
            <a:br>
              <a:rPr lang="es-ES" sz="2000" dirty="0" smtClean="0"/>
            </a:br>
            <a:endParaRPr lang="es-ES" sz="2000" dirty="0" smtClean="0"/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196804" y="1341772"/>
            <a:ext cx="9020215" cy="6939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2400" b="1" dirty="0" smtClean="0">
                <a:solidFill>
                  <a:srgbClr val="2B7864"/>
                </a:solidFill>
              </a:rPr>
              <a:t>1) Modificaciones a las </a:t>
            </a:r>
            <a:r>
              <a:rPr lang="es-ES" sz="2400" b="1" u="sng" dirty="0" smtClean="0">
                <a:solidFill>
                  <a:srgbClr val="2B7864"/>
                </a:solidFill>
              </a:rPr>
              <a:t>definiciones</a:t>
            </a:r>
            <a:r>
              <a:rPr lang="es-ES" sz="2400" b="1" dirty="0" smtClean="0">
                <a:solidFill>
                  <a:srgbClr val="2B7864"/>
                </a:solidFill>
              </a:rPr>
              <a:t> de efectivo, equivalentes de efectivo e inversiones disponibles a la vista</a:t>
            </a:r>
            <a:endParaRPr lang="es-ES" sz="2400" b="1" dirty="0">
              <a:solidFill>
                <a:srgbClr val="2B7864"/>
              </a:solidFill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274499" y="681035"/>
            <a:ext cx="9020215" cy="6939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200" dirty="0" smtClean="0"/>
              <a:t>NIF B-2, </a:t>
            </a:r>
            <a:r>
              <a:rPr lang="es-ES" sz="3200" i="1" dirty="0" smtClean="0"/>
              <a:t>Estado de flujos de </a:t>
            </a:r>
            <a:r>
              <a:rPr lang="es-ES" sz="3200" i="1" u="sng" dirty="0" smtClean="0"/>
              <a:t>efectivo</a:t>
            </a:r>
            <a:endParaRPr lang="es-ES" sz="3200" i="1" u="sng" dirty="0"/>
          </a:p>
        </p:txBody>
      </p:sp>
      <p:sp>
        <p:nvSpPr>
          <p:cNvPr id="6" name="Elipse 5"/>
          <p:cNvSpPr/>
          <p:nvPr/>
        </p:nvSpPr>
        <p:spPr>
          <a:xfrm>
            <a:off x="76568" y="2466001"/>
            <a:ext cx="360000" cy="360000"/>
          </a:xfrm>
          <a:prstGeom prst="ellipse">
            <a:avLst/>
          </a:prstGeom>
          <a:solidFill>
            <a:srgbClr val="FF66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1</a:t>
            </a:r>
            <a:endParaRPr lang="es-ES" dirty="0"/>
          </a:p>
        </p:txBody>
      </p:sp>
      <p:sp>
        <p:nvSpPr>
          <p:cNvPr id="9" name="Elipse 8"/>
          <p:cNvSpPr/>
          <p:nvPr/>
        </p:nvSpPr>
        <p:spPr>
          <a:xfrm>
            <a:off x="76568" y="4978394"/>
            <a:ext cx="360000" cy="360000"/>
          </a:xfrm>
          <a:prstGeom prst="ellipse">
            <a:avLst/>
          </a:prstGeom>
          <a:solidFill>
            <a:srgbClr val="FF66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2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8365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1391" y="274638"/>
            <a:ext cx="9020215" cy="693930"/>
          </a:xfrm>
        </p:spPr>
        <p:txBody>
          <a:bodyPr>
            <a:normAutofit/>
          </a:bodyPr>
          <a:lstStyle/>
          <a:p>
            <a:r>
              <a:rPr lang="es-ES" sz="3200" dirty="0" smtClean="0"/>
              <a:t>NIF C-1, </a:t>
            </a:r>
            <a:r>
              <a:rPr lang="es-ES" sz="3200" i="1" dirty="0" smtClean="0"/>
              <a:t>Efectivo y equivalentes de </a:t>
            </a:r>
            <a:r>
              <a:rPr lang="es-ES" sz="3200" i="1" u="sng" dirty="0" smtClean="0"/>
              <a:t>efectivo</a:t>
            </a:r>
            <a:endParaRPr lang="es-ES" sz="3200" i="1" u="sng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01391" y="2226391"/>
            <a:ext cx="8229600" cy="4975260"/>
          </a:xfrm>
        </p:spPr>
        <p:txBody>
          <a:bodyPr>
            <a:normAutofit/>
          </a:bodyPr>
          <a:lstStyle/>
          <a:p>
            <a:pPr algn="just"/>
            <a:r>
              <a:rPr lang="es-ES" sz="2000" dirty="0" smtClean="0"/>
              <a:t>Las nuevas normas de instrumentos financieros que el CINIF ha venido emitiendo en los </a:t>
            </a:r>
            <a:r>
              <a:rPr lang="es-ES" sz="2000" dirty="0" smtClean="0"/>
              <a:t>últimos años para lograr la </a:t>
            </a:r>
            <a:r>
              <a:rPr lang="es-ES" sz="2000" u="sng" dirty="0" smtClean="0"/>
              <a:t>convergencia</a:t>
            </a:r>
            <a:r>
              <a:rPr lang="es-ES" sz="2000" dirty="0" smtClean="0"/>
              <a:t> con las Normas Internacionales de Información Financiera (NIIF), las cuales establecen que los </a:t>
            </a:r>
            <a:r>
              <a:rPr lang="es-ES" sz="2000" b="1" u="sng" dirty="0" smtClean="0">
                <a:solidFill>
                  <a:srgbClr val="FF6600"/>
                </a:solidFill>
              </a:rPr>
              <a:t>instrumentos financieros deben valuarse a su valor razonable en su reconocimiento inicial</a:t>
            </a:r>
            <a:r>
              <a:rPr lang="es-ES" sz="2000" dirty="0" smtClean="0"/>
              <a:t>. Por lo tanto, se propone </a:t>
            </a:r>
            <a:r>
              <a:rPr lang="es-ES" sz="2000" u="sng" dirty="0" smtClean="0">
                <a:solidFill>
                  <a:srgbClr val="2B7864"/>
                </a:solidFill>
              </a:rPr>
              <a:t>modificar la NIF C-1 para establecer que el efectivo y los equivalentes de efectivo, al ser también instrumentos financieros, deben valuarse a su valor razonable en su reconocimiento inicial</a:t>
            </a:r>
            <a:r>
              <a:rPr lang="es-ES" sz="2000" dirty="0" smtClean="0">
                <a:solidFill>
                  <a:srgbClr val="2B7864"/>
                </a:solidFill>
              </a:rPr>
              <a:t>.</a:t>
            </a:r>
            <a:endParaRPr lang="es-ES" sz="2000" dirty="0" smtClean="0">
              <a:solidFill>
                <a:srgbClr val="2B7864"/>
              </a:solidFill>
            </a:endParaRP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196804" y="1610710"/>
            <a:ext cx="9020215" cy="6939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2400" b="1" dirty="0">
                <a:solidFill>
                  <a:srgbClr val="2B7864"/>
                </a:solidFill>
              </a:rPr>
              <a:t>2</a:t>
            </a:r>
            <a:r>
              <a:rPr lang="es-ES" sz="2400" b="1" dirty="0" smtClean="0">
                <a:solidFill>
                  <a:srgbClr val="2B7864"/>
                </a:solidFill>
              </a:rPr>
              <a:t>) </a:t>
            </a:r>
            <a:r>
              <a:rPr lang="es-ES" sz="2400" b="1" u="sng" dirty="0" smtClean="0">
                <a:solidFill>
                  <a:srgbClr val="2B7864"/>
                </a:solidFill>
              </a:rPr>
              <a:t>Valuaci</a:t>
            </a:r>
            <a:r>
              <a:rPr lang="es-ES" sz="2400" b="1" u="sng" dirty="0" smtClean="0">
                <a:solidFill>
                  <a:srgbClr val="2B7864"/>
                </a:solidFill>
              </a:rPr>
              <a:t>ón inicial </a:t>
            </a:r>
            <a:r>
              <a:rPr lang="es-ES" sz="2400" b="1" dirty="0" smtClean="0">
                <a:solidFill>
                  <a:srgbClr val="2B7864"/>
                </a:solidFill>
              </a:rPr>
              <a:t>del efectivo y equivalentes de efectivo</a:t>
            </a:r>
            <a:endParaRPr lang="es-ES" sz="2400" b="1" dirty="0">
              <a:solidFill>
                <a:srgbClr val="2B7864"/>
              </a:solidFill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274499" y="681035"/>
            <a:ext cx="9020215" cy="6939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200" dirty="0" smtClean="0"/>
              <a:t>NIF B-2, </a:t>
            </a:r>
            <a:r>
              <a:rPr lang="es-ES" sz="3200" i="1" dirty="0" smtClean="0"/>
              <a:t>Estado de flujos de </a:t>
            </a:r>
            <a:r>
              <a:rPr lang="es-ES" sz="3200" i="1" u="sng" dirty="0" smtClean="0"/>
              <a:t>efectivo</a:t>
            </a:r>
            <a:endParaRPr lang="es-ES" sz="3200" i="1" u="sng" dirty="0"/>
          </a:p>
        </p:txBody>
      </p:sp>
    </p:spTree>
    <p:extLst>
      <p:ext uri="{BB962C8B-B14F-4D97-AF65-F5344CB8AC3E}">
        <p14:creationId xmlns:p14="http://schemas.microsoft.com/office/powerpoint/2010/main" val="74982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1391" y="453930"/>
            <a:ext cx="9020215" cy="693930"/>
          </a:xfrm>
        </p:spPr>
        <p:txBody>
          <a:bodyPr>
            <a:normAutofit fontScale="90000"/>
          </a:bodyPr>
          <a:lstStyle/>
          <a:p>
            <a:r>
              <a:rPr lang="es-ES" sz="3200" dirty="0" smtClean="0"/>
              <a:t>Bolet</a:t>
            </a:r>
            <a:r>
              <a:rPr lang="es-ES" sz="3200" dirty="0" smtClean="0"/>
              <a:t>ín</a:t>
            </a:r>
            <a:r>
              <a:rPr lang="es-ES" sz="3200" dirty="0" smtClean="0"/>
              <a:t> C-2, </a:t>
            </a:r>
            <a:r>
              <a:rPr lang="es-ES" sz="3200" i="1" dirty="0" smtClean="0"/>
              <a:t>Instrumentos financieros, Documento de adecuaciones al Bolet</a:t>
            </a:r>
            <a:r>
              <a:rPr lang="es-ES" sz="3200" i="1" dirty="0" smtClean="0"/>
              <a:t>ín C-2 (DA) y</a:t>
            </a:r>
            <a:endParaRPr lang="es-ES" sz="3200" i="1" u="sng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04381" y="2796863"/>
            <a:ext cx="8229600" cy="2674475"/>
          </a:xfrm>
        </p:spPr>
        <p:txBody>
          <a:bodyPr>
            <a:normAutofit/>
          </a:bodyPr>
          <a:lstStyle/>
          <a:p>
            <a:pPr algn="just"/>
            <a:r>
              <a:rPr lang="es-ES" sz="2000" dirty="0" smtClean="0"/>
              <a:t>La definici</a:t>
            </a:r>
            <a:r>
              <a:rPr lang="es-ES" sz="2000" dirty="0" smtClean="0"/>
              <a:t>ón de instrumentos financieros disponibles para su venta establecida en el Boletín C-2 es inconsistente con la que establece su DA; por ello, el CINIF propone modificar ést</a:t>
            </a:r>
            <a:r>
              <a:rPr lang="es-ES" sz="2000" dirty="0" smtClean="0"/>
              <a:t>e último para hacerlo consistente con el Boletín C-2.</a:t>
            </a:r>
            <a:endParaRPr lang="es-ES" sz="2000" dirty="0" smtClean="0">
              <a:solidFill>
                <a:srgbClr val="2B7864"/>
              </a:solidFill>
            </a:endParaRP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196804" y="2110405"/>
            <a:ext cx="9020215" cy="6939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b="1" dirty="0" smtClean="0">
                <a:solidFill>
                  <a:srgbClr val="2B7864"/>
                </a:solidFill>
              </a:rPr>
              <a:t>1) Modificaci</a:t>
            </a:r>
            <a:r>
              <a:rPr lang="es-ES" sz="2400" b="1" dirty="0" smtClean="0">
                <a:solidFill>
                  <a:srgbClr val="2B7864"/>
                </a:solidFill>
              </a:rPr>
              <a:t>ón a la </a:t>
            </a:r>
            <a:r>
              <a:rPr lang="es-ES" sz="2400" b="1" u="sng" dirty="0" smtClean="0">
                <a:solidFill>
                  <a:srgbClr val="2B7864"/>
                </a:solidFill>
              </a:rPr>
              <a:t>definición de instrumentos financieros disponibles para su venta</a:t>
            </a:r>
            <a:endParaRPr lang="es-ES" sz="2400" b="1" u="sng" dirty="0">
              <a:solidFill>
                <a:srgbClr val="2B7864"/>
              </a:solidFill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304381" y="1084442"/>
            <a:ext cx="9020215" cy="6939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200" dirty="0" smtClean="0"/>
              <a:t>NIF B-10, </a:t>
            </a:r>
            <a:r>
              <a:rPr lang="es-ES" sz="3200" i="1" dirty="0" smtClean="0"/>
              <a:t>Efectos de la inflaci</a:t>
            </a:r>
            <a:r>
              <a:rPr lang="es-ES" sz="3200" i="1" dirty="0" smtClean="0"/>
              <a:t>ón</a:t>
            </a:r>
            <a:endParaRPr lang="es-ES" sz="3200" i="1" u="sng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20502" y="4548803"/>
            <a:ext cx="9020215" cy="6939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b="1" dirty="0" smtClean="0">
                <a:solidFill>
                  <a:srgbClr val="2B7864"/>
                </a:solidFill>
              </a:rPr>
              <a:t>2) Modificaci</a:t>
            </a:r>
            <a:r>
              <a:rPr lang="es-ES" sz="2400" b="1" dirty="0" smtClean="0">
                <a:solidFill>
                  <a:srgbClr val="2B7864"/>
                </a:solidFill>
              </a:rPr>
              <a:t>ón a los </a:t>
            </a:r>
            <a:r>
              <a:rPr lang="es-ES" sz="2400" b="1" u="sng" dirty="0" smtClean="0">
                <a:solidFill>
                  <a:srgbClr val="2B7864"/>
                </a:solidFill>
              </a:rPr>
              <a:t>criterios para la clasificación </a:t>
            </a:r>
            <a:r>
              <a:rPr lang="es-ES" sz="2400" b="1" dirty="0" smtClean="0">
                <a:solidFill>
                  <a:srgbClr val="2B7864"/>
                </a:solidFill>
              </a:rPr>
              <a:t>de instrumentos financieros conservados a vencimiento</a:t>
            </a:r>
            <a:endParaRPr lang="es-ES" sz="2400" b="1" dirty="0">
              <a:solidFill>
                <a:srgbClr val="2B7864"/>
              </a:solidFill>
            </a:endParaRPr>
          </a:p>
        </p:txBody>
      </p:sp>
      <p:sp>
        <p:nvSpPr>
          <p:cNvPr id="7" name="Marcador de contenido 2"/>
          <p:cNvSpPr txBox="1">
            <a:spLocks/>
          </p:cNvSpPr>
          <p:nvPr/>
        </p:nvSpPr>
        <p:spPr>
          <a:xfrm>
            <a:off x="301391" y="5178487"/>
            <a:ext cx="8229600" cy="2674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ES" sz="2000" dirty="0" smtClean="0"/>
              <a:t>El CINIF propone hacer precisiones a los criterios que deben tomarse en cuenta para que una entidad pueda clasificar un instrumento financiero como </a:t>
            </a:r>
            <a:r>
              <a:rPr lang="es-ES" sz="2000" u="sng" dirty="0" smtClean="0">
                <a:solidFill>
                  <a:srgbClr val="FF6600"/>
                </a:solidFill>
              </a:rPr>
              <a:t>disponible para su venta</a:t>
            </a:r>
            <a:r>
              <a:rPr lang="es-ES" sz="2000" dirty="0" smtClean="0">
                <a:solidFill>
                  <a:srgbClr val="FF6600"/>
                </a:solidFill>
              </a:rPr>
              <a:t> </a:t>
            </a:r>
            <a:r>
              <a:rPr lang="es-ES" sz="2000" dirty="0" smtClean="0"/>
              <a:t>con la intenci</a:t>
            </a:r>
            <a:r>
              <a:rPr lang="es-ES" sz="2000" dirty="0" smtClean="0"/>
              <a:t>ón de eliminar la falta de convergencia con la normatividad internacional actualmente en vigor</a:t>
            </a:r>
            <a:endParaRPr lang="es-ES" sz="2000" dirty="0" smtClean="0">
              <a:solidFill>
                <a:srgbClr val="2B786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04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68732" y="1205639"/>
            <a:ext cx="8229600" cy="1155068"/>
          </a:xfrm>
        </p:spPr>
        <p:txBody>
          <a:bodyPr>
            <a:normAutofit/>
          </a:bodyPr>
          <a:lstStyle/>
          <a:p>
            <a:pPr algn="just"/>
            <a:r>
              <a:rPr lang="es-ES" sz="1800" dirty="0" smtClean="0"/>
              <a:t>El CINIF propone incorporar en el Bolet</a:t>
            </a:r>
            <a:r>
              <a:rPr lang="es-ES" sz="1800" dirty="0" smtClean="0"/>
              <a:t>ín C-2 y su DA el concepto </a:t>
            </a:r>
            <a:r>
              <a:rPr lang="es-ES" sz="1800" u="sng" dirty="0" smtClean="0">
                <a:solidFill>
                  <a:srgbClr val="FF6600"/>
                </a:solidFill>
              </a:rPr>
              <a:t>costos de transacción</a:t>
            </a:r>
            <a:r>
              <a:rPr lang="es-ES" sz="1800" dirty="0" smtClean="0"/>
              <a:t> en términos de lo que define la normativ</a:t>
            </a:r>
            <a:r>
              <a:rPr lang="es-ES" sz="1800" dirty="0" smtClean="0"/>
              <a:t>a internacional actualmente en vigor, esto </a:t>
            </a:r>
            <a:r>
              <a:rPr lang="es-ES" sz="1800" u="sng" dirty="0" smtClean="0">
                <a:solidFill>
                  <a:srgbClr val="FF6600"/>
                </a:solidFill>
              </a:rPr>
              <a:t>en sustitución</a:t>
            </a:r>
            <a:r>
              <a:rPr lang="es-ES" sz="1800" dirty="0" smtClean="0"/>
              <a:t> del término </a:t>
            </a:r>
            <a:r>
              <a:rPr lang="es-ES" sz="1800" u="sng" dirty="0" smtClean="0">
                <a:solidFill>
                  <a:srgbClr val="FF6600"/>
                </a:solidFill>
              </a:rPr>
              <a:t>gastos de compra</a:t>
            </a:r>
            <a:r>
              <a:rPr lang="es-ES" sz="1800" dirty="0" smtClean="0"/>
              <a:t>. </a:t>
            </a:r>
            <a:endParaRPr lang="es-ES" sz="1800" dirty="0" smtClean="0">
              <a:solidFill>
                <a:srgbClr val="2B7864"/>
              </a:solidFill>
            </a:endParaRP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196804" y="631236"/>
            <a:ext cx="9020215" cy="6939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b="1" dirty="0" smtClean="0">
                <a:solidFill>
                  <a:srgbClr val="2B7864"/>
                </a:solidFill>
              </a:rPr>
              <a:t>3) Incorporaci</a:t>
            </a:r>
            <a:r>
              <a:rPr lang="es-ES" sz="2400" b="1" dirty="0" smtClean="0">
                <a:solidFill>
                  <a:srgbClr val="2B7864"/>
                </a:solidFill>
              </a:rPr>
              <a:t>ón del término costos de transacción</a:t>
            </a:r>
            <a:endParaRPr lang="es-ES" sz="2400" b="1" u="sng" dirty="0">
              <a:solidFill>
                <a:srgbClr val="2B7864"/>
              </a:solidFill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196804" y="2674522"/>
            <a:ext cx="9020215" cy="6939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b="1" dirty="0" smtClean="0">
                <a:solidFill>
                  <a:srgbClr val="2B7864"/>
                </a:solidFill>
              </a:rPr>
              <a:t>4) Efectos cambiarios de instrumentos financieros denominados en moneda extranjera</a:t>
            </a:r>
            <a:endParaRPr lang="es-ES" sz="2400" b="1" dirty="0">
              <a:solidFill>
                <a:srgbClr val="2B7864"/>
              </a:solidFill>
            </a:endParaRPr>
          </a:p>
        </p:txBody>
      </p:sp>
      <p:sp>
        <p:nvSpPr>
          <p:cNvPr id="7" name="Marcador de contenido 2"/>
          <p:cNvSpPr txBox="1">
            <a:spLocks/>
          </p:cNvSpPr>
          <p:nvPr/>
        </p:nvSpPr>
        <p:spPr>
          <a:xfrm>
            <a:off x="196804" y="3287644"/>
            <a:ext cx="8738020" cy="3570355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s-ES" sz="2000" dirty="0" smtClean="0"/>
              <a:t>El </a:t>
            </a:r>
            <a:r>
              <a:rPr lang="es-ES" sz="2000" b="1" dirty="0" smtClean="0">
                <a:solidFill>
                  <a:srgbClr val="008000"/>
                </a:solidFill>
              </a:rPr>
              <a:t>Bolet</a:t>
            </a:r>
            <a:r>
              <a:rPr lang="es-ES" sz="2000" b="1" dirty="0" smtClean="0">
                <a:solidFill>
                  <a:srgbClr val="008000"/>
                </a:solidFill>
              </a:rPr>
              <a:t>ín C-2</a:t>
            </a:r>
            <a:r>
              <a:rPr lang="es-ES" sz="2000" dirty="0" smtClean="0"/>
              <a:t> </a:t>
            </a:r>
            <a:r>
              <a:rPr lang="es-ES" sz="2000" u="sng" dirty="0" smtClean="0"/>
              <a:t>no especifica dónde reconocer los ajustes a valor razonable relacionados con instrumentos financieros</a:t>
            </a:r>
            <a:r>
              <a:rPr lang="es-ES" sz="2000" dirty="0" smtClean="0"/>
              <a:t>.</a:t>
            </a:r>
            <a:r>
              <a:rPr lang="es-ES" sz="2000" dirty="0"/>
              <a:t/>
            </a:r>
            <a:br>
              <a:rPr lang="es-ES" sz="2000" dirty="0"/>
            </a:br>
            <a:r>
              <a:rPr lang="es-ES" sz="2000" dirty="0" smtClean="0"/>
              <a:t>Por su parte, el DA, respecto de los instrumentos disponibles para su venta: 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es-ES" sz="2000" dirty="0"/>
              <a:t>1</a:t>
            </a:r>
            <a:r>
              <a:rPr lang="es-ES" sz="2000" dirty="0" smtClean="0"/>
              <a:t>) Es </a:t>
            </a:r>
            <a:r>
              <a:rPr lang="es-ES" sz="2000" u="sng" dirty="0" smtClean="0">
                <a:solidFill>
                  <a:srgbClr val="FF6600"/>
                </a:solidFill>
              </a:rPr>
              <a:t>omiso</a:t>
            </a:r>
            <a:r>
              <a:rPr lang="es-ES" sz="2000" dirty="0" smtClean="0"/>
              <a:t> en cuanto al reconocimiento de los </a:t>
            </a:r>
            <a:r>
              <a:rPr lang="es-ES" sz="2000" u="sng" dirty="0" smtClean="0">
                <a:solidFill>
                  <a:srgbClr val="FF6600"/>
                </a:solidFill>
              </a:rPr>
              <a:t>efectos cambiarios</a:t>
            </a:r>
            <a:r>
              <a:rPr lang="es-ES" sz="2000" dirty="0" smtClean="0">
                <a:solidFill>
                  <a:srgbClr val="FF6600"/>
                </a:solidFill>
              </a:rPr>
              <a:t> </a:t>
            </a:r>
            <a:r>
              <a:rPr lang="es-ES" sz="2000" dirty="0" smtClean="0"/>
              <a:t>generados por instrumentos financieros denominados en </a:t>
            </a:r>
            <a:r>
              <a:rPr lang="es-ES" sz="2000" u="sng" dirty="0" smtClean="0">
                <a:solidFill>
                  <a:srgbClr val="FF6600"/>
                </a:solidFill>
              </a:rPr>
              <a:t>moneda extranjera</a:t>
            </a:r>
            <a:r>
              <a:rPr lang="es-ES" sz="2000" dirty="0" smtClean="0"/>
              <a:t/>
            </a:r>
            <a:br>
              <a:rPr lang="es-ES" sz="2000" dirty="0" smtClean="0"/>
            </a:br>
            <a:r>
              <a:rPr lang="es-ES" sz="2000" dirty="0" smtClean="0"/>
              <a:t>2) Menciona que el </a:t>
            </a:r>
            <a:r>
              <a:rPr lang="es-ES" sz="2000" u="sng" dirty="0" smtClean="0">
                <a:solidFill>
                  <a:srgbClr val="FF6600"/>
                </a:solidFill>
              </a:rPr>
              <a:t>repomo</a:t>
            </a:r>
            <a:r>
              <a:rPr lang="es-ES" sz="2000" dirty="0" smtClean="0"/>
              <a:t> de dichos instrumentos debe reconocerse como parte de los </a:t>
            </a:r>
            <a:r>
              <a:rPr lang="es-ES" sz="2000" u="sng" dirty="0" smtClean="0">
                <a:solidFill>
                  <a:srgbClr val="FF6600"/>
                </a:solidFill>
              </a:rPr>
              <a:t>otros resultados integrales</a:t>
            </a:r>
            <a:r>
              <a:rPr lang="es-ES" sz="2000" dirty="0" smtClean="0"/>
              <a:t>, lo que se considera </a:t>
            </a:r>
            <a:r>
              <a:rPr lang="es-ES" sz="2000" b="1" dirty="0" smtClean="0">
                <a:solidFill>
                  <a:srgbClr val="FF6600"/>
                </a:solidFill>
              </a:rPr>
              <a:t>incorrecto</a:t>
            </a:r>
            <a:r>
              <a:rPr lang="es-ES" sz="2000" dirty="0" smtClean="0"/>
              <a:t>, dado que el repomo es un efecto relacionado con los intereses, por lo que debe reconocerse, junto con éstos</a:t>
            </a:r>
            <a:r>
              <a:rPr lang="es-ES" sz="2000" b="1" dirty="0" smtClean="0"/>
              <a:t>, </a:t>
            </a:r>
            <a:r>
              <a:rPr lang="es-ES" sz="2000" b="1" u="sng" dirty="0" smtClean="0">
                <a:solidFill>
                  <a:srgbClr val="FF6600"/>
                </a:solidFill>
              </a:rPr>
              <a:t>en la utilidad o pérdida neta.</a:t>
            </a:r>
            <a:r>
              <a:rPr lang="es-ES" sz="2000" dirty="0" smtClean="0"/>
              <a:t/>
            </a:r>
            <a:br>
              <a:rPr lang="es-ES" sz="2000" dirty="0" smtClean="0"/>
            </a:br>
            <a:r>
              <a:rPr lang="es-ES" sz="2000" dirty="0" smtClean="0"/>
              <a:t/>
            </a:r>
            <a:br>
              <a:rPr lang="es-ES" sz="2000" dirty="0" smtClean="0"/>
            </a:br>
            <a:r>
              <a:rPr lang="es-ES" sz="2000" dirty="0" smtClean="0"/>
              <a:t>El CINIF </a:t>
            </a:r>
            <a:r>
              <a:rPr lang="es-ES" sz="2000" u="sng" dirty="0" smtClean="0">
                <a:solidFill>
                  <a:srgbClr val="008000"/>
                </a:solidFill>
              </a:rPr>
              <a:t>propone modificar el Boletín C-2</a:t>
            </a:r>
            <a:r>
              <a:rPr lang="es-ES" sz="2000" dirty="0" smtClean="0">
                <a:solidFill>
                  <a:srgbClr val="008000"/>
                </a:solidFill>
              </a:rPr>
              <a:t> </a:t>
            </a:r>
            <a:r>
              <a:rPr lang="es-ES" sz="2000" dirty="0" smtClean="0"/>
              <a:t>y su DA para corregir las situaciones mencionadas en los dos párrafos anteriores. Como consecuencia de los ajustes al Boletín C-2, también se propone </a:t>
            </a:r>
            <a:r>
              <a:rPr lang="es-ES" sz="2000" u="sng" dirty="0" smtClean="0">
                <a:solidFill>
                  <a:srgbClr val="008000"/>
                </a:solidFill>
              </a:rPr>
              <a:t>eliminar un párrafo de la NIF B-10</a:t>
            </a:r>
            <a:r>
              <a:rPr lang="es-ES" sz="2000" dirty="0" smtClean="0"/>
              <a:t> referente a al presentación del repomo en el capital contable.</a:t>
            </a:r>
          </a:p>
        </p:txBody>
      </p:sp>
    </p:spTree>
    <p:extLst>
      <p:ext uri="{BB962C8B-B14F-4D97-AF65-F5344CB8AC3E}">
        <p14:creationId xmlns:p14="http://schemas.microsoft.com/office/powerpoint/2010/main" val="123654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68732" y="1280344"/>
            <a:ext cx="8229600" cy="1155068"/>
          </a:xfrm>
        </p:spPr>
        <p:txBody>
          <a:bodyPr>
            <a:normAutofit/>
          </a:bodyPr>
          <a:lstStyle/>
          <a:p>
            <a:pPr algn="just"/>
            <a:r>
              <a:rPr lang="es-ES" sz="1800" dirty="0" smtClean="0"/>
              <a:t>El CINIF propone </a:t>
            </a:r>
            <a:r>
              <a:rPr lang="es-ES" sz="1800" u="sng" dirty="0" smtClean="0">
                <a:solidFill>
                  <a:srgbClr val="FF6600"/>
                </a:solidFill>
              </a:rPr>
              <a:t>modificar</a:t>
            </a:r>
            <a:r>
              <a:rPr lang="es-ES" sz="1800" dirty="0" smtClean="0"/>
              <a:t> el DA para </a:t>
            </a:r>
            <a:r>
              <a:rPr lang="es-ES" sz="1800" u="sng" dirty="0" smtClean="0">
                <a:solidFill>
                  <a:srgbClr val="FF6600"/>
                </a:solidFill>
              </a:rPr>
              <a:t>permitir la reversi</a:t>
            </a:r>
            <a:r>
              <a:rPr lang="es-ES" sz="1800" u="sng" dirty="0" smtClean="0">
                <a:solidFill>
                  <a:srgbClr val="FF6600"/>
                </a:solidFill>
              </a:rPr>
              <a:t>ón</a:t>
            </a:r>
            <a:r>
              <a:rPr lang="es-ES" sz="1800" dirty="0" smtClean="0"/>
              <a:t> de las pérdidas por deterioro relacionadas con instrumentos financieros conservados a vencimiento para ser convergente con la normativa internacional.</a:t>
            </a:r>
            <a:endParaRPr lang="es-ES" sz="1800" dirty="0" smtClean="0">
              <a:solidFill>
                <a:srgbClr val="2B7864"/>
              </a:solidFill>
            </a:endParaRP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196804" y="631236"/>
            <a:ext cx="9020215" cy="6939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b="1" dirty="0">
                <a:solidFill>
                  <a:srgbClr val="2B7864"/>
                </a:solidFill>
              </a:rPr>
              <a:t>5</a:t>
            </a:r>
            <a:r>
              <a:rPr lang="es-ES" sz="2400" b="1" dirty="0" smtClean="0">
                <a:solidFill>
                  <a:srgbClr val="2B7864"/>
                </a:solidFill>
              </a:rPr>
              <a:t>) Reversi</a:t>
            </a:r>
            <a:r>
              <a:rPr lang="es-ES" sz="2400" b="1" dirty="0" smtClean="0">
                <a:solidFill>
                  <a:srgbClr val="2B7864"/>
                </a:solidFill>
              </a:rPr>
              <a:t>ón de la pérdida por deterioro de instrumentos financieros conservados a vencimiento</a:t>
            </a:r>
            <a:endParaRPr lang="es-ES" sz="2400" b="1" u="sng" dirty="0">
              <a:solidFill>
                <a:srgbClr val="2B786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25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1391" y="513694"/>
            <a:ext cx="9020215" cy="693930"/>
          </a:xfrm>
        </p:spPr>
        <p:txBody>
          <a:bodyPr>
            <a:normAutofit fontScale="90000"/>
          </a:bodyPr>
          <a:lstStyle/>
          <a:p>
            <a:r>
              <a:rPr lang="es-ES" sz="3200" dirty="0" smtClean="0"/>
              <a:t>NIF C-7</a:t>
            </a:r>
            <a:r>
              <a:rPr lang="es-ES" sz="3200" i="1" dirty="0" smtClean="0"/>
              <a:t>, Inversiones en asociadas, negocios conjuntos y otras inversiones permanentes</a:t>
            </a:r>
            <a:endParaRPr lang="es-ES" sz="3200" i="1" u="sng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01391" y="2226391"/>
            <a:ext cx="8229600" cy="4975260"/>
          </a:xfrm>
        </p:spPr>
        <p:txBody>
          <a:bodyPr>
            <a:normAutofit/>
          </a:bodyPr>
          <a:lstStyle/>
          <a:p>
            <a:pPr algn="just"/>
            <a:r>
              <a:rPr lang="es-ES" sz="2000" dirty="0" smtClean="0"/>
              <a:t>La NIF C-7 establece que las </a:t>
            </a:r>
            <a:r>
              <a:rPr lang="es-ES" sz="2000" u="sng" dirty="0" smtClean="0">
                <a:solidFill>
                  <a:srgbClr val="2B7864"/>
                </a:solidFill>
              </a:rPr>
              <a:t>inversiones y aportaciones</a:t>
            </a:r>
            <a:r>
              <a:rPr lang="es-ES" sz="2000" dirty="0" smtClean="0">
                <a:solidFill>
                  <a:srgbClr val="2B7864"/>
                </a:solidFill>
              </a:rPr>
              <a:t> </a:t>
            </a:r>
            <a:r>
              <a:rPr lang="es-ES" sz="2000" dirty="0" smtClean="0"/>
              <a:t>que se hacen en una asociada o negocio conjunto deben reconocerse a su monto aportado, pero es </a:t>
            </a:r>
            <a:r>
              <a:rPr lang="es-ES" sz="2000" u="sng" dirty="0" smtClean="0">
                <a:solidFill>
                  <a:srgbClr val="2B7864"/>
                </a:solidFill>
              </a:rPr>
              <a:t>omiso respecto a lo que debe hacerse cuando tales transacci</a:t>
            </a:r>
            <a:r>
              <a:rPr lang="es-ES" sz="2000" u="sng" dirty="0" smtClean="0">
                <a:solidFill>
                  <a:srgbClr val="2B7864"/>
                </a:solidFill>
              </a:rPr>
              <a:t>ones se hacen en especie</a:t>
            </a:r>
            <a:r>
              <a:rPr lang="es-ES" sz="2000" dirty="0" smtClean="0"/>
              <a:t>.</a:t>
            </a:r>
          </a:p>
          <a:p>
            <a:pPr marL="0" indent="0" algn="just">
              <a:buNone/>
            </a:pPr>
            <a:endParaRPr lang="es-ES" sz="2000" dirty="0" smtClean="0"/>
          </a:p>
          <a:p>
            <a:pPr algn="just"/>
            <a:r>
              <a:rPr lang="es-ES" sz="2000" dirty="0" smtClean="0"/>
              <a:t>El CINIF propone </a:t>
            </a:r>
            <a:r>
              <a:rPr lang="es-ES" sz="2000" dirty="0" smtClean="0">
                <a:solidFill>
                  <a:srgbClr val="2B7864"/>
                </a:solidFill>
              </a:rPr>
              <a:t>modificar la NIF C-7 </a:t>
            </a:r>
            <a:r>
              <a:rPr lang="es-ES" sz="2000" dirty="0" smtClean="0"/>
              <a:t>para establecer dichas </a:t>
            </a:r>
            <a:r>
              <a:rPr lang="es-ES" sz="2000" b="1" dirty="0" smtClean="0">
                <a:solidFill>
                  <a:srgbClr val="FF6600"/>
                </a:solidFill>
              </a:rPr>
              <a:t>inversiones y aportaciones en especie deben reconocerse a su valor razonable</a:t>
            </a:r>
            <a:r>
              <a:rPr lang="es-ES" sz="2000" dirty="0" smtClean="0"/>
              <a:t>, cuestión que es consistente con lo establecido en la NIF C-11, </a:t>
            </a:r>
            <a:r>
              <a:rPr lang="es-ES" sz="2000" i="1" dirty="0" smtClean="0"/>
              <a:t>Capital contable</a:t>
            </a:r>
            <a:r>
              <a:rPr lang="es-ES" sz="2000" dirty="0" smtClean="0"/>
              <a:t>, respecto a aportaciones en especie.</a:t>
            </a:r>
          </a:p>
          <a:p>
            <a:pPr marL="0" indent="0" algn="just">
              <a:buNone/>
            </a:pPr>
            <a:endParaRPr lang="es-ES" sz="2000" dirty="0" smtClean="0"/>
          </a:p>
          <a:p>
            <a:pPr algn="just"/>
            <a:r>
              <a:rPr lang="es-ES" sz="2000" dirty="0" smtClean="0"/>
              <a:t>Se modifica el párrafo 41.1.3 y se agrega el párrafo 85.1</a:t>
            </a:r>
            <a:endParaRPr lang="es-ES" sz="2000" dirty="0"/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196804" y="1341772"/>
            <a:ext cx="9020215" cy="6939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2400" b="1" dirty="0" smtClean="0">
                <a:solidFill>
                  <a:srgbClr val="2B7864"/>
                </a:solidFill>
              </a:rPr>
              <a:t>Reconocimiento de las inversiones o aportaciones en especie</a:t>
            </a:r>
            <a:endParaRPr lang="es-ES" sz="2400" b="1" dirty="0">
              <a:solidFill>
                <a:srgbClr val="2B786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263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1391" y="468871"/>
            <a:ext cx="9020215" cy="693930"/>
          </a:xfrm>
        </p:spPr>
        <p:txBody>
          <a:bodyPr>
            <a:normAutofit fontScale="90000"/>
          </a:bodyPr>
          <a:lstStyle/>
          <a:p>
            <a:r>
              <a:rPr lang="es-ES" sz="3200" dirty="0" smtClean="0"/>
              <a:t>Bole</a:t>
            </a:r>
            <a:r>
              <a:rPr lang="es-ES" sz="3200" dirty="0" smtClean="0"/>
              <a:t>tín C-10</a:t>
            </a:r>
            <a:r>
              <a:rPr lang="es-ES" sz="3200" dirty="0" smtClean="0"/>
              <a:t>, </a:t>
            </a:r>
            <a:r>
              <a:rPr lang="es-ES" sz="3200" i="1" dirty="0" smtClean="0"/>
              <a:t>Instrumentos financieros derivados y operaciones de cobertura</a:t>
            </a:r>
            <a:endParaRPr lang="es-ES" sz="3200" i="1" u="sng" dirty="0"/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137040" y="1252447"/>
            <a:ext cx="9020215" cy="13024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s-ES" sz="2400" dirty="0" smtClean="0">
                <a:solidFill>
                  <a:schemeClr val="tx1"/>
                </a:solidFill>
              </a:rPr>
              <a:t>El CINIF est</a:t>
            </a:r>
            <a:r>
              <a:rPr lang="es-ES" sz="2400" dirty="0" smtClean="0">
                <a:solidFill>
                  <a:schemeClr val="tx1"/>
                </a:solidFill>
              </a:rPr>
              <a:t>á en proceso de hacer </a:t>
            </a:r>
            <a:r>
              <a:rPr lang="es-ES" sz="2400" u="sng" dirty="0" smtClean="0">
                <a:solidFill>
                  <a:srgbClr val="FF6600"/>
                </a:solidFill>
              </a:rPr>
              <a:t>cambios a todo el paquete de normas relativas a instrumentos financieros</a:t>
            </a:r>
            <a:r>
              <a:rPr lang="es-ES" sz="2400" dirty="0" smtClean="0">
                <a:solidFill>
                  <a:schemeClr val="tx1"/>
                </a:solidFill>
              </a:rPr>
              <a:t>; considerando que estas nuevas normas entrarán en vigor hasta el año 2018, el CINIF propone hacer algunos cambios a las normas actualmente en vigor para estar en convergencia con las Normas Internacionales de Información Financiera.</a:t>
            </a:r>
            <a:endParaRPr lang="es-ES" sz="2400" dirty="0">
              <a:solidFill>
                <a:schemeClr val="tx1"/>
              </a:solidFill>
            </a:endParaRP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0" y="2465294"/>
            <a:ext cx="9020215" cy="6939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b="1" dirty="0">
                <a:solidFill>
                  <a:srgbClr val="2B7864"/>
                </a:solidFill>
              </a:rPr>
              <a:t>1</a:t>
            </a:r>
            <a:r>
              <a:rPr lang="es-ES" sz="2400" b="1" dirty="0" smtClean="0">
                <a:solidFill>
                  <a:srgbClr val="2B7864"/>
                </a:solidFill>
              </a:rPr>
              <a:t>) Evaluaci</a:t>
            </a:r>
            <a:r>
              <a:rPr lang="es-ES" sz="2400" b="1" dirty="0" smtClean="0">
                <a:solidFill>
                  <a:srgbClr val="2B7864"/>
                </a:solidFill>
              </a:rPr>
              <a:t>ón de la efectividad de las coberturas</a:t>
            </a:r>
            <a:endParaRPr lang="es-ES" sz="2400" b="1" u="sng" dirty="0">
              <a:solidFill>
                <a:srgbClr val="2B7864"/>
              </a:solidFill>
            </a:endParaRPr>
          </a:p>
        </p:txBody>
      </p:sp>
      <p:sp>
        <p:nvSpPr>
          <p:cNvPr id="10" name="Marcador de contenido 2"/>
          <p:cNvSpPr>
            <a:spLocks noGrp="1"/>
          </p:cNvSpPr>
          <p:nvPr>
            <p:ph idx="1"/>
          </p:nvPr>
        </p:nvSpPr>
        <p:spPr>
          <a:xfrm>
            <a:off x="301391" y="3054638"/>
            <a:ext cx="8229600" cy="1741480"/>
          </a:xfrm>
        </p:spPr>
        <p:txBody>
          <a:bodyPr>
            <a:normAutofit/>
          </a:bodyPr>
          <a:lstStyle/>
          <a:p>
            <a:pPr algn="just"/>
            <a:r>
              <a:rPr lang="es-ES" sz="2000" dirty="0" smtClean="0"/>
              <a:t>El CINIF propone modificar el Boletín C-10 para especificar que </a:t>
            </a:r>
            <a:r>
              <a:rPr lang="es-ES" sz="2000" b="1" dirty="0" smtClean="0">
                <a:solidFill>
                  <a:srgbClr val="FF6600"/>
                </a:solidFill>
              </a:rPr>
              <a:t>durante todo el periodo de una cobertura, ésta debe ser valuada en términos de efectividad</a:t>
            </a:r>
            <a:r>
              <a:rPr lang="es-ES" sz="2000" dirty="0" smtClean="0"/>
              <a:t>. Se considera que actualmente la norma no es lo suficientemente clara en ese aspecto. </a:t>
            </a:r>
          </a:p>
          <a:p>
            <a:pPr algn="just"/>
            <a:r>
              <a:rPr lang="es-ES" sz="2000" dirty="0" smtClean="0"/>
              <a:t>Se modifican los párrafos 63 y 67.</a:t>
            </a:r>
          </a:p>
        </p:txBody>
      </p:sp>
      <p:sp>
        <p:nvSpPr>
          <p:cNvPr id="11" name="Título 1"/>
          <p:cNvSpPr txBox="1">
            <a:spLocks/>
          </p:cNvSpPr>
          <p:nvPr/>
        </p:nvSpPr>
        <p:spPr>
          <a:xfrm>
            <a:off x="123785" y="4955152"/>
            <a:ext cx="9020215" cy="6939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b="1" dirty="0" smtClean="0">
                <a:solidFill>
                  <a:srgbClr val="2B7864"/>
                </a:solidFill>
              </a:rPr>
              <a:t>2) Precisiones sobre posici</a:t>
            </a:r>
            <a:r>
              <a:rPr lang="es-ES" sz="2400" b="1" dirty="0" smtClean="0">
                <a:solidFill>
                  <a:srgbClr val="2B7864"/>
                </a:solidFill>
              </a:rPr>
              <a:t>ón primaria</a:t>
            </a:r>
            <a:endParaRPr lang="es-ES" sz="2400" b="1" u="sng" dirty="0">
              <a:solidFill>
                <a:srgbClr val="2B7864"/>
              </a:solidFill>
            </a:endParaRPr>
          </a:p>
        </p:txBody>
      </p:sp>
      <p:sp>
        <p:nvSpPr>
          <p:cNvPr id="12" name="Marcador de contenido 2"/>
          <p:cNvSpPr txBox="1">
            <a:spLocks/>
          </p:cNvSpPr>
          <p:nvPr/>
        </p:nvSpPr>
        <p:spPr>
          <a:xfrm>
            <a:off x="301391" y="5489383"/>
            <a:ext cx="8229600" cy="17414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ES" sz="2000" dirty="0" smtClean="0"/>
              <a:t>El CINIF propone hacer un ajuste al Boletín C-10 para hacer ciertas especificaciones sobre </a:t>
            </a:r>
            <a:r>
              <a:rPr lang="es-ES" sz="2000" u="sng" dirty="0" smtClean="0">
                <a:solidFill>
                  <a:srgbClr val="FF6600"/>
                </a:solidFill>
              </a:rPr>
              <a:t>como determinar la posición primaria.</a:t>
            </a:r>
          </a:p>
          <a:p>
            <a:pPr algn="just"/>
            <a:r>
              <a:rPr lang="es-ES" sz="2000" dirty="0" smtClean="0"/>
              <a:t>Se modifica el párrafo 87</a:t>
            </a:r>
            <a:endParaRPr lang="es-ES" sz="2000" dirty="0" smtClean="0"/>
          </a:p>
        </p:txBody>
      </p:sp>
    </p:spTree>
    <p:extLst>
      <p:ext uri="{BB962C8B-B14F-4D97-AF65-F5344CB8AC3E}">
        <p14:creationId xmlns:p14="http://schemas.microsoft.com/office/powerpoint/2010/main" val="188263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0" y="732114"/>
            <a:ext cx="9020215" cy="6939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b="1" dirty="0" smtClean="0">
                <a:solidFill>
                  <a:srgbClr val="2B7864"/>
                </a:solidFill>
              </a:rPr>
              <a:t>3) Reconocimiento de los costos de transacci</a:t>
            </a:r>
            <a:r>
              <a:rPr lang="es-ES" sz="2400" b="1" dirty="0" smtClean="0">
                <a:solidFill>
                  <a:srgbClr val="2B7864"/>
                </a:solidFill>
              </a:rPr>
              <a:t>ón</a:t>
            </a:r>
            <a:endParaRPr lang="es-ES" sz="2400" b="1" u="sng" dirty="0">
              <a:solidFill>
                <a:srgbClr val="2B7864"/>
              </a:solidFill>
            </a:endParaRPr>
          </a:p>
        </p:txBody>
      </p:sp>
      <p:sp>
        <p:nvSpPr>
          <p:cNvPr id="5" name="Marcador de contenido 2"/>
          <p:cNvSpPr>
            <a:spLocks noGrp="1"/>
          </p:cNvSpPr>
          <p:nvPr>
            <p:ph idx="1"/>
          </p:nvPr>
        </p:nvSpPr>
        <p:spPr>
          <a:xfrm>
            <a:off x="301391" y="1426044"/>
            <a:ext cx="8229600" cy="1741480"/>
          </a:xfrm>
        </p:spPr>
        <p:txBody>
          <a:bodyPr>
            <a:normAutofit/>
          </a:bodyPr>
          <a:lstStyle/>
          <a:p>
            <a:pPr algn="just"/>
            <a:r>
              <a:rPr lang="es-ES" sz="2000" dirty="0" smtClean="0"/>
              <a:t>El CINIF propone hacer un cambio al Boletín C-10 respecto al </a:t>
            </a:r>
            <a:r>
              <a:rPr lang="es-ES" sz="2000" u="sng" dirty="0" smtClean="0">
                <a:solidFill>
                  <a:srgbClr val="FF6600"/>
                </a:solidFill>
              </a:rPr>
              <a:t>reconocimiento contable de los costos de transacción relacionados con un instrumento financiero derivado</a:t>
            </a:r>
            <a:r>
              <a:rPr lang="es-ES" sz="2000" dirty="0" smtClean="0"/>
              <a:t> y converger así con la normatividad internacional.</a:t>
            </a:r>
          </a:p>
          <a:p>
            <a:pPr algn="just"/>
            <a:r>
              <a:rPr lang="es-ES" sz="2000" dirty="0" smtClean="0"/>
              <a:t>Se modifica el párrafo 90</a:t>
            </a: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123785" y="3944456"/>
            <a:ext cx="9020215" cy="6939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b="1" dirty="0">
                <a:solidFill>
                  <a:srgbClr val="2B7864"/>
                </a:solidFill>
              </a:rPr>
              <a:t>4</a:t>
            </a:r>
            <a:r>
              <a:rPr lang="es-ES" sz="2400" b="1" dirty="0" smtClean="0">
                <a:solidFill>
                  <a:srgbClr val="2B7864"/>
                </a:solidFill>
              </a:rPr>
              <a:t>) Precisiones sobre el reconocimiento de derivados impl</a:t>
            </a:r>
            <a:r>
              <a:rPr lang="es-ES" sz="2400" b="1" dirty="0" smtClean="0">
                <a:solidFill>
                  <a:srgbClr val="2B7864"/>
                </a:solidFill>
              </a:rPr>
              <a:t>ícitos</a:t>
            </a:r>
            <a:endParaRPr lang="es-ES" sz="2400" b="1" u="sng" dirty="0">
              <a:solidFill>
                <a:srgbClr val="2B7864"/>
              </a:solidFill>
            </a:endParaRPr>
          </a:p>
        </p:txBody>
      </p:sp>
      <p:sp>
        <p:nvSpPr>
          <p:cNvPr id="7" name="Marcador de contenido 2"/>
          <p:cNvSpPr txBox="1">
            <a:spLocks/>
          </p:cNvSpPr>
          <p:nvPr/>
        </p:nvSpPr>
        <p:spPr>
          <a:xfrm>
            <a:off x="453791" y="4638386"/>
            <a:ext cx="8229600" cy="17414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ES" sz="2000" dirty="0" smtClean="0"/>
              <a:t>El CINIF propone modificar el Boletín C-10 para hacer </a:t>
            </a:r>
            <a:r>
              <a:rPr lang="es-ES" sz="2000" u="sng" dirty="0" smtClean="0">
                <a:solidFill>
                  <a:srgbClr val="FF6600"/>
                </a:solidFill>
              </a:rPr>
              <a:t>precisiones sobre el reconocimiento de instrumentos financieros derivados implícitos</a:t>
            </a:r>
            <a:r>
              <a:rPr lang="es-ES" sz="2000" dirty="0" smtClean="0"/>
              <a:t> y así converger con la normativa internacional</a:t>
            </a:r>
            <a:endParaRPr lang="es-ES" sz="2000" dirty="0" smtClean="0"/>
          </a:p>
        </p:txBody>
      </p:sp>
    </p:spTree>
    <p:extLst>
      <p:ext uri="{BB962C8B-B14F-4D97-AF65-F5344CB8AC3E}">
        <p14:creationId xmlns:p14="http://schemas.microsoft.com/office/powerpoint/2010/main" val="24317384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es-ES" sz="3600" dirty="0" smtClean="0"/>
              <a:t>Mejoras a las NIF QUE NO GENERAN CAMBIOS CONTABLES</a:t>
            </a:r>
            <a:endParaRPr lang="es-ES" sz="3600" dirty="0"/>
          </a:p>
        </p:txBody>
      </p:sp>
      <p:sp>
        <p:nvSpPr>
          <p:cNvPr id="4" name="CuadroTexto 3"/>
          <p:cNvSpPr txBox="1"/>
          <p:nvPr/>
        </p:nvSpPr>
        <p:spPr>
          <a:xfrm>
            <a:off x="5642162" y="3304476"/>
            <a:ext cx="28922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dirty="0" smtClean="0">
                <a:solidFill>
                  <a:srgbClr val="008000"/>
                </a:solidFill>
              </a:rPr>
              <a:t>SECCION ll</a:t>
            </a:r>
            <a:endParaRPr lang="es-ES" sz="4000" dirty="0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791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NIF C-3, </a:t>
            </a:r>
            <a:r>
              <a:rPr lang="es-ES" i="1" dirty="0" smtClean="0"/>
              <a:t>Cuentas por cobrar</a:t>
            </a:r>
            <a:endParaRPr lang="es-ES" i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dirty="0" smtClean="0">
                <a:latin typeface="+mj-lt"/>
              </a:rPr>
              <a:t>Con motivo de la emisi</a:t>
            </a:r>
            <a:r>
              <a:rPr lang="es-ES" dirty="0" smtClean="0">
                <a:latin typeface="+mj-lt"/>
              </a:rPr>
              <a:t>ón de nuevas Normas de Información Financiera (NIF) relativas al tema de instrumentos financieros, así como debido a la emisión final de la NIIF 9, </a:t>
            </a:r>
            <a:r>
              <a:rPr lang="es-ES" i="1" dirty="0" smtClean="0">
                <a:latin typeface="+mj-lt"/>
              </a:rPr>
              <a:t>Instrumentos Financieros</a:t>
            </a:r>
            <a:r>
              <a:rPr lang="es-ES" dirty="0" smtClean="0">
                <a:latin typeface="+mj-lt"/>
              </a:rPr>
              <a:t>, por el Consejo Internacional de Normas de Contabilidad, el Consejo Emisor del CINIF ha considerado necesario hacer mejoras a la NIF C-3, </a:t>
            </a:r>
            <a:r>
              <a:rPr lang="es-ES" i="1" dirty="0" smtClean="0">
                <a:latin typeface="+mj-lt"/>
              </a:rPr>
              <a:t>Cuentas por cobrar</a:t>
            </a:r>
            <a:r>
              <a:rPr lang="es-ES" dirty="0" smtClean="0">
                <a:latin typeface="+mj-lt"/>
              </a:rPr>
              <a:t>, emitida en diciembre de 2013. Estas mejoras no modifican la sustancia de la NIF C-3 pero se consideran necesarias para precisar o aclarar varios conceptos de la misma. </a:t>
            </a:r>
          </a:p>
          <a:p>
            <a:pPr marL="0" indent="0" algn="just">
              <a:buNone/>
            </a:pPr>
            <a:endParaRPr lang="es-ES" dirty="0" smtClean="0">
              <a:latin typeface="+mj-lt"/>
            </a:endParaRPr>
          </a:p>
          <a:p>
            <a:pPr algn="just"/>
            <a:r>
              <a:rPr lang="es-ES" sz="1800" i="1" dirty="0" smtClean="0">
                <a:latin typeface="+mj-lt"/>
              </a:rPr>
              <a:t>Se modifican los párrafos 20.2, 45.4 y 70.1 y se eliminan los párrafos 45.5, 45.6 y 45.7</a:t>
            </a:r>
            <a:endParaRPr lang="es-ES" sz="1800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801991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NIF C-4, </a:t>
            </a:r>
            <a:r>
              <a:rPr lang="es-ES" i="1" dirty="0" smtClean="0"/>
              <a:t>Inventarios</a:t>
            </a:r>
            <a:endParaRPr lang="es-ES" i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dirty="0" smtClean="0">
                <a:latin typeface="+mj-lt"/>
              </a:rPr>
              <a:t>En la NIF C-4 se establece que deben revelarse los montos de inventarios en consignaci</a:t>
            </a:r>
            <a:r>
              <a:rPr lang="es-ES" dirty="0" smtClean="0">
                <a:latin typeface="+mj-lt"/>
              </a:rPr>
              <a:t>ón y/o en administración, lo cual se entiende, es para dar a la conocer a los usuarios de los estados financieros los montos inventarios que no son propiedad de la entidad. El respecto, se considera que también deben incorporarse a tal revelación, los inventarios recibidos para maquila. Por lo tanto, se propone hacer tal precisión en la NIF C-4</a:t>
            </a:r>
          </a:p>
          <a:p>
            <a:pPr marL="0" indent="0" algn="just">
              <a:buNone/>
            </a:pPr>
            <a:endParaRPr lang="es-ES" dirty="0" smtClean="0">
              <a:latin typeface="+mj-lt"/>
            </a:endParaRPr>
          </a:p>
          <a:p>
            <a:pPr algn="just"/>
            <a:r>
              <a:rPr lang="es-ES" sz="1800" i="1" dirty="0" smtClean="0">
                <a:latin typeface="+mj-lt"/>
              </a:rPr>
              <a:t>Se modifica el párrafo 60.1</a:t>
            </a:r>
            <a:endParaRPr lang="es-ES" sz="1800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821701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dirty="0" smtClean="0"/>
              <a:t>NIF C-19, </a:t>
            </a:r>
            <a:r>
              <a:rPr lang="es-ES" i="1" dirty="0" smtClean="0"/>
              <a:t>Instrumentos financieros por pagar</a:t>
            </a:r>
            <a:endParaRPr lang="es-ES" i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689846"/>
            <a:ext cx="8229600" cy="4876800"/>
          </a:xfrm>
        </p:spPr>
        <p:txBody>
          <a:bodyPr/>
          <a:lstStyle/>
          <a:p>
            <a:pPr algn="just"/>
            <a:r>
              <a:rPr lang="es-ES" dirty="0" smtClean="0">
                <a:latin typeface="+mj-lt"/>
              </a:rPr>
              <a:t>Con motivo de nuevas Normas de Informaci</a:t>
            </a:r>
            <a:r>
              <a:rPr lang="es-ES" dirty="0" smtClean="0">
                <a:latin typeface="+mj-lt"/>
              </a:rPr>
              <a:t>ón Financiera (NIF) relativas al tema de instrumentos financieros, así como debido a la emisión final de la NIIF 9, </a:t>
            </a:r>
            <a:r>
              <a:rPr lang="es-ES" i="1" dirty="0" smtClean="0">
                <a:latin typeface="+mj-lt"/>
              </a:rPr>
              <a:t>Instrumentos Financieros, </a:t>
            </a:r>
            <a:r>
              <a:rPr lang="es-ES" dirty="0" smtClean="0">
                <a:latin typeface="+mj-lt"/>
              </a:rPr>
              <a:t>por el Consejo Internacional de Normas de Contabilidad, el Consejo Emisor del CINIF ha considerado necesario hacer varias </a:t>
            </a:r>
            <a:r>
              <a:rPr lang="es-ES" u="sng" dirty="0" smtClean="0">
                <a:solidFill>
                  <a:srgbClr val="FF6600"/>
                </a:solidFill>
                <a:latin typeface="+mj-lt"/>
              </a:rPr>
              <a:t>mejoras a la NIF C-19</a:t>
            </a:r>
            <a:r>
              <a:rPr lang="es-ES" dirty="0" smtClean="0">
                <a:latin typeface="+mj-lt"/>
              </a:rPr>
              <a:t>, Instrumentos financieros por pagar, emitida el 24 de diciembre de 2014</a:t>
            </a:r>
          </a:p>
          <a:p>
            <a:pPr marL="0" indent="0" algn="just">
              <a:buNone/>
            </a:pPr>
            <a:endParaRPr lang="es-ES" dirty="0" smtClean="0">
              <a:latin typeface="+mj-lt"/>
            </a:endParaRPr>
          </a:p>
          <a:p>
            <a:pPr algn="just"/>
            <a:r>
              <a:rPr lang="es-ES" sz="1800" i="1" dirty="0" smtClean="0">
                <a:latin typeface="+mj-lt"/>
              </a:rPr>
              <a:t>Se modifican los párrafos 31.5, 42.5.4, 63.1, 64.3.2, 70.1, 80.1 y 80.2; se agregan los párrafos 42.1.5 y 42.2.5. Asimismo, se agrega un nuevo apéndice G, Determinación de la tasa efectiva de interés y el original Apéndice G se reordena como Apéndice H, Bases para conclusiones.</a:t>
            </a:r>
            <a:endParaRPr lang="es-ES" sz="1800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54181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3200" dirty="0" smtClean="0"/>
              <a:t>NIF C-20, </a:t>
            </a:r>
            <a:r>
              <a:rPr lang="es-ES" sz="3200" i="1" dirty="0" smtClean="0"/>
              <a:t>Instrumentos financieros por cobrar</a:t>
            </a:r>
            <a:endParaRPr lang="es-ES" sz="3200" i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689846"/>
            <a:ext cx="8229600" cy="4876800"/>
          </a:xfrm>
        </p:spPr>
        <p:txBody>
          <a:bodyPr>
            <a:normAutofit fontScale="92500"/>
          </a:bodyPr>
          <a:lstStyle/>
          <a:p>
            <a:pPr algn="just"/>
            <a:r>
              <a:rPr lang="es-ES" dirty="0" smtClean="0">
                <a:latin typeface="+mj-lt"/>
              </a:rPr>
              <a:t>Con motivo de nuevas Normas de Informaci</a:t>
            </a:r>
            <a:r>
              <a:rPr lang="es-ES" dirty="0" smtClean="0">
                <a:latin typeface="+mj-lt"/>
              </a:rPr>
              <a:t>ón Financiera (NIF) relativas al tema de instrumentos financieros, así como debido a la emisión final de la NIIF 9, </a:t>
            </a:r>
            <a:r>
              <a:rPr lang="es-ES" i="1" dirty="0" smtClean="0">
                <a:latin typeface="+mj-lt"/>
              </a:rPr>
              <a:t>Instrumentos Financieros, </a:t>
            </a:r>
            <a:r>
              <a:rPr lang="es-ES" dirty="0" smtClean="0">
                <a:latin typeface="+mj-lt"/>
              </a:rPr>
              <a:t>por el Consejo Internacional de Normas de Contabilidad, el Consejo Emisor del CINIF ha considerado necesario hacer varias </a:t>
            </a:r>
            <a:r>
              <a:rPr lang="es-ES" u="sng" dirty="0" smtClean="0">
                <a:solidFill>
                  <a:srgbClr val="FF6600"/>
                </a:solidFill>
                <a:latin typeface="+mj-lt"/>
              </a:rPr>
              <a:t>mejoras a la NIF C-20</a:t>
            </a:r>
            <a:r>
              <a:rPr lang="es-ES" dirty="0" smtClean="0">
                <a:latin typeface="+mj-lt"/>
              </a:rPr>
              <a:t>, Instrumentos financieros por cobrar, emitida en diciembre de 2013. Estas mejoras no modifican la sustancia de la NIF C-20, pero se consideran necesarias para precisar o aclarar varios conceptos de la misma</a:t>
            </a:r>
          </a:p>
          <a:p>
            <a:pPr marL="0" indent="0" algn="just">
              <a:buNone/>
            </a:pPr>
            <a:endParaRPr lang="es-ES" dirty="0" smtClean="0">
              <a:latin typeface="+mj-lt"/>
            </a:endParaRPr>
          </a:p>
          <a:p>
            <a:r>
              <a:rPr lang="es-ES" sz="1800" i="1" dirty="0" smtClean="0">
                <a:latin typeface="+mj-lt"/>
              </a:rPr>
              <a:t>Se modifican los párrafos 20.2, 31.1, 32.2, 32.3, 33.3, 41.3.2, 42.2.1, 43.2.2, 44.4, 63.1</a:t>
            </a:r>
            <a:r>
              <a:rPr lang="es-ES" sz="1800" i="1" dirty="0">
                <a:latin typeface="+mj-lt"/>
              </a:rPr>
              <a:t>, 64.1, 64.1.2, 64.3.2, 64.3.3, 64.3.4, 64.3.5, 64.3.6, 64.3.7, </a:t>
            </a:r>
            <a:r>
              <a:rPr lang="es-ES_tradnl" sz="1800" i="1" dirty="0">
                <a:latin typeface="+mj-lt"/>
              </a:rPr>
              <a:t>64.3.8</a:t>
            </a:r>
            <a:r>
              <a:rPr lang="es-ES_tradnl" sz="1800" i="1" dirty="0">
                <a:latin typeface="+mj-lt"/>
              </a:rPr>
              <a:t>, 64.3.9, 70.1, 80.2, 80.2, C3.1, C3.2. </a:t>
            </a:r>
            <a:r>
              <a:rPr lang="es-ES_tradnl" sz="1800" i="1" dirty="0" smtClean="0">
                <a:latin typeface="+mj-lt"/>
              </a:rPr>
              <a:t>Se adicionan </a:t>
            </a:r>
            <a:r>
              <a:rPr lang="es-ES_tradnl" sz="1800" i="1" dirty="0">
                <a:latin typeface="+mj-lt"/>
              </a:rPr>
              <a:t>los párrafos 31.4, 31.5, 41.3.4, 41.3.5, 42.1.4, 43.2.3, C3.1, C3.2, C3.3 y C3.4. </a:t>
            </a:r>
            <a:r>
              <a:rPr lang="es-ES_tradnl" sz="1800" i="1" dirty="0" smtClean="0">
                <a:latin typeface="+mj-lt"/>
              </a:rPr>
              <a:t>Se incorporan </a:t>
            </a:r>
            <a:r>
              <a:rPr lang="es-ES_tradnl" sz="1800" i="1" dirty="0">
                <a:latin typeface="+mj-lt"/>
              </a:rPr>
              <a:t>los Apéndices E y F. </a:t>
            </a:r>
            <a:r>
              <a:rPr lang="es-ES_tradnl" sz="1800" i="1" dirty="0">
                <a:latin typeface="+mj-lt"/>
              </a:rPr>
              <a:t>Se eliminan los párrafos 44.5, 44.6, 44.7, 44.8.</a:t>
            </a:r>
            <a:endParaRPr lang="es-ES" sz="1800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2312517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dad">
  <a:themeElements>
    <a:clrScheme name="Claridad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Clásico de Office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da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Claridad.thmx</Template>
  <TotalTime>273</TotalTime>
  <Words>1805</Words>
  <Application>Microsoft Macintosh PowerPoint</Application>
  <PresentationFormat>Presentación en pantalla (4:3)</PresentationFormat>
  <Paragraphs>72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16" baseType="lpstr">
      <vt:lpstr>Claridad</vt:lpstr>
      <vt:lpstr>Mejoras a las normas de información financiera 2016</vt:lpstr>
      <vt:lpstr>NIF B-7, Adquisiciones de negocios</vt:lpstr>
      <vt:lpstr>NIF C-1, Efectivo y equivalentes de efectivo</vt:lpstr>
      <vt:lpstr>NIF C-1, Efectivo y equivalentes de efectivo</vt:lpstr>
      <vt:lpstr>Boletín C-2, Instrumentos financieros, Documento de adecuaciones al Boletín C-2 (DA) y</vt:lpstr>
      <vt:lpstr>Presentación de PowerPoint</vt:lpstr>
      <vt:lpstr>Presentación de PowerPoint</vt:lpstr>
      <vt:lpstr>NIF C-7, Inversiones en asociadas, negocios conjuntos y otras inversiones permanentes</vt:lpstr>
      <vt:lpstr>Boletín C-10, Instrumentos financieros derivados y operaciones de cobertura</vt:lpstr>
      <vt:lpstr>Presentación de PowerPoint</vt:lpstr>
      <vt:lpstr>Mejoras a las NIF QUE NO GENERAN CAMBIOS CONTABLES</vt:lpstr>
      <vt:lpstr>NIF C-3, Cuentas por cobrar</vt:lpstr>
      <vt:lpstr>NIF C-4, Inventarios</vt:lpstr>
      <vt:lpstr>NIF C-19, Instrumentos financieros por pagar</vt:lpstr>
      <vt:lpstr>NIF C-20, Instrumentos financieros por cobrar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APÉNDICE A – Ejemplos ilustrativos</dc:title>
  <dc:creator>Anna isabel Camacho Castro</dc:creator>
  <cp:lastModifiedBy>Anna isabel Camacho Castro</cp:lastModifiedBy>
  <cp:revision>25</cp:revision>
  <dcterms:created xsi:type="dcterms:W3CDTF">2015-10-16T16:50:26Z</dcterms:created>
  <dcterms:modified xsi:type="dcterms:W3CDTF">2015-10-20T18:28:06Z</dcterms:modified>
</cp:coreProperties>
</file>