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1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8" r:id="rId12"/>
    <p:sldId id="267" r:id="rId13"/>
    <p:sldId id="269" r:id="rId14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-10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69EB00-555C-1A4A-93DB-674EC7042682}" type="doc">
      <dgm:prSet loTypeId="urn:microsoft.com/office/officeart/2005/8/layout/radial4" loCatId="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EFDCB1A0-AE90-2D4A-AE96-F00FDE455F51}">
      <dgm:prSet phldrT="[Texto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PYMES</a:t>
          </a:r>
          <a:endParaRPr lang="es-ES" dirty="0"/>
        </a:p>
      </dgm:t>
    </dgm:pt>
    <dgm:pt modelId="{3B260CD9-52F7-544F-BA13-2BD56DD9C239}" type="parTrans" cxnId="{D8FCDA4A-FA6B-2547-A0E0-CF7E8DC5FB8C}">
      <dgm:prSet/>
      <dgm:spPr/>
      <dgm:t>
        <a:bodyPr/>
        <a:lstStyle/>
        <a:p>
          <a:endParaRPr lang="es-ES"/>
        </a:p>
      </dgm:t>
    </dgm:pt>
    <dgm:pt modelId="{55F54F12-6E61-1E43-AEAE-BE20D8240C58}" type="sibTrans" cxnId="{D8FCDA4A-FA6B-2547-A0E0-CF7E8DC5FB8C}">
      <dgm:prSet/>
      <dgm:spPr/>
      <dgm:t>
        <a:bodyPr/>
        <a:lstStyle/>
        <a:p>
          <a:endParaRPr lang="es-ES"/>
        </a:p>
      </dgm:t>
    </dgm:pt>
    <dgm:pt modelId="{1E29699E-5CAD-804C-84F2-91377072A7E5}">
      <dgm:prSet phldrT="[Texto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b="0" dirty="0" smtClean="0"/>
            <a:t>Mejores condiciones de </a:t>
          </a:r>
          <a:r>
            <a:rPr lang="es-ES" b="0" u="none" dirty="0" smtClean="0"/>
            <a:t>financiamiento</a:t>
          </a:r>
          <a:endParaRPr lang="es-ES" b="0" u="none" dirty="0"/>
        </a:p>
      </dgm:t>
    </dgm:pt>
    <dgm:pt modelId="{CBDD4489-2B81-A149-AF04-9E2FDEC198CB}" type="parTrans" cxnId="{4C8E21E0-459F-374E-896C-9DA987FE5256}">
      <dgm:prSet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/>
        </a:p>
      </dgm:t>
    </dgm:pt>
    <dgm:pt modelId="{5E0D834F-E81A-E144-A8CF-2B274A1BB198}" type="sibTrans" cxnId="{4C8E21E0-459F-374E-896C-9DA987FE5256}">
      <dgm:prSet/>
      <dgm:spPr/>
      <dgm:t>
        <a:bodyPr/>
        <a:lstStyle/>
        <a:p>
          <a:endParaRPr lang="es-ES"/>
        </a:p>
      </dgm:t>
    </dgm:pt>
    <dgm:pt modelId="{44229603-037B-AA4F-B25B-1D2677E0CC00}">
      <dgm:prSet phldrT="[Texto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b="0" dirty="0" smtClean="0"/>
            <a:t>Mayor </a:t>
          </a:r>
          <a:r>
            <a:rPr lang="es-ES" b="0" u="none" dirty="0" smtClean="0"/>
            <a:t>seguridad</a:t>
          </a:r>
          <a:r>
            <a:rPr lang="es-ES" b="0" u="sng" dirty="0" smtClean="0"/>
            <a:t> </a:t>
          </a:r>
          <a:r>
            <a:rPr lang="es-ES" b="0" dirty="0" smtClean="0"/>
            <a:t>para inversionistas minoritarios</a:t>
          </a:r>
          <a:endParaRPr lang="es-ES" b="0" dirty="0"/>
        </a:p>
      </dgm:t>
    </dgm:pt>
    <dgm:pt modelId="{366E46DA-EE30-9C4E-8202-EA770052BCDA}" type="parTrans" cxnId="{93EE977F-134C-144B-94D5-28891BB57AAF}">
      <dgm:prSet/>
      <dgm:spPr/>
      <dgm:t>
        <a:bodyPr/>
        <a:lstStyle/>
        <a:p>
          <a:endParaRPr lang="es-ES"/>
        </a:p>
      </dgm:t>
    </dgm:pt>
    <dgm:pt modelId="{287F3134-8AFD-0B44-BE37-E52D3FB1CD59}" type="sibTrans" cxnId="{93EE977F-134C-144B-94D5-28891BB57AAF}">
      <dgm:prSet/>
      <dgm:spPr/>
      <dgm:t>
        <a:bodyPr/>
        <a:lstStyle/>
        <a:p>
          <a:endParaRPr lang="es-ES"/>
        </a:p>
      </dgm:t>
    </dgm:pt>
    <dgm:pt modelId="{50BBCD11-4CEF-2B42-9939-FCEF8743F65B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b="0" smtClean="0"/>
            <a:t>Felxibilidad para incursionar en el mercado busátil</a:t>
          </a:r>
          <a:endParaRPr lang="es-ES" b="0" dirty="0"/>
        </a:p>
      </dgm:t>
    </dgm:pt>
    <dgm:pt modelId="{C119AF42-8FFA-1142-9F4B-6EF194E80546}" type="parTrans" cxnId="{EB69F4F0-8BFE-A84A-BE62-39845EC3D413}">
      <dgm:prSet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s-ES"/>
        </a:p>
      </dgm:t>
    </dgm:pt>
    <dgm:pt modelId="{B3D6B3B7-BA17-8642-85A3-2FE4E0938C98}" type="sibTrans" cxnId="{EB69F4F0-8BFE-A84A-BE62-39845EC3D413}">
      <dgm:prSet/>
      <dgm:spPr/>
      <dgm:t>
        <a:bodyPr/>
        <a:lstStyle/>
        <a:p>
          <a:endParaRPr lang="es-ES"/>
        </a:p>
      </dgm:t>
    </dgm:pt>
    <dgm:pt modelId="{606083E5-2B59-064F-9881-BC7C06C577EE}" type="pres">
      <dgm:prSet presAssocID="{F369EB00-555C-1A4A-93DB-674EC704268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8C3840-DF7F-D048-9314-A0D8488A125F}" type="pres">
      <dgm:prSet presAssocID="{EFDCB1A0-AE90-2D4A-AE96-F00FDE455F51}" presName="centerShape" presStyleLbl="node0" presStyleIdx="0" presStyleCnt="1"/>
      <dgm:spPr/>
      <dgm:t>
        <a:bodyPr/>
        <a:lstStyle/>
        <a:p>
          <a:endParaRPr lang="en-US"/>
        </a:p>
      </dgm:t>
    </dgm:pt>
    <dgm:pt modelId="{2765B948-3BA1-EB41-970B-295129D00524}" type="pres">
      <dgm:prSet presAssocID="{C119AF42-8FFA-1142-9F4B-6EF194E80546}" presName="parTrans" presStyleLbl="bgSibTrans2D1" presStyleIdx="0" presStyleCnt="3" custAng="21516036" custLinFactNeighborY="-5162"/>
      <dgm:spPr/>
      <dgm:t>
        <a:bodyPr/>
        <a:lstStyle/>
        <a:p>
          <a:endParaRPr lang="en-US"/>
        </a:p>
      </dgm:t>
    </dgm:pt>
    <dgm:pt modelId="{51229322-F34E-B84D-A49F-BCB7612C1C01}" type="pres">
      <dgm:prSet presAssocID="{50BBCD11-4CEF-2B42-9939-FCEF8743F65B}" presName="node" presStyleLbl="node1" presStyleIdx="0" presStyleCnt="3" custRadScaleRad="121334" custRadScaleInc="-560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D62FDD-1819-9E4C-BC82-BFBF12659398}" type="pres">
      <dgm:prSet presAssocID="{CBDD4489-2B81-A149-AF04-9E2FDEC198CB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249FCA83-182D-E642-B2DE-AD6BFD5A7515}" type="pres">
      <dgm:prSet presAssocID="{1E29699E-5CAD-804C-84F2-91377072A7E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2181361-3E9E-D249-9E1F-EA764880F4C2}" type="pres">
      <dgm:prSet presAssocID="{366E46DA-EE30-9C4E-8202-EA770052BCDA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0CD1F242-028E-5C4B-AFE7-06BF88909B35}" type="pres">
      <dgm:prSet presAssocID="{44229603-037B-AA4F-B25B-1D2677E0CC00}" presName="node" presStyleLbl="node1" presStyleIdx="2" presStyleCnt="3" custRadScaleRad="117148" custRadScaleInc="5685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8CBC979B-54B5-F044-8213-4FDD1C76147B}" type="presOf" srcId="{C119AF42-8FFA-1142-9F4B-6EF194E80546}" destId="{2765B948-3BA1-EB41-970B-295129D00524}" srcOrd="0" destOrd="0" presId="urn:microsoft.com/office/officeart/2005/8/layout/radial4"/>
    <dgm:cxn modelId="{CBC64374-BF25-B146-8ADB-EC1E47B0668E}" type="presOf" srcId="{F369EB00-555C-1A4A-93DB-674EC7042682}" destId="{606083E5-2B59-064F-9881-BC7C06C577EE}" srcOrd="0" destOrd="0" presId="urn:microsoft.com/office/officeart/2005/8/layout/radial4"/>
    <dgm:cxn modelId="{EB69F4F0-8BFE-A84A-BE62-39845EC3D413}" srcId="{EFDCB1A0-AE90-2D4A-AE96-F00FDE455F51}" destId="{50BBCD11-4CEF-2B42-9939-FCEF8743F65B}" srcOrd="0" destOrd="0" parTransId="{C119AF42-8FFA-1142-9F4B-6EF194E80546}" sibTransId="{B3D6B3B7-BA17-8642-85A3-2FE4E0938C98}"/>
    <dgm:cxn modelId="{EB3EFAA7-BC2C-6E44-A9AA-05BCF8A558AE}" type="presOf" srcId="{CBDD4489-2B81-A149-AF04-9E2FDEC198CB}" destId="{BFD62FDD-1819-9E4C-BC82-BFBF12659398}" srcOrd="0" destOrd="0" presId="urn:microsoft.com/office/officeart/2005/8/layout/radial4"/>
    <dgm:cxn modelId="{176BA5E9-6675-7A4E-88A7-633F1B371BB3}" type="presOf" srcId="{50BBCD11-4CEF-2B42-9939-FCEF8743F65B}" destId="{51229322-F34E-B84D-A49F-BCB7612C1C01}" srcOrd="0" destOrd="0" presId="urn:microsoft.com/office/officeart/2005/8/layout/radial4"/>
    <dgm:cxn modelId="{498BC974-CDC5-1246-9848-60851D750BB1}" type="presOf" srcId="{EFDCB1A0-AE90-2D4A-AE96-F00FDE455F51}" destId="{3E8C3840-DF7F-D048-9314-A0D8488A125F}" srcOrd="0" destOrd="0" presId="urn:microsoft.com/office/officeart/2005/8/layout/radial4"/>
    <dgm:cxn modelId="{93EE977F-134C-144B-94D5-28891BB57AAF}" srcId="{EFDCB1A0-AE90-2D4A-AE96-F00FDE455F51}" destId="{44229603-037B-AA4F-B25B-1D2677E0CC00}" srcOrd="2" destOrd="0" parTransId="{366E46DA-EE30-9C4E-8202-EA770052BCDA}" sibTransId="{287F3134-8AFD-0B44-BE37-E52D3FB1CD59}"/>
    <dgm:cxn modelId="{1DB61991-531C-8340-8157-F2BD7FFCF022}" type="presOf" srcId="{44229603-037B-AA4F-B25B-1D2677E0CC00}" destId="{0CD1F242-028E-5C4B-AFE7-06BF88909B35}" srcOrd="0" destOrd="0" presId="urn:microsoft.com/office/officeart/2005/8/layout/radial4"/>
    <dgm:cxn modelId="{4C8E21E0-459F-374E-896C-9DA987FE5256}" srcId="{EFDCB1A0-AE90-2D4A-AE96-F00FDE455F51}" destId="{1E29699E-5CAD-804C-84F2-91377072A7E5}" srcOrd="1" destOrd="0" parTransId="{CBDD4489-2B81-A149-AF04-9E2FDEC198CB}" sibTransId="{5E0D834F-E81A-E144-A8CF-2B274A1BB198}"/>
    <dgm:cxn modelId="{1965B18E-3C92-2C43-AB2F-E870D4235018}" type="presOf" srcId="{366E46DA-EE30-9C4E-8202-EA770052BCDA}" destId="{E2181361-3E9E-D249-9E1F-EA764880F4C2}" srcOrd="0" destOrd="0" presId="urn:microsoft.com/office/officeart/2005/8/layout/radial4"/>
    <dgm:cxn modelId="{D8FCDA4A-FA6B-2547-A0E0-CF7E8DC5FB8C}" srcId="{F369EB00-555C-1A4A-93DB-674EC7042682}" destId="{EFDCB1A0-AE90-2D4A-AE96-F00FDE455F51}" srcOrd="0" destOrd="0" parTransId="{3B260CD9-52F7-544F-BA13-2BD56DD9C239}" sibTransId="{55F54F12-6E61-1E43-AEAE-BE20D8240C58}"/>
    <dgm:cxn modelId="{7B46CB4D-91AB-4E46-8C0D-2AD4B66F5640}" type="presOf" srcId="{1E29699E-5CAD-804C-84F2-91377072A7E5}" destId="{249FCA83-182D-E642-B2DE-AD6BFD5A7515}" srcOrd="0" destOrd="0" presId="urn:microsoft.com/office/officeart/2005/8/layout/radial4"/>
    <dgm:cxn modelId="{DB2A29F3-CECB-214F-9CD3-9F38D94B13F6}" type="presParOf" srcId="{606083E5-2B59-064F-9881-BC7C06C577EE}" destId="{3E8C3840-DF7F-D048-9314-A0D8488A125F}" srcOrd="0" destOrd="0" presId="urn:microsoft.com/office/officeart/2005/8/layout/radial4"/>
    <dgm:cxn modelId="{A4FDCD08-64FE-4A49-B326-A94BE8416A6A}" type="presParOf" srcId="{606083E5-2B59-064F-9881-BC7C06C577EE}" destId="{2765B948-3BA1-EB41-970B-295129D00524}" srcOrd="1" destOrd="0" presId="urn:microsoft.com/office/officeart/2005/8/layout/radial4"/>
    <dgm:cxn modelId="{A28441AB-5E49-5F49-99D8-70A0AEF84EE1}" type="presParOf" srcId="{606083E5-2B59-064F-9881-BC7C06C577EE}" destId="{51229322-F34E-B84D-A49F-BCB7612C1C01}" srcOrd="2" destOrd="0" presId="urn:microsoft.com/office/officeart/2005/8/layout/radial4"/>
    <dgm:cxn modelId="{949D103E-44B3-C34A-946C-2A551A16DC52}" type="presParOf" srcId="{606083E5-2B59-064F-9881-BC7C06C577EE}" destId="{BFD62FDD-1819-9E4C-BC82-BFBF12659398}" srcOrd="3" destOrd="0" presId="urn:microsoft.com/office/officeart/2005/8/layout/radial4"/>
    <dgm:cxn modelId="{50415C4F-CEBF-DD40-AB16-F5D2F0CA3912}" type="presParOf" srcId="{606083E5-2B59-064F-9881-BC7C06C577EE}" destId="{249FCA83-182D-E642-B2DE-AD6BFD5A7515}" srcOrd="4" destOrd="0" presId="urn:microsoft.com/office/officeart/2005/8/layout/radial4"/>
    <dgm:cxn modelId="{B6DC5A5A-C872-8142-ADE2-8A654C953C6A}" type="presParOf" srcId="{606083E5-2B59-064F-9881-BC7C06C577EE}" destId="{E2181361-3E9E-D249-9E1F-EA764880F4C2}" srcOrd="5" destOrd="0" presId="urn:microsoft.com/office/officeart/2005/8/layout/radial4"/>
    <dgm:cxn modelId="{F829CF54-41F8-7A4E-9517-71143D016F90}" type="presParOf" srcId="{606083E5-2B59-064F-9881-BC7C06C577EE}" destId="{0CD1F242-028E-5C4B-AFE7-06BF88909B35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DD4DBC-2EA0-8B4D-A23E-FD6C11BF993C}" type="doc">
      <dgm:prSet loTypeId="urn:microsoft.com/office/officeart/2008/layout/HorizontalMultiLevelHierarchy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A138F253-5BFD-974F-A781-C37B4727FCAE}">
      <dgm:prSet phldrT="[Texto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LGSM</a:t>
          </a:r>
          <a:endParaRPr lang="es-ES" dirty="0"/>
        </a:p>
      </dgm:t>
    </dgm:pt>
    <dgm:pt modelId="{6C822DFC-F3A0-8C43-8201-889540056FFA}" type="parTrans" cxnId="{355D76F7-E171-C24F-8CCE-0B781C5420B0}">
      <dgm:prSet/>
      <dgm:spPr/>
      <dgm:t>
        <a:bodyPr/>
        <a:lstStyle/>
        <a:p>
          <a:endParaRPr lang="es-ES"/>
        </a:p>
      </dgm:t>
    </dgm:pt>
    <dgm:pt modelId="{98FEB194-29B5-DE4D-9BA2-EC4314A7A603}" type="sibTrans" cxnId="{355D76F7-E171-C24F-8CCE-0B781C5420B0}">
      <dgm:prSet/>
      <dgm:spPr/>
      <dgm:t>
        <a:bodyPr/>
        <a:lstStyle/>
        <a:p>
          <a:endParaRPr lang="es-ES"/>
        </a:p>
      </dgm:t>
    </dgm:pt>
    <dgm:pt modelId="{C56181D5-1546-E743-943E-016FDAC7A787}">
      <dgm:prSet phldrT="[Texto]" custT="1"/>
      <dgm:spPr/>
      <dgm:t>
        <a:bodyPr/>
        <a:lstStyle/>
        <a:p>
          <a:r>
            <a:rPr lang="es-ES" sz="2000" dirty="0" smtClean="0"/>
            <a:t>SA</a:t>
          </a:r>
          <a:endParaRPr lang="es-ES" sz="2000" dirty="0"/>
        </a:p>
      </dgm:t>
    </dgm:pt>
    <dgm:pt modelId="{FF9A5BCE-A1C9-CC47-9BF2-B87551C84DAE}" type="parTrans" cxnId="{999A7611-6A37-AA44-8290-9BF027F7EB68}">
      <dgm:prSet/>
      <dgm:spPr/>
      <dgm:t>
        <a:bodyPr/>
        <a:lstStyle/>
        <a:p>
          <a:endParaRPr lang="es-ES"/>
        </a:p>
      </dgm:t>
    </dgm:pt>
    <dgm:pt modelId="{26125EEE-2580-9242-B63E-FF8683E409B5}" type="sibTrans" cxnId="{999A7611-6A37-AA44-8290-9BF027F7EB68}">
      <dgm:prSet/>
      <dgm:spPr/>
      <dgm:t>
        <a:bodyPr/>
        <a:lstStyle/>
        <a:p>
          <a:endParaRPr lang="es-ES"/>
        </a:p>
      </dgm:t>
    </dgm:pt>
    <dgm:pt modelId="{461047BB-878C-3247-8E8C-798EA9ABA18B}">
      <dgm:prSet/>
      <dgm:spPr/>
      <dgm:t>
        <a:bodyPr/>
        <a:lstStyle/>
        <a:p>
          <a:r>
            <a:rPr lang="es-ES" dirty="0" smtClean="0"/>
            <a:t>Sociedad Anónima </a:t>
          </a:r>
          <a:endParaRPr lang="es-ES" dirty="0"/>
        </a:p>
      </dgm:t>
    </dgm:pt>
    <dgm:pt modelId="{F940E467-380A-204D-ACF2-38E11A938255}" type="parTrans" cxnId="{B03EBBD2-87E3-8240-998F-3D5383A496D2}">
      <dgm:prSet/>
      <dgm:spPr/>
      <dgm:t>
        <a:bodyPr/>
        <a:lstStyle/>
        <a:p>
          <a:endParaRPr lang="es-ES"/>
        </a:p>
      </dgm:t>
    </dgm:pt>
    <dgm:pt modelId="{4A372091-819F-0548-A3A9-F9212331DF6D}" type="sibTrans" cxnId="{B03EBBD2-87E3-8240-998F-3D5383A496D2}">
      <dgm:prSet/>
      <dgm:spPr/>
      <dgm:t>
        <a:bodyPr/>
        <a:lstStyle/>
        <a:p>
          <a:endParaRPr lang="es-ES"/>
        </a:p>
      </dgm:t>
    </dgm:pt>
    <dgm:pt modelId="{78D2C5A9-4D05-C843-AA64-E92EE5BE4891}" type="pres">
      <dgm:prSet presAssocID="{AFDD4DBC-2EA0-8B4D-A23E-FD6C11BF993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9428D9-4F98-EC4C-8B14-5C06BAA7284D}" type="pres">
      <dgm:prSet presAssocID="{A138F253-5BFD-974F-A781-C37B4727FCAE}" presName="root1" presStyleCnt="0"/>
      <dgm:spPr/>
    </dgm:pt>
    <dgm:pt modelId="{1A39434F-B42E-5640-B058-58C92E00DEF2}" type="pres">
      <dgm:prSet presAssocID="{A138F253-5BFD-974F-A781-C37B4727FCAE}" presName="LevelOneTextNode" presStyleLbl="node0" presStyleIdx="0" presStyleCnt="1" custScaleY="4588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D292FA9F-33DE-CE44-BEBB-9257D2320267}" type="pres">
      <dgm:prSet presAssocID="{A138F253-5BFD-974F-A781-C37B4727FCAE}" presName="level2hierChild" presStyleCnt="0"/>
      <dgm:spPr/>
    </dgm:pt>
    <dgm:pt modelId="{7765A4E6-39F7-604F-AC0E-3A1A72080BB8}" type="pres">
      <dgm:prSet presAssocID="{FF9A5BCE-A1C9-CC47-9BF2-B87551C84DAE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0AA61FA2-142B-E349-8E55-FB37EBB054CA}" type="pres">
      <dgm:prSet presAssocID="{FF9A5BCE-A1C9-CC47-9BF2-B87551C84DAE}" presName="connTx" presStyleLbl="parChTrans1D2" presStyleIdx="0" presStyleCnt="1"/>
      <dgm:spPr/>
      <dgm:t>
        <a:bodyPr/>
        <a:lstStyle/>
        <a:p>
          <a:endParaRPr lang="en-US"/>
        </a:p>
      </dgm:t>
    </dgm:pt>
    <dgm:pt modelId="{B401A8D3-43DD-D54E-AF96-BD1422FB95B0}" type="pres">
      <dgm:prSet presAssocID="{C56181D5-1546-E743-943E-016FDAC7A787}" presName="root2" presStyleCnt="0"/>
      <dgm:spPr/>
    </dgm:pt>
    <dgm:pt modelId="{B75BBBC0-0CEE-CC4D-B4F2-021BF4A324D8}" type="pres">
      <dgm:prSet presAssocID="{C56181D5-1546-E743-943E-016FDAC7A787}" presName="LevelTwoTextNode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A1038ED-C28A-3546-B80E-42E4E5F5B84D}" type="pres">
      <dgm:prSet presAssocID="{C56181D5-1546-E743-943E-016FDAC7A787}" presName="level3hierChild" presStyleCnt="0"/>
      <dgm:spPr/>
    </dgm:pt>
    <dgm:pt modelId="{78E327A3-4C88-FA4E-ABC1-E24D406695AB}" type="pres">
      <dgm:prSet presAssocID="{F940E467-380A-204D-ACF2-38E11A938255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02A3A463-22CC-284D-B26A-5648C20249B9}" type="pres">
      <dgm:prSet presAssocID="{F940E467-380A-204D-ACF2-38E11A938255}" presName="connTx" presStyleLbl="parChTrans1D3" presStyleIdx="0" presStyleCnt="1"/>
      <dgm:spPr/>
      <dgm:t>
        <a:bodyPr/>
        <a:lstStyle/>
        <a:p>
          <a:endParaRPr lang="en-US"/>
        </a:p>
      </dgm:t>
    </dgm:pt>
    <dgm:pt modelId="{14CC2328-87AA-DF40-B37E-878BF849A011}" type="pres">
      <dgm:prSet presAssocID="{461047BB-878C-3247-8E8C-798EA9ABA18B}" presName="root2" presStyleCnt="0"/>
      <dgm:spPr/>
    </dgm:pt>
    <dgm:pt modelId="{693AECC6-36DC-974B-B43F-3F50F235E15F}" type="pres">
      <dgm:prSet presAssocID="{461047BB-878C-3247-8E8C-798EA9ABA18B}" presName="LevelTwoTextNode" presStyleLbl="node3" presStyleIdx="0" presStyleCnt="1" custScaleX="18527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124380E-6899-DE4E-9CE9-C0E5454EE306}" type="pres">
      <dgm:prSet presAssocID="{461047BB-878C-3247-8E8C-798EA9ABA18B}" presName="level3hierChild" presStyleCnt="0"/>
      <dgm:spPr/>
    </dgm:pt>
  </dgm:ptLst>
  <dgm:cxnLst>
    <dgm:cxn modelId="{7C06C029-D76B-A646-A5AA-62CFE34C4D5A}" type="presOf" srcId="{F940E467-380A-204D-ACF2-38E11A938255}" destId="{02A3A463-22CC-284D-B26A-5648C20249B9}" srcOrd="1" destOrd="0" presId="urn:microsoft.com/office/officeart/2008/layout/HorizontalMultiLevelHierarchy"/>
    <dgm:cxn modelId="{EAE31773-3B0B-6249-970C-79ED0B46F9C1}" type="presOf" srcId="{461047BB-878C-3247-8E8C-798EA9ABA18B}" destId="{693AECC6-36DC-974B-B43F-3F50F235E15F}" srcOrd="0" destOrd="0" presId="urn:microsoft.com/office/officeart/2008/layout/HorizontalMultiLevelHierarchy"/>
    <dgm:cxn modelId="{0E042E56-1548-C042-A34F-5651F06658F1}" type="presOf" srcId="{AFDD4DBC-2EA0-8B4D-A23E-FD6C11BF993C}" destId="{78D2C5A9-4D05-C843-AA64-E92EE5BE4891}" srcOrd="0" destOrd="0" presId="urn:microsoft.com/office/officeart/2008/layout/HorizontalMultiLevelHierarchy"/>
    <dgm:cxn modelId="{4387F535-DDBD-1540-B4CC-DDA9EC1FE70A}" type="presOf" srcId="{F940E467-380A-204D-ACF2-38E11A938255}" destId="{78E327A3-4C88-FA4E-ABC1-E24D406695AB}" srcOrd="0" destOrd="0" presId="urn:microsoft.com/office/officeart/2008/layout/HorizontalMultiLevelHierarchy"/>
    <dgm:cxn modelId="{5DA68913-4B0A-AC4A-B6B8-F7CDFF51504F}" type="presOf" srcId="{A138F253-5BFD-974F-A781-C37B4727FCAE}" destId="{1A39434F-B42E-5640-B058-58C92E00DEF2}" srcOrd="0" destOrd="0" presId="urn:microsoft.com/office/officeart/2008/layout/HorizontalMultiLevelHierarchy"/>
    <dgm:cxn modelId="{DC981783-612F-5044-8D32-3B6664A84296}" type="presOf" srcId="{C56181D5-1546-E743-943E-016FDAC7A787}" destId="{B75BBBC0-0CEE-CC4D-B4F2-021BF4A324D8}" srcOrd="0" destOrd="0" presId="urn:microsoft.com/office/officeart/2008/layout/HorizontalMultiLevelHierarchy"/>
    <dgm:cxn modelId="{B6AF7C0A-A962-7643-9CE7-63D9306F60F2}" type="presOf" srcId="{FF9A5BCE-A1C9-CC47-9BF2-B87551C84DAE}" destId="{7765A4E6-39F7-604F-AC0E-3A1A72080BB8}" srcOrd="0" destOrd="0" presId="urn:microsoft.com/office/officeart/2008/layout/HorizontalMultiLevelHierarchy"/>
    <dgm:cxn modelId="{057BFF37-174B-1940-96F5-E3DBE9E8E76D}" type="presOf" srcId="{FF9A5BCE-A1C9-CC47-9BF2-B87551C84DAE}" destId="{0AA61FA2-142B-E349-8E55-FB37EBB054CA}" srcOrd="1" destOrd="0" presId="urn:microsoft.com/office/officeart/2008/layout/HorizontalMultiLevelHierarchy"/>
    <dgm:cxn modelId="{999A7611-6A37-AA44-8290-9BF027F7EB68}" srcId="{A138F253-5BFD-974F-A781-C37B4727FCAE}" destId="{C56181D5-1546-E743-943E-016FDAC7A787}" srcOrd="0" destOrd="0" parTransId="{FF9A5BCE-A1C9-CC47-9BF2-B87551C84DAE}" sibTransId="{26125EEE-2580-9242-B63E-FF8683E409B5}"/>
    <dgm:cxn modelId="{B03EBBD2-87E3-8240-998F-3D5383A496D2}" srcId="{C56181D5-1546-E743-943E-016FDAC7A787}" destId="{461047BB-878C-3247-8E8C-798EA9ABA18B}" srcOrd="0" destOrd="0" parTransId="{F940E467-380A-204D-ACF2-38E11A938255}" sibTransId="{4A372091-819F-0548-A3A9-F9212331DF6D}"/>
    <dgm:cxn modelId="{355D76F7-E171-C24F-8CCE-0B781C5420B0}" srcId="{AFDD4DBC-2EA0-8B4D-A23E-FD6C11BF993C}" destId="{A138F253-5BFD-974F-A781-C37B4727FCAE}" srcOrd="0" destOrd="0" parTransId="{6C822DFC-F3A0-8C43-8201-889540056FFA}" sibTransId="{98FEB194-29B5-DE4D-9BA2-EC4314A7A603}"/>
    <dgm:cxn modelId="{ECF51A54-FBBD-A245-A068-114C4BC1D577}" type="presParOf" srcId="{78D2C5A9-4D05-C843-AA64-E92EE5BE4891}" destId="{2C9428D9-4F98-EC4C-8B14-5C06BAA7284D}" srcOrd="0" destOrd="0" presId="urn:microsoft.com/office/officeart/2008/layout/HorizontalMultiLevelHierarchy"/>
    <dgm:cxn modelId="{0220E04E-61A2-124B-8CF4-EFCC76C72353}" type="presParOf" srcId="{2C9428D9-4F98-EC4C-8B14-5C06BAA7284D}" destId="{1A39434F-B42E-5640-B058-58C92E00DEF2}" srcOrd="0" destOrd="0" presId="urn:microsoft.com/office/officeart/2008/layout/HorizontalMultiLevelHierarchy"/>
    <dgm:cxn modelId="{00850FE3-C3A1-BD4F-90EB-49BBDB855F80}" type="presParOf" srcId="{2C9428D9-4F98-EC4C-8B14-5C06BAA7284D}" destId="{D292FA9F-33DE-CE44-BEBB-9257D2320267}" srcOrd="1" destOrd="0" presId="urn:microsoft.com/office/officeart/2008/layout/HorizontalMultiLevelHierarchy"/>
    <dgm:cxn modelId="{81BAFA50-A9A6-0C45-AF4D-67E85A9523EC}" type="presParOf" srcId="{D292FA9F-33DE-CE44-BEBB-9257D2320267}" destId="{7765A4E6-39F7-604F-AC0E-3A1A72080BB8}" srcOrd="0" destOrd="0" presId="urn:microsoft.com/office/officeart/2008/layout/HorizontalMultiLevelHierarchy"/>
    <dgm:cxn modelId="{DA80DD93-8167-3F4B-BEC8-D932A760A363}" type="presParOf" srcId="{7765A4E6-39F7-604F-AC0E-3A1A72080BB8}" destId="{0AA61FA2-142B-E349-8E55-FB37EBB054CA}" srcOrd="0" destOrd="0" presId="urn:microsoft.com/office/officeart/2008/layout/HorizontalMultiLevelHierarchy"/>
    <dgm:cxn modelId="{EF074363-7C53-0842-AD09-10FDCB7E17FC}" type="presParOf" srcId="{D292FA9F-33DE-CE44-BEBB-9257D2320267}" destId="{B401A8D3-43DD-D54E-AF96-BD1422FB95B0}" srcOrd="1" destOrd="0" presId="urn:microsoft.com/office/officeart/2008/layout/HorizontalMultiLevelHierarchy"/>
    <dgm:cxn modelId="{D378245C-3FC3-B64D-BFF3-E88B45A65510}" type="presParOf" srcId="{B401A8D3-43DD-D54E-AF96-BD1422FB95B0}" destId="{B75BBBC0-0CEE-CC4D-B4F2-021BF4A324D8}" srcOrd="0" destOrd="0" presId="urn:microsoft.com/office/officeart/2008/layout/HorizontalMultiLevelHierarchy"/>
    <dgm:cxn modelId="{6D7BC6D2-EC61-4E47-BF6E-C8EF668A0653}" type="presParOf" srcId="{B401A8D3-43DD-D54E-AF96-BD1422FB95B0}" destId="{BA1038ED-C28A-3546-B80E-42E4E5F5B84D}" srcOrd="1" destOrd="0" presId="urn:microsoft.com/office/officeart/2008/layout/HorizontalMultiLevelHierarchy"/>
    <dgm:cxn modelId="{FEE61A6C-4E07-694F-9B86-83CA35D17BCD}" type="presParOf" srcId="{BA1038ED-C28A-3546-B80E-42E4E5F5B84D}" destId="{78E327A3-4C88-FA4E-ABC1-E24D406695AB}" srcOrd="0" destOrd="0" presId="urn:microsoft.com/office/officeart/2008/layout/HorizontalMultiLevelHierarchy"/>
    <dgm:cxn modelId="{8C1FD963-8707-9544-A930-E354B1BCEAED}" type="presParOf" srcId="{78E327A3-4C88-FA4E-ABC1-E24D406695AB}" destId="{02A3A463-22CC-284D-B26A-5648C20249B9}" srcOrd="0" destOrd="0" presId="urn:microsoft.com/office/officeart/2008/layout/HorizontalMultiLevelHierarchy"/>
    <dgm:cxn modelId="{9F45C280-0953-4E49-A34B-1B02A51EB9F6}" type="presParOf" srcId="{BA1038ED-C28A-3546-B80E-42E4E5F5B84D}" destId="{14CC2328-87AA-DF40-B37E-878BF849A011}" srcOrd="1" destOrd="0" presId="urn:microsoft.com/office/officeart/2008/layout/HorizontalMultiLevelHierarchy"/>
    <dgm:cxn modelId="{E1EDB405-8D5C-1348-B108-BF41876C6708}" type="presParOf" srcId="{14CC2328-87AA-DF40-B37E-878BF849A011}" destId="{693AECC6-36DC-974B-B43F-3F50F235E15F}" srcOrd="0" destOrd="0" presId="urn:microsoft.com/office/officeart/2008/layout/HorizontalMultiLevelHierarchy"/>
    <dgm:cxn modelId="{8DA846C4-1BD2-7744-B58D-909CF6778C63}" type="presParOf" srcId="{14CC2328-87AA-DF40-B37E-878BF849A011}" destId="{2124380E-6899-DE4E-9CE9-C0E5454EE30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DD4DBC-2EA0-8B4D-A23E-FD6C11BF993C}" type="doc">
      <dgm:prSet loTypeId="urn:microsoft.com/office/officeart/2008/layout/HorizontalMultiLevelHierarchy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A138F253-5BFD-974F-A781-C37B4727FCAE}">
      <dgm:prSet phldrT="[Texto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dirty="0" smtClean="0"/>
            <a:t>LMV</a:t>
          </a:r>
          <a:endParaRPr lang="es-ES" dirty="0"/>
        </a:p>
      </dgm:t>
    </dgm:pt>
    <dgm:pt modelId="{6C822DFC-F3A0-8C43-8201-889540056FFA}" type="parTrans" cxnId="{355D76F7-E171-C24F-8CCE-0B781C5420B0}">
      <dgm:prSet/>
      <dgm:spPr/>
      <dgm:t>
        <a:bodyPr/>
        <a:lstStyle/>
        <a:p>
          <a:endParaRPr lang="es-ES"/>
        </a:p>
      </dgm:t>
    </dgm:pt>
    <dgm:pt modelId="{98FEB194-29B5-DE4D-9BA2-EC4314A7A603}" type="sibTrans" cxnId="{355D76F7-E171-C24F-8CCE-0B781C5420B0}">
      <dgm:prSet/>
      <dgm:spPr/>
      <dgm:t>
        <a:bodyPr/>
        <a:lstStyle/>
        <a:p>
          <a:endParaRPr lang="es-ES"/>
        </a:p>
      </dgm:t>
    </dgm:pt>
    <dgm:pt modelId="{C56181D5-1546-E743-943E-016FDAC7A787}">
      <dgm:prSet phldrT="[Texto]" custT="1"/>
      <dgm:spPr/>
      <dgm:t>
        <a:bodyPr/>
        <a:lstStyle/>
        <a:p>
          <a:r>
            <a:rPr lang="es-ES" sz="2400" dirty="0" smtClean="0"/>
            <a:t>SAPI</a:t>
          </a:r>
          <a:endParaRPr lang="es-ES" sz="2400" dirty="0"/>
        </a:p>
      </dgm:t>
    </dgm:pt>
    <dgm:pt modelId="{FF9A5BCE-A1C9-CC47-9BF2-B87551C84DAE}" type="parTrans" cxnId="{999A7611-6A37-AA44-8290-9BF027F7EB68}">
      <dgm:prSet/>
      <dgm:spPr/>
      <dgm:t>
        <a:bodyPr/>
        <a:lstStyle/>
        <a:p>
          <a:endParaRPr lang="es-ES"/>
        </a:p>
      </dgm:t>
    </dgm:pt>
    <dgm:pt modelId="{26125EEE-2580-9242-B63E-FF8683E409B5}" type="sibTrans" cxnId="{999A7611-6A37-AA44-8290-9BF027F7EB68}">
      <dgm:prSet/>
      <dgm:spPr/>
      <dgm:t>
        <a:bodyPr/>
        <a:lstStyle/>
        <a:p>
          <a:endParaRPr lang="es-ES"/>
        </a:p>
      </dgm:t>
    </dgm:pt>
    <dgm:pt modelId="{461047BB-878C-3247-8E8C-798EA9ABA18B}">
      <dgm:prSet custT="1"/>
      <dgm:spPr/>
      <dgm:t>
        <a:bodyPr/>
        <a:lstStyle/>
        <a:p>
          <a:r>
            <a:rPr lang="es-ES" sz="1600" dirty="0" smtClean="0"/>
            <a:t>Sociedad Anónima Promotora de Inversión </a:t>
          </a:r>
          <a:endParaRPr lang="es-ES" sz="1600" dirty="0"/>
        </a:p>
      </dgm:t>
    </dgm:pt>
    <dgm:pt modelId="{F940E467-380A-204D-ACF2-38E11A938255}" type="parTrans" cxnId="{B03EBBD2-87E3-8240-998F-3D5383A496D2}">
      <dgm:prSet/>
      <dgm:spPr/>
      <dgm:t>
        <a:bodyPr/>
        <a:lstStyle/>
        <a:p>
          <a:endParaRPr lang="es-ES"/>
        </a:p>
      </dgm:t>
    </dgm:pt>
    <dgm:pt modelId="{4A372091-819F-0548-A3A9-F9212331DF6D}" type="sibTrans" cxnId="{B03EBBD2-87E3-8240-998F-3D5383A496D2}">
      <dgm:prSet/>
      <dgm:spPr/>
      <dgm:t>
        <a:bodyPr/>
        <a:lstStyle/>
        <a:p>
          <a:endParaRPr lang="es-ES"/>
        </a:p>
      </dgm:t>
    </dgm:pt>
    <dgm:pt modelId="{84CBB9CD-7C68-184C-9D74-505CF98BB232}">
      <dgm:prSet custT="1"/>
      <dgm:spPr/>
      <dgm:t>
        <a:bodyPr/>
        <a:lstStyle/>
        <a:p>
          <a:r>
            <a:rPr lang="es-ES" sz="2000" dirty="0" smtClean="0"/>
            <a:t>SAPIB</a:t>
          </a:r>
          <a:endParaRPr lang="es-ES" sz="2000" dirty="0"/>
        </a:p>
      </dgm:t>
    </dgm:pt>
    <dgm:pt modelId="{65E0CF8C-5021-7941-9484-45768EA5AE78}" type="parTrans" cxnId="{EFCED16B-BC66-CD40-A244-E7CB7E049BEE}">
      <dgm:prSet/>
      <dgm:spPr/>
      <dgm:t>
        <a:bodyPr/>
        <a:lstStyle/>
        <a:p>
          <a:endParaRPr lang="es-ES"/>
        </a:p>
      </dgm:t>
    </dgm:pt>
    <dgm:pt modelId="{DE58976A-0762-484B-8B2A-87C93548ACC8}" type="sibTrans" cxnId="{EFCED16B-BC66-CD40-A244-E7CB7E049BEE}">
      <dgm:prSet/>
      <dgm:spPr/>
      <dgm:t>
        <a:bodyPr/>
        <a:lstStyle/>
        <a:p>
          <a:endParaRPr lang="es-ES"/>
        </a:p>
      </dgm:t>
    </dgm:pt>
    <dgm:pt modelId="{1FA0514C-B4A2-5A4F-98A7-7E7EB3E2F29C}">
      <dgm:prSet/>
      <dgm:spPr/>
      <dgm:t>
        <a:bodyPr/>
        <a:lstStyle/>
        <a:p>
          <a:r>
            <a:rPr lang="es-ES" dirty="0" smtClean="0"/>
            <a:t>Sociedad Anónima Promotora de Inversión Bursátil (Oferta Pública)</a:t>
          </a:r>
          <a:endParaRPr lang="es-ES" dirty="0"/>
        </a:p>
      </dgm:t>
    </dgm:pt>
    <dgm:pt modelId="{3AD0AFCA-5056-1D4D-91AA-2AAF99A24B64}" type="parTrans" cxnId="{0851534B-225A-9E46-9B9E-CE3CAB0D6B60}">
      <dgm:prSet/>
      <dgm:spPr/>
      <dgm:t>
        <a:bodyPr/>
        <a:lstStyle/>
        <a:p>
          <a:endParaRPr lang="es-ES"/>
        </a:p>
      </dgm:t>
    </dgm:pt>
    <dgm:pt modelId="{F7B7DFEA-1E89-E243-B959-79216B9C2E66}" type="sibTrans" cxnId="{0851534B-225A-9E46-9B9E-CE3CAB0D6B60}">
      <dgm:prSet/>
      <dgm:spPr/>
      <dgm:t>
        <a:bodyPr/>
        <a:lstStyle/>
        <a:p>
          <a:endParaRPr lang="es-ES"/>
        </a:p>
      </dgm:t>
    </dgm:pt>
    <dgm:pt modelId="{A4CACFA1-A9D0-644F-AF7D-CB8100D9EDB8}">
      <dgm:prSet custT="1"/>
      <dgm:spPr/>
      <dgm:t>
        <a:bodyPr/>
        <a:lstStyle/>
        <a:p>
          <a:r>
            <a:rPr lang="es-ES" sz="2000" dirty="0" smtClean="0"/>
            <a:t>SAB</a:t>
          </a:r>
          <a:endParaRPr lang="es-ES" sz="2000" dirty="0"/>
        </a:p>
      </dgm:t>
    </dgm:pt>
    <dgm:pt modelId="{782C1C30-3F98-E34B-A02F-446A4789242F}" type="parTrans" cxnId="{FE18109E-4047-CF45-B368-95F8C9282BC7}">
      <dgm:prSet/>
      <dgm:spPr/>
      <dgm:t>
        <a:bodyPr/>
        <a:lstStyle/>
        <a:p>
          <a:endParaRPr lang="es-ES"/>
        </a:p>
      </dgm:t>
    </dgm:pt>
    <dgm:pt modelId="{4E965663-2C7D-E846-9E2E-198571524756}" type="sibTrans" cxnId="{FE18109E-4047-CF45-B368-95F8C9282BC7}">
      <dgm:prSet/>
      <dgm:spPr/>
      <dgm:t>
        <a:bodyPr/>
        <a:lstStyle/>
        <a:p>
          <a:endParaRPr lang="es-ES"/>
        </a:p>
      </dgm:t>
    </dgm:pt>
    <dgm:pt modelId="{8C9CFAF0-A868-0743-9303-DD0D6F05FA46}">
      <dgm:prSet custT="1"/>
      <dgm:spPr/>
      <dgm:t>
        <a:bodyPr/>
        <a:lstStyle/>
        <a:p>
          <a:r>
            <a:rPr lang="es-ES" sz="1600" dirty="0" smtClean="0"/>
            <a:t>Sociedad Anónima Bursátil</a:t>
          </a:r>
          <a:endParaRPr lang="es-ES" sz="1600" dirty="0"/>
        </a:p>
      </dgm:t>
    </dgm:pt>
    <dgm:pt modelId="{EDE03246-904D-7B41-B914-D42953134246}" type="parTrans" cxnId="{5E9F371C-41E6-C14B-A5BA-001CD8284A80}">
      <dgm:prSet/>
      <dgm:spPr/>
      <dgm:t>
        <a:bodyPr/>
        <a:lstStyle/>
        <a:p>
          <a:endParaRPr lang="es-ES"/>
        </a:p>
      </dgm:t>
    </dgm:pt>
    <dgm:pt modelId="{54268D4D-8437-F543-ABB6-5F5AFC146C2E}" type="sibTrans" cxnId="{5E9F371C-41E6-C14B-A5BA-001CD8284A80}">
      <dgm:prSet/>
      <dgm:spPr/>
      <dgm:t>
        <a:bodyPr/>
        <a:lstStyle/>
        <a:p>
          <a:endParaRPr lang="es-ES"/>
        </a:p>
      </dgm:t>
    </dgm:pt>
    <dgm:pt modelId="{78D2C5A9-4D05-C843-AA64-E92EE5BE4891}" type="pres">
      <dgm:prSet presAssocID="{AFDD4DBC-2EA0-8B4D-A23E-FD6C11BF993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9428D9-4F98-EC4C-8B14-5C06BAA7284D}" type="pres">
      <dgm:prSet presAssocID="{A138F253-5BFD-974F-A781-C37B4727FCAE}" presName="root1" presStyleCnt="0"/>
      <dgm:spPr/>
    </dgm:pt>
    <dgm:pt modelId="{1A39434F-B42E-5640-B058-58C92E00DEF2}" type="pres">
      <dgm:prSet presAssocID="{A138F253-5BFD-974F-A781-C37B4727FCAE}" presName="LevelOneTextNode" presStyleLbl="node0" presStyleIdx="0" presStyleCnt="1" custScaleY="4588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D292FA9F-33DE-CE44-BEBB-9257D2320267}" type="pres">
      <dgm:prSet presAssocID="{A138F253-5BFD-974F-A781-C37B4727FCAE}" presName="level2hierChild" presStyleCnt="0"/>
      <dgm:spPr/>
    </dgm:pt>
    <dgm:pt modelId="{7765A4E6-39F7-604F-AC0E-3A1A72080BB8}" type="pres">
      <dgm:prSet presAssocID="{FF9A5BCE-A1C9-CC47-9BF2-B87551C84DAE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0AA61FA2-142B-E349-8E55-FB37EBB054CA}" type="pres">
      <dgm:prSet presAssocID="{FF9A5BCE-A1C9-CC47-9BF2-B87551C84DAE}" presName="connTx" presStyleLbl="parChTrans1D2" presStyleIdx="0" presStyleCnt="3"/>
      <dgm:spPr/>
      <dgm:t>
        <a:bodyPr/>
        <a:lstStyle/>
        <a:p>
          <a:endParaRPr lang="en-US"/>
        </a:p>
      </dgm:t>
    </dgm:pt>
    <dgm:pt modelId="{B401A8D3-43DD-D54E-AF96-BD1422FB95B0}" type="pres">
      <dgm:prSet presAssocID="{C56181D5-1546-E743-943E-016FDAC7A787}" presName="root2" presStyleCnt="0"/>
      <dgm:spPr/>
    </dgm:pt>
    <dgm:pt modelId="{B75BBBC0-0CEE-CC4D-B4F2-021BF4A324D8}" type="pres">
      <dgm:prSet presAssocID="{C56181D5-1546-E743-943E-016FDAC7A787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A1038ED-C28A-3546-B80E-42E4E5F5B84D}" type="pres">
      <dgm:prSet presAssocID="{C56181D5-1546-E743-943E-016FDAC7A787}" presName="level3hierChild" presStyleCnt="0"/>
      <dgm:spPr/>
    </dgm:pt>
    <dgm:pt modelId="{78E327A3-4C88-FA4E-ABC1-E24D406695AB}" type="pres">
      <dgm:prSet presAssocID="{F940E467-380A-204D-ACF2-38E11A938255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02A3A463-22CC-284D-B26A-5648C20249B9}" type="pres">
      <dgm:prSet presAssocID="{F940E467-380A-204D-ACF2-38E11A938255}" presName="connTx" presStyleLbl="parChTrans1D3" presStyleIdx="0" presStyleCnt="3"/>
      <dgm:spPr/>
      <dgm:t>
        <a:bodyPr/>
        <a:lstStyle/>
        <a:p>
          <a:endParaRPr lang="en-US"/>
        </a:p>
      </dgm:t>
    </dgm:pt>
    <dgm:pt modelId="{14CC2328-87AA-DF40-B37E-878BF849A011}" type="pres">
      <dgm:prSet presAssocID="{461047BB-878C-3247-8E8C-798EA9ABA18B}" presName="root2" presStyleCnt="0"/>
      <dgm:spPr/>
    </dgm:pt>
    <dgm:pt modelId="{693AECC6-36DC-974B-B43F-3F50F235E15F}" type="pres">
      <dgm:prSet presAssocID="{461047BB-878C-3247-8E8C-798EA9ABA18B}" presName="LevelTwoTextNode" presStyleLbl="node3" presStyleIdx="0" presStyleCnt="3" custScaleX="14747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124380E-6899-DE4E-9CE9-C0E5454EE306}" type="pres">
      <dgm:prSet presAssocID="{461047BB-878C-3247-8E8C-798EA9ABA18B}" presName="level3hierChild" presStyleCnt="0"/>
      <dgm:spPr/>
    </dgm:pt>
    <dgm:pt modelId="{613E585A-B14D-3844-A0DF-CC7D5436ADE6}" type="pres">
      <dgm:prSet presAssocID="{65E0CF8C-5021-7941-9484-45768EA5AE78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FA7BDD6B-3BE6-074D-840E-5B64955DFBFC}" type="pres">
      <dgm:prSet presAssocID="{65E0CF8C-5021-7941-9484-45768EA5AE78}" presName="connTx" presStyleLbl="parChTrans1D2" presStyleIdx="1" presStyleCnt="3"/>
      <dgm:spPr/>
      <dgm:t>
        <a:bodyPr/>
        <a:lstStyle/>
        <a:p>
          <a:endParaRPr lang="en-US"/>
        </a:p>
      </dgm:t>
    </dgm:pt>
    <dgm:pt modelId="{C80D24AA-C75C-FA4F-AEB7-93A782650621}" type="pres">
      <dgm:prSet presAssocID="{84CBB9CD-7C68-184C-9D74-505CF98BB232}" presName="root2" presStyleCnt="0"/>
      <dgm:spPr/>
    </dgm:pt>
    <dgm:pt modelId="{0F3EE23E-0FE4-D64F-97CD-71EAAB35AF29}" type="pres">
      <dgm:prSet presAssocID="{84CBB9CD-7C68-184C-9D74-505CF98BB232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1242ED0-5E5D-504F-9539-975220D3D226}" type="pres">
      <dgm:prSet presAssocID="{84CBB9CD-7C68-184C-9D74-505CF98BB232}" presName="level3hierChild" presStyleCnt="0"/>
      <dgm:spPr/>
    </dgm:pt>
    <dgm:pt modelId="{8B6CFC03-8716-9C48-AB37-E91049F3E3E8}" type="pres">
      <dgm:prSet presAssocID="{3AD0AFCA-5056-1D4D-91AA-2AAF99A24B64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B4B0649F-1E34-0046-8666-BE78DA9D9063}" type="pres">
      <dgm:prSet presAssocID="{3AD0AFCA-5056-1D4D-91AA-2AAF99A24B64}" presName="connTx" presStyleLbl="parChTrans1D3" presStyleIdx="1" presStyleCnt="3"/>
      <dgm:spPr/>
      <dgm:t>
        <a:bodyPr/>
        <a:lstStyle/>
        <a:p>
          <a:endParaRPr lang="en-US"/>
        </a:p>
      </dgm:t>
    </dgm:pt>
    <dgm:pt modelId="{728CCAE2-27E6-9943-83C7-DA395002DA56}" type="pres">
      <dgm:prSet presAssocID="{1FA0514C-B4A2-5A4F-98A7-7E7EB3E2F29C}" presName="root2" presStyleCnt="0"/>
      <dgm:spPr/>
    </dgm:pt>
    <dgm:pt modelId="{C68F3799-92EA-9542-B11C-DAC245559E51}" type="pres">
      <dgm:prSet presAssocID="{1FA0514C-B4A2-5A4F-98A7-7E7EB3E2F29C}" presName="LevelTwoTextNode" presStyleLbl="node3" presStyleIdx="1" presStyleCnt="3" custScaleX="14605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C208012-B997-8F41-8AC2-5539308798D5}" type="pres">
      <dgm:prSet presAssocID="{1FA0514C-B4A2-5A4F-98A7-7E7EB3E2F29C}" presName="level3hierChild" presStyleCnt="0"/>
      <dgm:spPr/>
    </dgm:pt>
    <dgm:pt modelId="{2A0CEA2B-4BCB-3046-B738-5DEC6EC310A0}" type="pres">
      <dgm:prSet presAssocID="{782C1C30-3F98-E34B-A02F-446A4789242F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D2F3491E-6725-D34C-8C3C-A1BA22CD2785}" type="pres">
      <dgm:prSet presAssocID="{782C1C30-3F98-E34B-A02F-446A4789242F}" presName="connTx" presStyleLbl="parChTrans1D2" presStyleIdx="2" presStyleCnt="3"/>
      <dgm:spPr/>
      <dgm:t>
        <a:bodyPr/>
        <a:lstStyle/>
        <a:p>
          <a:endParaRPr lang="en-US"/>
        </a:p>
      </dgm:t>
    </dgm:pt>
    <dgm:pt modelId="{BD223BE1-7BDD-B94A-8D89-9D73D6E1DD37}" type="pres">
      <dgm:prSet presAssocID="{A4CACFA1-A9D0-644F-AF7D-CB8100D9EDB8}" presName="root2" presStyleCnt="0"/>
      <dgm:spPr/>
    </dgm:pt>
    <dgm:pt modelId="{3A76AFC6-D734-7A40-99E6-B50414FA6E85}" type="pres">
      <dgm:prSet presAssocID="{A4CACFA1-A9D0-644F-AF7D-CB8100D9EDB8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D21B7A4-3A38-0949-B67E-4E47197E43FB}" type="pres">
      <dgm:prSet presAssocID="{A4CACFA1-A9D0-644F-AF7D-CB8100D9EDB8}" presName="level3hierChild" presStyleCnt="0"/>
      <dgm:spPr/>
    </dgm:pt>
    <dgm:pt modelId="{0955E5D9-7990-E44D-8BA9-37BDFFA001CF}" type="pres">
      <dgm:prSet presAssocID="{EDE03246-904D-7B41-B914-D42953134246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18B10AFA-2589-394D-8819-1195089508F9}" type="pres">
      <dgm:prSet presAssocID="{EDE03246-904D-7B41-B914-D42953134246}" presName="connTx" presStyleLbl="parChTrans1D3" presStyleIdx="2" presStyleCnt="3"/>
      <dgm:spPr/>
      <dgm:t>
        <a:bodyPr/>
        <a:lstStyle/>
        <a:p>
          <a:endParaRPr lang="en-US"/>
        </a:p>
      </dgm:t>
    </dgm:pt>
    <dgm:pt modelId="{8AB8BCB3-ACC1-5F4C-8910-BD83746ACE8C}" type="pres">
      <dgm:prSet presAssocID="{8C9CFAF0-A868-0743-9303-DD0D6F05FA46}" presName="root2" presStyleCnt="0"/>
      <dgm:spPr/>
    </dgm:pt>
    <dgm:pt modelId="{5B2D9A64-956E-5D43-9346-943B8CD96C16}" type="pres">
      <dgm:prSet presAssocID="{8C9CFAF0-A868-0743-9303-DD0D6F05FA46}" presName="LevelTwoTextNode" presStyleLbl="node3" presStyleIdx="2" presStyleCnt="3" custScaleX="14888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0C3FC9E-631A-3647-90FE-477D42CCC110}" type="pres">
      <dgm:prSet presAssocID="{8C9CFAF0-A868-0743-9303-DD0D6F05FA46}" presName="level3hierChild" presStyleCnt="0"/>
      <dgm:spPr/>
    </dgm:pt>
  </dgm:ptLst>
  <dgm:cxnLst>
    <dgm:cxn modelId="{08C6A172-96E1-3B4A-B273-D6F095EE1B3D}" type="presOf" srcId="{65E0CF8C-5021-7941-9484-45768EA5AE78}" destId="{613E585A-B14D-3844-A0DF-CC7D5436ADE6}" srcOrd="0" destOrd="0" presId="urn:microsoft.com/office/officeart/2008/layout/HorizontalMultiLevelHierarchy"/>
    <dgm:cxn modelId="{A01EB5AC-7113-1945-B36C-D8FC63A46A5E}" type="presOf" srcId="{8C9CFAF0-A868-0743-9303-DD0D6F05FA46}" destId="{5B2D9A64-956E-5D43-9346-943B8CD96C16}" srcOrd="0" destOrd="0" presId="urn:microsoft.com/office/officeart/2008/layout/HorizontalMultiLevelHierarchy"/>
    <dgm:cxn modelId="{F224B5E2-ADF1-2C4F-9EBF-5020CE7409DA}" type="presOf" srcId="{65E0CF8C-5021-7941-9484-45768EA5AE78}" destId="{FA7BDD6B-3BE6-074D-840E-5B64955DFBFC}" srcOrd="1" destOrd="0" presId="urn:microsoft.com/office/officeart/2008/layout/HorizontalMultiLevelHierarchy"/>
    <dgm:cxn modelId="{EFCED16B-BC66-CD40-A244-E7CB7E049BEE}" srcId="{A138F253-5BFD-974F-A781-C37B4727FCAE}" destId="{84CBB9CD-7C68-184C-9D74-505CF98BB232}" srcOrd="1" destOrd="0" parTransId="{65E0CF8C-5021-7941-9484-45768EA5AE78}" sibTransId="{DE58976A-0762-484B-8B2A-87C93548ACC8}"/>
    <dgm:cxn modelId="{2572B063-1946-6C47-B4B9-247593C7001B}" type="presOf" srcId="{C56181D5-1546-E743-943E-016FDAC7A787}" destId="{B75BBBC0-0CEE-CC4D-B4F2-021BF4A324D8}" srcOrd="0" destOrd="0" presId="urn:microsoft.com/office/officeart/2008/layout/HorizontalMultiLevelHierarchy"/>
    <dgm:cxn modelId="{355D76F7-E171-C24F-8CCE-0B781C5420B0}" srcId="{AFDD4DBC-2EA0-8B4D-A23E-FD6C11BF993C}" destId="{A138F253-5BFD-974F-A781-C37B4727FCAE}" srcOrd="0" destOrd="0" parTransId="{6C822DFC-F3A0-8C43-8201-889540056FFA}" sibTransId="{98FEB194-29B5-DE4D-9BA2-EC4314A7A603}"/>
    <dgm:cxn modelId="{999A7611-6A37-AA44-8290-9BF027F7EB68}" srcId="{A138F253-5BFD-974F-A781-C37B4727FCAE}" destId="{C56181D5-1546-E743-943E-016FDAC7A787}" srcOrd="0" destOrd="0" parTransId="{FF9A5BCE-A1C9-CC47-9BF2-B87551C84DAE}" sibTransId="{26125EEE-2580-9242-B63E-FF8683E409B5}"/>
    <dgm:cxn modelId="{5E9F371C-41E6-C14B-A5BA-001CD8284A80}" srcId="{A4CACFA1-A9D0-644F-AF7D-CB8100D9EDB8}" destId="{8C9CFAF0-A868-0743-9303-DD0D6F05FA46}" srcOrd="0" destOrd="0" parTransId="{EDE03246-904D-7B41-B914-D42953134246}" sibTransId="{54268D4D-8437-F543-ABB6-5F5AFC146C2E}"/>
    <dgm:cxn modelId="{1E142FF2-40AA-DB48-A549-51C571993925}" type="presOf" srcId="{EDE03246-904D-7B41-B914-D42953134246}" destId="{18B10AFA-2589-394D-8819-1195089508F9}" srcOrd="1" destOrd="0" presId="urn:microsoft.com/office/officeart/2008/layout/HorizontalMultiLevelHierarchy"/>
    <dgm:cxn modelId="{0851534B-225A-9E46-9B9E-CE3CAB0D6B60}" srcId="{84CBB9CD-7C68-184C-9D74-505CF98BB232}" destId="{1FA0514C-B4A2-5A4F-98A7-7E7EB3E2F29C}" srcOrd="0" destOrd="0" parTransId="{3AD0AFCA-5056-1D4D-91AA-2AAF99A24B64}" sibTransId="{F7B7DFEA-1E89-E243-B959-79216B9C2E66}"/>
    <dgm:cxn modelId="{0D3BEF23-1506-2343-9723-97BC0C09CFEC}" type="presOf" srcId="{FF9A5BCE-A1C9-CC47-9BF2-B87551C84DAE}" destId="{0AA61FA2-142B-E349-8E55-FB37EBB054CA}" srcOrd="1" destOrd="0" presId="urn:microsoft.com/office/officeart/2008/layout/HorizontalMultiLevelHierarchy"/>
    <dgm:cxn modelId="{FE18109E-4047-CF45-B368-95F8C9282BC7}" srcId="{A138F253-5BFD-974F-A781-C37B4727FCAE}" destId="{A4CACFA1-A9D0-644F-AF7D-CB8100D9EDB8}" srcOrd="2" destOrd="0" parTransId="{782C1C30-3F98-E34B-A02F-446A4789242F}" sibTransId="{4E965663-2C7D-E846-9E2E-198571524756}"/>
    <dgm:cxn modelId="{0E61DD4B-48AA-6942-BECB-24E74E7267B4}" type="presOf" srcId="{F940E467-380A-204D-ACF2-38E11A938255}" destId="{02A3A463-22CC-284D-B26A-5648C20249B9}" srcOrd="1" destOrd="0" presId="urn:microsoft.com/office/officeart/2008/layout/HorizontalMultiLevelHierarchy"/>
    <dgm:cxn modelId="{9D7FA398-5E37-4E46-B572-470091E1B510}" type="presOf" srcId="{1FA0514C-B4A2-5A4F-98A7-7E7EB3E2F29C}" destId="{C68F3799-92EA-9542-B11C-DAC245559E51}" srcOrd="0" destOrd="0" presId="urn:microsoft.com/office/officeart/2008/layout/HorizontalMultiLevelHierarchy"/>
    <dgm:cxn modelId="{BB28DA4A-7D9D-B44F-861F-7A6EA3679BC4}" type="presOf" srcId="{3AD0AFCA-5056-1D4D-91AA-2AAF99A24B64}" destId="{8B6CFC03-8716-9C48-AB37-E91049F3E3E8}" srcOrd="0" destOrd="0" presId="urn:microsoft.com/office/officeart/2008/layout/HorizontalMultiLevelHierarchy"/>
    <dgm:cxn modelId="{B03EBBD2-87E3-8240-998F-3D5383A496D2}" srcId="{C56181D5-1546-E743-943E-016FDAC7A787}" destId="{461047BB-878C-3247-8E8C-798EA9ABA18B}" srcOrd="0" destOrd="0" parTransId="{F940E467-380A-204D-ACF2-38E11A938255}" sibTransId="{4A372091-819F-0548-A3A9-F9212331DF6D}"/>
    <dgm:cxn modelId="{3DEC5327-5A14-B446-A7A7-722582CA0E12}" type="presOf" srcId="{461047BB-878C-3247-8E8C-798EA9ABA18B}" destId="{693AECC6-36DC-974B-B43F-3F50F235E15F}" srcOrd="0" destOrd="0" presId="urn:microsoft.com/office/officeart/2008/layout/HorizontalMultiLevelHierarchy"/>
    <dgm:cxn modelId="{B5AC2243-7C71-8F48-83DC-F52EE7020361}" type="presOf" srcId="{A138F253-5BFD-974F-A781-C37B4727FCAE}" destId="{1A39434F-B42E-5640-B058-58C92E00DEF2}" srcOrd="0" destOrd="0" presId="urn:microsoft.com/office/officeart/2008/layout/HorizontalMultiLevelHierarchy"/>
    <dgm:cxn modelId="{7B8593FB-D9AC-8C41-BB1B-21EB1F5A0BA4}" type="presOf" srcId="{84CBB9CD-7C68-184C-9D74-505CF98BB232}" destId="{0F3EE23E-0FE4-D64F-97CD-71EAAB35AF29}" srcOrd="0" destOrd="0" presId="urn:microsoft.com/office/officeart/2008/layout/HorizontalMultiLevelHierarchy"/>
    <dgm:cxn modelId="{DF5217DD-6EDE-2C43-87CC-3DD5933B131F}" type="presOf" srcId="{782C1C30-3F98-E34B-A02F-446A4789242F}" destId="{D2F3491E-6725-D34C-8C3C-A1BA22CD2785}" srcOrd="1" destOrd="0" presId="urn:microsoft.com/office/officeart/2008/layout/HorizontalMultiLevelHierarchy"/>
    <dgm:cxn modelId="{29ED12A1-CF02-AB42-8D8B-E70DB3A8FA8E}" type="presOf" srcId="{EDE03246-904D-7B41-B914-D42953134246}" destId="{0955E5D9-7990-E44D-8BA9-37BDFFA001CF}" srcOrd="0" destOrd="0" presId="urn:microsoft.com/office/officeart/2008/layout/HorizontalMultiLevelHierarchy"/>
    <dgm:cxn modelId="{97527A8D-49D2-2E43-9A71-D55331E14E45}" type="presOf" srcId="{782C1C30-3F98-E34B-A02F-446A4789242F}" destId="{2A0CEA2B-4BCB-3046-B738-5DEC6EC310A0}" srcOrd="0" destOrd="0" presId="urn:microsoft.com/office/officeart/2008/layout/HorizontalMultiLevelHierarchy"/>
    <dgm:cxn modelId="{F0FDCC65-B788-A547-BB24-6F3A5EA13A1B}" type="presOf" srcId="{F940E467-380A-204D-ACF2-38E11A938255}" destId="{78E327A3-4C88-FA4E-ABC1-E24D406695AB}" srcOrd="0" destOrd="0" presId="urn:microsoft.com/office/officeart/2008/layout/HorizontalMultiLevelHierarchy"/>
    <dgm:cxn modelId="{BE9C02C1-779D-5B4A-AC96-CA846D65D5F3}" type="presOf" srcId="{AFDD4DBC-2EA0-8B4D-A23E-FD6C11BF993C}" destId="{78D2C5A9-4D05-C843-AA64-E92EE5BE4891}" srcOrd="0" destOrd="0" presId="urn:microsoft.com/office/officeart/2008/layout/HorizontalMultiLevelHierarchy"/>
    <dgm:cxn modelId="{F6A7B8AA-C910-2B40-9542-A7EA2B134C78}" type="presOf" srcId="{3AD0AFCA-5056-1D4D-91AA-2AAF99A24B64}" destId="{B4B0649F-1E34-0046-8666-BE78DA9D9063}" srcOrd="1" destOrd="0" presId="urn:microsoft.com/office/officeart/2008/layout/HorizontalMultiLevelHierarchy"/>
    <dgm:cxn modelId="{A6889705-2046-F845-8EA5-2A0380A9C64D}" type="presOf" srcId="{A4CACFA1-A9D0-644F-AF7D-CB8100D9EDB8}" destId="{3A76AFC6-D734-7A40-99E6-B50414FA6E85}" srcOrd="0" destOrd="0" presId="urn:microsoft.com/office/officeart/2008/layout/HorizontalMultiLevelHierarchy"/>
    <dgm:cxn modelId="{E790D6FD-C2DF-114C-9BE0-D7EC67736B3C}" type="presOf" srcId="{FF9A5BCE-A1C9-CC47-9BF2-B87551C84DAE}" destId="{7765A4E6-39F7-604F-AC0E-3A1A72080BB8}" srcOrd="0" destOrd="0" presId="urn:microsoft.com/office/officeart/2008/layout/HorizontalMultiLevelHierarchy"/>
    <dgm:cxn modelId="{3520C62F-C9E2-8543-A5F0-166EC82B70A0}" type="presParOf" srcId="{78D2C5A9-4D05-C843-AA64-E92EE5BE4891}" destId="{2C9428D9-4F98-EC4C-8B14-5C06BAA7284D}" srcOrd="0" destOrd="0" presId="urn:microsoft.com/office/officeart/2008/layout/HorizontalMultiLevelHierarchy"/>
    <dgm:cxn modelId="{07791FC1-5C3A-7F48-AEEF-7437C628BF01}" type="presParOf" srcId="{2C9428D9-4F98-EC4C-8B14-5C06BAA7284D}" destId="{1A39434F-B42E-5640-B058-58C92E00DEF2}" srcOrd="0" destOrd="0" presId="urn:microsoft.com/office/officeart/2008/layout/HorizontalMultiLevelHierarchy"/>
    <dgm:cxn modelId="{46E14F93-0C9B-514C-AE9C-34387EC787D5}" type="presParOf" srcId="{2C9428D9-4F98-EC4C-8B14-5C06BAA7284D}" destId="{D292FA9F-33DE-CE44-BEBB-9257D2320267}" srcOrd="1" destOrd="0" presId="urn:microsoft.com/office/officeart/2008/layout/HorizontalMultiLevelHierarchy"/>
    <dgm:cxn modelId="{878DEE04-DB35-0446-A327-C4573A2FCC03}" type="presParOf" srcId="{D292FA9F-33DE-CE44-BEBB-9257D2320267}" destId="{7765A4E6-39F7-604F-AC0E-3A1A72080BB8}" srcOrd="0" destOrd="0" presId="urn:microsoft.com/office/officeart/2008/layout/HorizontalMultiLevelHierarchy"/>
    <dgm:cxn modelId="{F6EABF3A-29D1-F34A-8EDD-4C5535E78492}" type="presParOf" srcId="{7765A4E6-39F7-604F-AC0E-3A1A72080BB8}" destId="{0AA61FA2-142B-E349-8E55-FB37EBB054CA}" srcOrd="0" destOrd="0" presId="urn:microsoft.com/office/officeart/2008/layout/HorizontalMultiLevelHierarchy"/>
    <dgm:cxn modelId="{72227BCF-DD4B-4747-BE01-F9BD49650583}" type="presParOf" srcId="{D292FA9F-33DE-CE44-BEBB-9257D2320267}" destId="{B401A8D3-43DD-D54E-AF96-BD1422FB95B0}" srcOrd="1" destOrd="0" presId="urn:microsoft.com/office/officeart/2008/layout/HorizontalMultiLevelHierarchy"/>
    <dgm:cxn modelId="{D6A33C9A-726E-BA4D-8A9B-6C506AF24C75}" type="presParOf" srcId="{B401A8D3-43DD-D54E-AF96-BD1422FB95B0}" destId="{B75BBBC0-0CEE-CC4D-B4F2-021BF4A324D8}" srcOrd="0" destOrd="0" presId="urn:microsoft.com/office/officeart/2008/layout/HorizontalMultiLevelHierarchy"/>
    <dgm:cxn modelId="{14EE0C8A-FA70-2A4A-A49E-DC06D1009937}" type="presParOf" srcId="{B401A8D3-43DD-D54E-AF96-BD1422FB95B0}" destId="{BA1038ED-C28A-3546-B80E-42E4E5F5B84D}" srcOrd="1" destOrd="0" presId="urn:microsoft.com/office/officeart/2008/layout/HorizontalMultiLevelHierarchy"/>
    <dgm:cxn modelId="{10D7D8A1-7476-3E44-B691-E7461D2A40C5}" type="presParOf" srcId="{BA1038ED-C28A-3546-B80E-42E4E5F5B84D}" destId="{78E327A3-4C88-FA4E-ABC1-E24D406695AB}" srcOrd="0" destOrd="0" presId="urn:microsoft.com/office/officeart/2008/layout/HorizontalMultiLevelHierarchy"/>
    <dgm:cxn modelId="{675C289A-5A1E-3341-A2BD-E77F4BEB7C77}" type="presParOf" srcId="{78E327A3-4C88-FA4E-ABC1-E24D406695AB}" destId="{02A3A463-22CC-284D-B26A-5648C20249B9}" srcOrd="0" destOrd="0" presId="urn:microsoft.com/office/officeart/2008/layout/HorizontalMultiLevelHierarchy"/>
    <dgm:cxn modelId="{A13835D4-9D14-BC45-843E-FE9EDF73DC54}" type="presParOf" srcId="{BA1038ED-C28A-3546-B80E-42E4E5F5B84D}" destId="{14CC2328-87AA-DF40-B37E-878BF849A011}" srcOrd="1" destOrd="0" presId="urn:microsoft.com/office/officeart/2008/layout/HorizontalMultiLevelHierarchy"/>
    <dgm:cxn modelId="{51CF990D-6514-8147-8531-7F29702D7B23}" type="presParOf" srcId="{14CC2328-87AA-DF40-B37E-878BF849A011}" destId="{693AECC6-36DC-974B-B43F-3F50F235E15F}" srcOrd="0" destOrd="0" presId="urn:microsoft.com/office/officeart/2008/layout/HorizontalMultiLevelHierarchy"/>
    <dgm:cxn modelId="{B1B1E962-1FCF-834A-AF53-9A193BE0AB7B}" type="presParOf" srcId="{14CC2328-87AA-DF40-B37E-878BF849A011}" destId="{2124380E-6899-DE4E-9CE9-C0E5454EE306}" srcOrd="1" destOrd="0" presId="urn:microsoft.com/office/officeart/2008/layout/HorizontalMultiLevelHierarchy"/>
    <dgm:cxn modelId="{FFBB71DD-94C8-1A43-8F4A-DEA8EDA808C9}" type="presParOf" srcId="{D292FA9F-33DE-CE44-BEBB-9257D2320267}" destId="{613E585A-B14D-3844-A0DF-CC7D5436ADE6}" srcOrd="2" destOrd="0" presId="urn:microsoft.com/office/officeart/2008/layout/HorizontalMultiLevelHierarchy"/>
    <dgm:cxn modelId="{F9922B3D-34FF-E947-8531-F66DF48FE505}" type="presParOf" srcId="{613E585A-B14D-3844-A0DF-CC7D5436ADE6}" destId="{FA7BDD6B-3BE6-074D-840E-5B64955DFBFC}" srcOrd="0" destOrd="0" presId="urn:microsoft.com/office/officeart/2008/layout/HorizontalMultiLevelHierarchy"/>
    <dgm:cxn modelId="{2206137A-243F-BC4C-849F-D1B9D9AF8428}" type="presParOf" srcId="{D292FA9F-33DE-CE44-BEBB-9257D2320267}" destId="{C80D24AA-C75C-FA4F-AEB7-93A782650621}" srcOrd="3" destOrd="0" presId="urn:microsoft.com/office/officeart/2008/layout/HorizontalMultiLevelHierarchy"/>
    <dgm:cxn modelId="{9AA14066-F136-2E41-9F91-01F1B8B595AF}" type="presParOf" srcId="{C80D24AA-C75C-FA4F-AEB7-93A782650621}" destId="{0F3EE23E-0FE4-D64F-97CD-71EAAB35AF29}" srcOrd="0" destOrd="0" presId="urn:microsoft.com/office/officeart/2008/layout/HorizontalMultiLevelHierarchy"/>
    <dgm:cxn modelId="{73CEFC3B-AE4F-BC4B-A2D7-F9B1E0382507}" type="presParOf" srcId="{C80D24AA-C75C-FA4F-AEB7-93A782650621}" destId="{31242ED0-5E5D-504F-9539-975220D3D226}" srcOrd="1" destOrd="0" presId="urn:microsoft.com/office/officeart/2008/layout/HorizontalMultiLevelHierarchy"/>
    <dgm:cxn modelId="{AD645479-2CA6-D14B-8731-E9EBA2A70A78}" type="presParOf" srcId="{31242ED0-5E5D-504F-9539-975220D3D226}" destId="{8B6CFC03-8716-9C48-AB37-E91049F3E3E8}" srcOrd="0" destOrd="0" presId="urn:microsoft.com/office/officeart/2008/layout/HorizontalMultiLevelHierarchy"/>
    <dgm:cxn modelId="{FD750EA1-03E1-644A-A997-D021B266ACCF}" type="presParOf" srcId="{8B6CFC03-8716-9C48-AB37-E91049F3E3E8}" destId="{B4B0649F-1E34-0046-8666-BE78DA9D9063}" srcOrd="0" destOrd="0" presId="urn:microsoft.com/office/officeart/2008/layout/HorizontalMultiLevelHierarchy"/>
    <dgm:cxn modelId="{9E733413-DD90-B741-B610-225C557B6F53}" type="presParOf" srcId="{31242ED0-5E5D-504F-9539-975220D3D226}" destId="{728CCAE2-27E6-9943-83C7-DA395002DA56}" srcOrd="1" destOrd="0" presId="urn:microsoft.com/office/officeart/2008/layout/HorizontalMultiLevelHierarchy"/>
    <dgm:cxn modelId="{90D1488E-0B9F-4B43-8459-5C3A4F7EB14D}" type="presParOf" srcId="{728CCAE2-27E6-9943-83C7-DA395002DA56}" destId="{C68F3799-92EA-9542-B11C-DAC245559E51}" srcOrd="0" destOrd="0" presId="urn:microsoft.com/office/officeart/2008/layout/HorizontalMultiLevelHierarchy"/>
    <dgm:cxn modelId="{1CE5B54E-E492-5449-B616-CCF3C1621CD8}" type="presParOf" srcId="{728CCAE2-27E6-9943-83C7-DA395002DA56}" destId="{1C208012-B997-8F41-8AC2-5539308798D5}" srcOrd="1" destOrd="0" presId="urn:microsoft.com/office/officeart/2008/layout/HorizontalMultiLevelHierarchy"/>
    <dgm:cxn modelId="{4C08ED4D-2A05-CA40-8143-159519FEB39D}" type="presParOf" srcId="{D292FA9F-33DE-CE44-BEBB-9257D2320267}" destId="{2A0CEA2B-4BCB-3046-B738-5DEC6EC310A0}" srcOrd="4" destOrd="0" presId="urn:microsoft.com/office/officeart/2008/layout/HorizontalMultiLevelHierarchy"/>
    <dgm:cxn modelId="{C57FBD3F-B567-6D46-BA6A-D8DB36F943A6}" type="presParOf" srcId="{2A0CEA2B-4BCB-3046-B738-5DEC6EC310A0}" destId="{D2F3491E-6725-D34C-8C3C-A1BA22CD2785}" srcOrd="0" destOrd="0" presId="urn:microsoft.com/office/officeart/2008/layout/HorizontalMultiLevelHierarchy"/>
    <dgm:cxn modelId="{7D91876D-C720-1947-87FF-01E50D2C362C}" type="presParOf" srcId="{D292FA9F-33DE-CE44-BEBB-9257D2320267}" destId="{BD223BE1-7BDD-B94A-8D89-9D73D6E1DD37}" srcOrd="5" destOrd="0" presId="urn:microsoft.com/office/officeart/2008/layout/HorizontalMultiLevelHierarchy"/>
    <dgm:cxn modelId="{64DCDF71-EAE0-2243-B277-ADABA73A14B4}" type="presParOf" srcId="{BD223BE1-7BDD-B94A-8D89-9D73D6E1DD37}" destId="{3A76AFC6-D734-7A40-99E6-B50414FA6E85}" srcOrd="0" destOrd="0" presId="urn:microsoft.com/office/officeart/2008/layout/HorizontalMultiLevelHierarchy"/>
    <dgm:cxn modelId="{D538EB86-A65D-984A-BB05-A23872729223}" type="presParOf" srcId="{BD223BE1-7BDD-B94A-8D89-9D73D6E1DD37}" destId="{1D21B7A4-3A38-0949-B67E-4E47197E43FB}" srcOrd="1" destOrd="0" presId="urn:microsoft.com/office/officeart/2008/layout/HorizontalMultiLevelHierarchy"/>
    <dgm:cxn modelId="{7E48D977-2865-6E44-9F6B-E9589423B77A}" type="presParOf" srcId="{1D21B7A4-3A38-0949-B67E-4E47197E43FB}" destId="{0955E5D9-7990-E44D-8BA9-37BDFFA001CF}" srcOrd="0" destOrd="0" presId="urn:microsoft.com/office/officeart/2008/layout/HorizontalMultiLevelHierarchy"/>
    <dgm:cxn modelId="{F7AF5B88-08EA-354D-8029-E25D655C034E}" type="presParOf" srcId="{0955E5D9-7990-E44D-8BA9-37BDFFA001CF}" destId="{18B10AFA-2589-394D-8819-1195089508F9}" srcOrd="0" destOrd="0" presId="urn:microsoft.com/office/officeart/2008/layout/HorizontalMultiLevelHierarchy"/>
    <dgm:cxn modelId="{6E3F3A74-3C2F-144B-BF3A-1012D77C8948}" type="presParOf" srcId="{1D21B7A4-3A38-0949-B67E-4E47197E43FB}" destId="{8AB8BCB3-ACC1-5F4C-8910-BD83746ACE8C}" srcOrd="1" destOrd="0" presId="urn:microsoft.com/office/officeart/2008/layout/HorizontalMultiLevelHierarchy"/>
    <dgm:cxn modelId="{D693E679-5C14-D44F-B0D4-12889AB0359C}" type="presParOf" srcId="{8AB8BCB3-ACC1-5F4C-8910-BD83746ACE8C}" destId="{5B2D9A64-956E-5D43-9346-943B8CD96C16}" srcOrd="0" destOrd="0" presId="urn:microsoft.com/office/officeart/2008/layout/HorizontalMultiLevelHierarchy"/>
    <dgm:cxn modelId="{794A3B00-942A-6C4E-B213-6E879DA00B88}" type="presParOf" srcId="{8AB8BCB3-ACC1-5F4C-8910-BD83746ACE8C}" destId="{40C3FC9E-631A-3647-90FE-477D42CCC11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1B112F5-D7AA-5840-A506-63290151F9D1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96FB7EE7-E8F7-604C-8F86-E360A55C7992}">
      <dgm:prSet phldrT="[Texto]"/>
      <dgm:spPr/>
      <dgm:t>
        <a:bodyPr/>
        <a:lstStyle/>
        <a:p>
          <a:r>
            <a:rPr lang="es-ES" dirty="0" smtClean="0"/>
            <a:t>Régimen flexible</a:t>
          </a:r>
          <a:endParaRPr lang="es-ES" dirty="0"/>
        </a:p>
      </dgm:t>
    </dgm:pt>
    <dgm:pt modelId="{9A436831-E95B-1C4E-91B2-A02D5B5CF8E5}" type="parTrans" cxnId="{BB85123E-643C-F64D-96E7-911953F78620}">
      <dgm:prSet/>
      <dgm:spPr/>
      <dgm:t>
        <a:bodyPr/>
        <a:lstStyle/>
        <a:p>
          <a:endParaRPr lang="es-ES"/>
        </a:p>
      </dgm:t>
    </dgm:pt>
    <dgm:pt modelId="{62B1FAAD-EB5C-F942-A55D-4C0D94B10910}" type="sibTrans" cxnId="{BB85123E-643C-F64D-96E7-911953F78620}">
      <dgm:prSet/>
      <dgm:spPr/>
      <dgm:t>
        <a:bodyPr/>
        <a:lstStyle/>
        <a:p>
          <a:endParaRPr lang="es-ES"/>
        </a:p>
      </dgm:t>
    </dgm:pt>
    <dgm:pt modelId="{496093EC-403D-8B4E-9C2E-6B0EB83EBC12}">
      <dgm:prSet phldrT="[Texto]"/>
      <dgm:spPr/>
      <dgm:t>
        <a:bodyPr/>
        <a:lstStyle/>
        <a:p>
          <a:r>
            <a:rPr lang="es-ES" dirty="0" smtClean="0"/>
            <a:t>Enfoque Moderno, sin perder su identidad básica</a:t>
          </a:r>
          <a:endParaRPr lang="es-ES" dirty="0"/>
        </a:p>
      </dgm:t>
    </dgm:pt>
    <dgm:pt modelId="{2D9C298E-A0DD-614C-ACD1-7C5BAA41F9AB}" type="parTrans" cxnId="{4412C412-796F-C74C-BD50-D67F543516C1}">
      <dgm:prSet/>
      <dgm:spPr/>
      <dgm:t>
        <a:bodyPr/>
        <a:lstStyle/>
        <a:p>
          <a:endParaRPr lang="es-ES"/>
        </a:p>
      </dgm:t>
    </dgm:pt>
    <dgm:pt modelId="{E7903409-B2F3-3449-B3AB-CDB4B1594A07}" type="sibTrans" cxnId="{4412C412-796F-C74C-BD50-D67F543516C1}">
      <dgm:prSet/>
      <dgm:spPr/>
      <dgm:t>
        <a:bodyPr/>
        <a:lstStyle/>
        <a:p>
          <a:endParaRPr lang="es-ES"/>
        </a:p>
      </dgm:t>
    </dgm:pt>
    <dgm:pt modelId="{8BF72085-0907-FB41-878F-063A39BB5832}">
      <dgm:prSet phldrT="[Texto]"/>
      <dgm:spPr/>
      <dgm:t>
        <a:bodyPr/>
        <a:lstStyle/>
        <a:p>
          <a:r>
            <a:rPr lang="es-ES" dirty="0" smtClean="0"/>
            <a:t>No contradice el régimen de la LGSM</a:t>
          </a:r>
          <a:endParaRPr lang="es-ES" dirty="0"/>
        </a:p>
      </dgm:t>
    </dgm:pt>
    <dgm:pt modelId="{9938BCFE-B4C7-F840-8921-4519231AD1AC}" type="parTrans" cxnId="{B5C246BF-8F64-F644-A48D-074CDC93572C}">
      <dgm:prSet/>
      <dgm:spPr/>
      <dgm:t>
        <a:bodyPr/>
        <a:lstStyle/>
        <a:p>
          <a:endParaRPr lang="es-ES"/>
        </a:p>
      </dgm:t>
    </dgm:pt>
    <dgm:pt modelId="{B5DF7987-97E2-8340-B4C8-108A6A14D5CF}" type="sibTrans" cxnId="{B5C246BF-8F64-F644-A48D-074CDC93572C}">
      <dgm:prSet/>
      <dgm:spPr/>
      <dgm:t>
        <a:bodyPr/>
        <a:lstStyle/>
        <a:p>
          <a:endParaRPr lang="es-ES"/>
        </a:p>
      </dgm:t>
    </dgm:pt>
    <dgm:pt modelId="{FF73AE20-200E-7E41-A38E-04AA84D4C0E8}" type="pres">
      <dgm:prSet presAssocID="{31B112F5-D7AA-5840-A506-63290151F9D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B3AE32-AB35-D34F-9C0D-5C8BD2C39C21}" type="pres">
      <dgm:prSet presAssocID="{96FB7EE7-E8F7-604C-8F86-E360A55C799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970ECB-41F5-5642-9E86-9466E3F06C73}" type="pres">
      <dgm:prSet presAssocID="{62B1FAAD-EB5C-F942-A55D-4C0D94B10910}" presName="sibTrans" presStyleCnt="0"/>
      <dgm:spPr/>
    </dgm:pt>
    <dgm:pt modelId="{816D4D0B-8A7B-AD48-A7E4-6E3118756A51}" type="pres">
      <dgm:prSet presAssocID="{496093EC-403D-8B4E-9C2E-6B0EB83EBC1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AB9B980-AB9A-FF42-B7BC-EA523BA5D9A4}" type="pres">
      <dgm:prSet presAssocID="{E7903409-B2F3-3449-B3AB-CDB4B1594A07}" presName="sibTrans" presStyleCnt="0"/>
      <dgm:spPr/>
    </dgm:pt>
    <dgm:pt modelId="{AF90E343-FB1F-0A4E-BB2C-5F04665C26D8}" type="pres">
      <dgm:prSet presAssocID="{8BF72085-0907-FB41-878F-063A39BB583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F79FEA6-BD39-FE47-AB45-104A68AC65FC}" type="presOf" srcId="{8BF72085-0907-FB41-878F-063A39BB5832}" destId="{AF90E343-FB1F-0A4E-BB2C-5F04665C26D8}" srcOrd="0" destOrd="0" presId="urn:microsoft.com/office/officeart/2005/8/layout/default"/>
    <dgm:cxn modelId="{5D664DF1-893D-0744-882A-F2FBD13615EB}" type="presOf" srcId="{496093EC-403D-8B4E-9C2E-6B0EB83EBC12}" destId="{816D4D0B-8A7B-AD48-A7E4-6E3118756A51}" srcOrd="0" destOrd="0" presId="urn:microsoft.com/office/officeart/2005/8/layout/default"/>
    <dgm:cxn modelId="{90A28C0B-74C8-E048-AE0A-DBCD804815E8}" type="presOf" srcId="{31B112F5-D7AA-5840-A506-63290151F9D1}" destId="{FF73AE20-200E-7E41-A38E-04AA84D4C0E8}" srcOrd="0" destOrd="0" presId="urn:microsoft.com/office/officeart/2005/8/layout/default"/>
    <dgm:cxn modelId="{4412C412-796F-C74C-BD50-D67F543516C1}" srcId="{31B112F5-D7AA-5840-A506-63290151F9D1}" destId="{496093EC-403D-8B4E-9C2E-6B0EB83EBC12}" srcOrd="1" destOrd="0" parTransId="{2D9C298E-A0DD-614C-ACD1-7C5BAA41F9AB}" sibTransId="{E7903409-B2F3-3449-B3AB-CDB4B1594A07}"/>
    <dgm:cxn modelId="{B5C246BF-8F64-F644-A48D-074CDC93572C}" srcId="{31B112F5-D7AA-5840-A506-63290151F9D1}" destId="{8BF72085-0907-FB41-878F-063A39BB5832}" srcOrd="2" destOrd="0" parTransId="{9938BCFE-B4C7-F840-8921-4519231AD1AC}" sibTransId="{B5DF7987-97E2-8340-B4C8-108A6A14D5CF}"/>
    <dgm:cxn modelId="{BB85123E-643C-F64D-96E7-911953F78620}" srcId="{31B112F5-D7AA-5840-A506-63290151F9D1}" destId="{96FB7EE7-E8F7-604C-8F86-E360A55C7992}" srcOrd="0" destOrd="0" parTransId="{9A436831-E95B-1C4E-91B2-A02D5B5CF8E5}" sibTransId="{62B1FAAD-EB5C-F942-A55D-4C0D94B10910}"/>
    <dgm:cxn modelId="{CD859941-EB6B-724B-92A5-BAF2C807796A}" type="presOf" srcId="{96FB7EE7-E8F7-604C-8F86-E360A55C7992}" destId="{4CB3AE32-AB35-D34F-9C0D-5C8BD2C39C21}" srcOrd="0" destOrd="0" presId="urn:microsoft.com/office/officeart/2005/8/layout/default"/>
    <dgm:cxn modelId="{8405B8D8-9C18-7047-A0CA-96CE9B033E5A}" type="presParOf" srcId="{FF73AE20-200E-7E41-A38E-04AA84D4C0E8}" destId="{4CB3AE32-AB35-D34F-9C0D-5C8BD2C39C21}" srcOrd="0" destOrd="0" presId="urn:microsoft.com/office/officeart/2005/8/layout/default"/>
    <dgm:cxn modelId="{86C68DBD-5D19-1141-8C95-3AD38B36BC48}" type="presParOf" srcId="{FF73AE20-200E-7E41-A38E-04AA84D4C0E8}" destId="{EC970ECB-41F5-5642-9E86-9466E3F06C73}" srcOrd="1" destOrd="0" presId="urn:microsoft.com/office/officeart/2005/8/layout/default"/>
    <dgm:cxn modelId="{7A4F59B0-3422-F140-AAEF-1356EFF993BD}" type="presParOf" srcId="{FF73AE20-200E-7E41-A38E-04AA84D4C0E8}" destId="{816D4D0B-8A7B-AD48-A7E4-6E3118756A51}" srcOrd="2" destOrd="0" presId="urn:microsoft.com/office/officeart/2005/8/layout/default"/>
    <dgm:cxn modelId="{2A5CB4EA-0321-F140-AA07-91E3B7AFB370}" type="presParOf" srcId="{FF73AE20-200E-7E41-A38E-04AA84D4C0E8}" destId="{4AB9B980-AB9A-FF42-B7BC-EA523BA5D9A4}" srcOrd="3" destOrd="0" presId="urn:microsoft.com/office/officeart/2005/8/layout/default"/>
    <dgm:cxn modelId="{CFCC762C-EAAC-1A4B-9AAB-1B5A1AD1BB5B}" type="presParOf" srcId="{FF73AE20-200E-7E41-A38E-04AA84D4C0E8}" destId="{AF90E343-FB1F-0A4E-BB2C-5F04665C26D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8C3840-DF7F-D048-9314-A0D8488A125F}">
      <dsp:nvSpPr>
        <dsp:cNvPr id="0" name=""/>
        <dsp:cNvSpPr/>
      </dsp:nvSpPr>
      <dsp:spPr>
        <a:xfrm>
          <a:off x="3155314" y="2166008"/>
          <a:ext cx="1817369" cy="1817369"/>
        </a:xfrm>
        <a:prstGeom prst="ellipse">
          <a:avLst/>
        </a:prstGeom>
        <a:gradFill rotWithShape="1">
          <a:gsLst>
            <a:gs pos="0">
              <a:schemeClr val="accent2">
                <a:shade val="70000"/>
                <a:satMod val="120000"/>
              </a:schemeClr>
            </a:gs>
            <a:gs pos="35000">
              <a:schemeClr val="accent2">
                <a:shade val="100000"/>
                <a:satMod val="150000"/>
              </a:schemeClr>
            </a:gs>
            <a:gs pos="70000">
              <a:schemeClr val="accent2"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2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 w="12700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/>
          <a:lightRig rig="flat" dir="t"/>
        </a:scene3d>
        <a:sp3d prstMaterial="matte">
          <a:bevelT w="0" h="0" prst="relaxedInset"/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kern="1200" dirty="0" smtClean="0"/>
            <a:t>PYMES</a:t>
          </a:r>
          <a:endParaRPr lang="es-ES" sz="3100" kern="1200" dirty="0"/>
        </a:p>
      </dsp:txBody>
      <dsp:txXfrm>
        <a:off x="3421462" y="2432156"/>
        <a:ext cx="1285073" cy="1285073"/>
      </dsp:txXfrm>
    </dsp:sp>
    <dsp:sp modelId="{2765B948-3BA1-EB41-970B-295129D00524}">
      <dsp:nvSpPr>
        <dsp:cNvPr id="0" name=""/>
        <dsp:cNvSpPr/>
      </dsp:nvSpPr>
      <dsp:spPr>
        <a:xfrm rot="10800000">
          <a:off x="1172367" y="2741237"/>
          <a:ext cx="1874436" cy="517950"/>
        </a:xfrm>
        <a:prstGeom prst="leftArrow">
          <a:avLst>
            <a:gd name="adj1" fmla="val 60000"/>
            <a:gd name="adj2" fmla="val 50000"/>
          </a:avLst>
        </a:prstGeom>
        <a:gradFill rotWithShape="1">
          <a:gsLst>
            <a:gs pos="0">
              <a:schemeClr val="accent5">
                <a:shade val="70000"/>
                <a:satMod val="120000"/>
              </a:schemeClr>
            </a:gs>
            <a:gs pos="35000">
              <a:schemeClr val="accent5">
                <a:shade val="100000"/>
                <a:satMod val="150000"/>
              </a:schemeClr>
            </a:gs>
            <a:gs pos="70000">
              <a:schemeClr val="accent5"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5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 w="12700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/>
          <a:lightRig rig="flat" dir="t"/>
        </a:scene3d>
        <a:sp3d z="-190500" prstMaterial="matte">
          <a:bevelT w="0" h="0" prst="relaxedInset"/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</dsp:sp>
    <dsp:sp modelId="{51229322-F34E-B84D-A49F-BCB7612C1C01}">
      <dsp:nvSpPr>
        <dsp:cNvPr id="0" name=""/>
        <dsp:cNvSpPr/>
      </dsp:nvSpPr>
      <dsp:spPr>
        <a:xfrm>
          <a:off x="309396" y="2313460"/>
          <a:ext cx="1726501" cy="13812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shade val="70000"/>
                <a:satMod val="120000"/>
              </a:schemeClr>
            </a:gs>
            <a:gs pos="35000">
              <a:schemeClr val="accent6">
                <a:shade val="100000"/>
                <a:satMod val="150000"/>
              </a:schemeClr>
            </a:gs>
            <a:gs pos="70000">
              <a:schemeClr val="accent6"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6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 w="12700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/>
          <a:lightRig rig="flat" dir="t"/>
        </a:scene3d>
        <a:sp3d prstMaterial="matte">
          <a:bevelT w="0" h="0" prst="relaxedInset"/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b="0" kern="1200" smtClean="0"/>
            <a:t>Felxibilidad para incursionar en el mercado busátil</a:t>
          </a:r>
          <a:endParaRPr lang="es-ES" sz="1700" b="0" kern="1200" dirty="0"/>
        </a:p>
      </dsp:txBody>
      <dsp:txXfrm>
        <a:off x="349850" y="2353914"/>
        <a:ext cx="1645593" cy="1300293"/>
      </dsp:txXfrm>
    </dsp:sp>
    <dsp:sp modelId="{BFD62FDD-1819-9E4C-BC82-BFBF12659398}">
      <dsp:nvSpPr>
        <dsp:cNvPr id="0" name=""/>
        <dsp:cNvSpPr/>
      </dsp:nvSpPr>
      <dsp:spPr>
        <a:xfrm rot="16200000">
          <a:off x="3367063" y="1128973"/>
          <a:ext cx="1393871" cy="517950"/>
        </a:xfrm>
        <a:prstGeom prst="leftArrow">
          <a:avLst>
            <a:gd name="adj1" fmla="val 60000"/>
            <a:gd name="adj2" fmla="val 50000"/>
          </a:avLst>
        </a:prstGeom>
        <a:gradFill rotWithShape="1">
          <a:gsLst>
            <a:gs pos="0">
              <a:schemeClr val="accent5">
                <a:shade val="70000"/>
                <a:satMod val="120000"/>
              </a:schemeClr>
            </a:gs>
            <a:gs pos="35000">
              <a:schemeClr val="accent5">
                <a:shade val="100000"/>
                <a:satMod val="150000"/>
              </a:schemeClr>
            </a:gs>
            <a:gs pos="70000">
              <a:schemeClr val="accent5"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5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 w="12700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/>
          <a:lightRig rig="flat" dir="t"/>
        </a:scene3d>
        <a:sp3d z="-190500" prstMaterial="matte">
          <a:bevelT w="0" h="0" prst="relaxedInset"/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</dsp:sp>
    <dsp:sp modelId="{249FCA83-182D-E642-B2DE-AD6BFD5A7515}">
      <dsp:nvSpPr>
        <dsp:cNvPr id="0" name=""/>
        <dsp:cNvSpPr/>
      </dsp:nvSpPr>
      <dsp:spPr>
        <a:xfrm>
          <a:off x="3200748" y="412"/>
          <a:ext cx="1726501" cy="13812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shade val="70000"/>
                <a:satMod val="120000"/>
              </a:schemeClr>
            </a:gs>
            <a:gs pos="35000">
              <a:schemeClr val="accent6">
                <a:shade val="100000"/>
                <a:satMod val="150000"/>
              </a:schemeClr>
            </a:gs>
            <a:gs pos="70000">
              <a:schemeClr val="accent6"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6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 w="12700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/>
          <a:lightRig rig="flat" dir="t"/>
        </a:scene3d>
        <a:sp3d prstMaterial="matte">
          <a:bevelT w="0" h="0" prst="relaxedInset"/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b="0" kern="1200" dirty="0" smtClean="0"/>
            <a:t>Mejores condiciones de </a:t>
          </a:r>
          <a:r>
            <a:rPr lang="es-ES" sz="1700" b="0" u="none" kern="1200" dirty="0" smtClean="0"/>
            <a:t>financiamiento</a:t>
          </a:r>
          <a:endParaRPr lang="es-ES" sz="1700" b="0" u="none" kern="1200" dirty="0"/>
        </a:p>
      </dsp:txBody>
      <dsp:txXfrm>
        <a:off x="3241202" y="40866"/>
        <a:ext cx="1645593" cy="1300293"/>
      </dsp:txXfrm>
    </dsp:sp>
    <dsp:sp modelId="{E2181361-3E9E-D249-9E1F-EA764880F4C2}">
      <dsp:nvSpPr>
        <dsp:cNvPr id="0" name=""/>
        <dsp:cNvSpPr/>
      </dsp:nvSpPr>
      <dsp:spPr>
        <a:xfrm rot="21546852">
          <a:off x="5076063" y="2786308"/>
          <a:ext cx="1780143" cy="517950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2190648"/>
                <a:satOff val="-100000"/>
                <a:lumOff val="18236"/>
                <a:alphaOff val="0"/>
                <a:shade val="70000"/>
                <a:satMod val="120000"/>
              </a:schemeClr>
            </a:gs>
            <a:gs pos="35000">
              <a:schemeClr val="accent4">
                <a:hueOff val="-2190648"/>
                <a:satOff val="-100000"/>
                <a:lumOff val="18236"/>
                <a:alphaOff val="0"/>
                <a:shade val="100000"/>
                <a:satMod val="150000"/>
              </a:schemeClr>
            </a:gs>
            <a:gs pos="70000">
              <a:schemeClr val="accent4">
                <a:hueOff val="-2190648"/>
                <a:satOff val="-100000"/>
                <a:lumOff val="18236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4">
                <a:hueOff val="-2190648"/>
                <a:satOff val="-100000"/>
                <a:lumOff val="18236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D1F242-028E-5C4B-AFE7-06BF88909B35}">
      <dsp:nvSpPr>
        <dsp:cNvPr id="0" name=""/>
        <dsp:cNvSpPr/>
      </dsp:nvSpPr>
      <dsp:spPr>
        <a:xfrm>
          <a:off x="5992849" y="2340923"/>
          <a:ext cx="1726501" cy="138120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shade val="70000"/>
                <a:satMod val="120000"/>
              </a:schemeClr>
            </a:gs>
            <a:gs pos="35000">
              <a:schemeClr val="accent6">
                <a:shade val="100000"/>
                <a:satMod val="150000"/>
              </a:schemeClr>
            </a:gs>
            <a:gs pos="70000">
              <a:schemeClr val="accent6"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6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 w="12700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/>
          <a:lightRig rig="flat" dir="t"/>
        </a:scene3d>
        <a:sp3d prstMaterial="matte">
          <a:bevelT w="0" h="0" prst="relaxedInset"/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b="0" kern="1200" dirty="0" smtClean="0"/>
            <a:t>Mayor </a:t>
          </a:r>
          <a:r>
            <a:rPr lang="es-ES" sz="1700" b="0" u="none" kern="1200" dirty="0" smtClean="0"/>
            <a:t>seguridad</a:t>
          </a:r>
          <a:r>
            <a:rPr lang="es-ES" sz="1700" b="0" u="sng" kern="1200" dirty="0" smtClean="0"/>
            <a:t> </a:t>
          </a:r>
          <a:r>
            <a:rPr lang="es-ES" sz="1700" b="0" kern="1200" dirty="0" smtClean="0"/>
            <a:t>para inversionistas minoritarios</a:t>
          </a:r>
          <a:endParaRPr lang="es-ES" sz="1700" b="0" kern="1200" dirty="0"/>
        </a:p>
      </dsp:txBody>
      <dsp:txXfrm>
        <a:off x="6033303" y="2381377"/>
        <a:ext cx="1645593" cy="13002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E327A3-4C88-FA4E-ABC1-E24D406695AB}">
      <dsp:nvSpPr>
        <dsp:cNvPr id="0" name=""/>
        <dsp:cNvSpPr/>
      </dsp:nvSpPr>
      <dsp:spPr>
        <a:xfrm>
          <a:off x="2875753" y="1204227"/>
          <a:ext cx="3115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1586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023757" y="1242157"/>
        <a:ext cx="15579" cy="15579"/>
      </dsp:txXfrm>
    </dsp:sp>
    <dsp:sp modelId="{7765A4E6-39F7-604F-AC0E-3A1A72080BB8}">
      <dsp:nvSpPr>
        <dsp:cNvPr id="0" name=""/>
        <dsp:cNvSpPr/>
      </dsp:nvSpPr>
      <dsp:spPr>
        <a:xfrm>
          <a:off x="1006233" y="1204227"/>
          <a:ext cx="3115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1586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154236" y="1242157"/>
        <a:ext cx="15579" cy="15579"/>
      </dsp:txXfrm>
    </dsp:sp>
    <dsp:sp modelId="{1A39434F-B42E-5640-B058-58C92E00DEF2}">
      <dsp:nvSpPr>
        <dsp:cNvPr id="0" name=""/>
        <dsp:cNvSpPr/>
      </dsp:nvSpPr>
      <dsp:spPr>
        <a:xfrm rot="16200000">
          <a:off x="195254" y="1012457"/>
          <a:ext cx="1146976" cy="474979"/>
        </a:xfrm>
        <a:prstGeom prst="rect">
          <a:avLst/>
        </a:prstGeom>
        <a:gradFill rotWithShape="1">
          <a:gsLst>
            <a:gs pos="0">
              <a:schemeClr val="accent2">
                <a:shade val="70000"/>
                <a:satMod val="120000"/>
              </a:schemeClr>
            </a:gs>
            <a:gs pos="35000">
              <a:schemeClr val="accent2">
                <a:shade val="100000"/>
                <a:satMod val="150000"/>
              </a:schemeClr>
            </a:gs>
            <a:gs pos="70000">
              <a:schemeClr val="accent2"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2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 w="12700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kern="1200" dirty="0" smtClean="0"/>
            <a:t>LGSM</a:t>
          </a:r>
          <a:endParaRPr lang="es-ES" sz="3100" kern="1200" dirty="0"/>
        </a:p>
      </dsp:txBody>
      <dsp:txXfrm>
        <a:off x="195254" y="1012457"/>
        <a:ext cx="1146976" cy="474979"/>
      </dsp:txXfrm>
    </dsp:sp>
    <dsp:sp modelId="{B75BBBC0-0CEE-CC4D-B4F2-021BF4A324D8}">
      <dsp:nvSpPr>
        <dsp:cNvPr id="0" name=""/>
        <dsp:cNvSpPr/>
      </dsp:nvSpPr>
      <dsp:spPr>
        <a:xfrm>
          <a:off x="1317819" y="1012457"/>
          <a:ext cx="1557933" cy="47497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SA</a:t>
          </a:r>
          <a:endParaRPr lang="es-ES" sz="2000" kern="1200" dirty="0"/>
        </a:p>
      </dsp:txBody>
      <dsp:txXfrm>
        <a:off x="1317819" y="1012457"/>
        <a:ext cx="1557933" cy="474979"/>
      </dsp:txXfrm>
    </dsp:sp>
    <dsp:sp modelId="{693AECC6-36DC-974B-B43F-3F50F235E15F}">
      <dsp:nvSpPr>
        <dsp:cNvPr id="0" name=""/>
        <dsp:cNvSpPr/>
      </dsp:nvSpPr>
      <dsp:spPr>
        <a:xfrm>
          <a:off x="3187340" y="1012457"/>
          <a:ext cx="2886384" cy="474979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/>
            <a:t>Sociedad Anónima </a:t>
          </a:r>
          <a:endParaRPr lang="es-ES" sz="2200" kern="1200" dirty="0"/>
        </a:p>
      </dsp:txBody>
      <dsp:txXfrm>
        <a:off x="3187340" y="1012457"/>
        <a:ext cx="2886384" cy="4749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55E5D9-7990-E44D-8BA9-37BDFFA001CF}">
      <dsp:nvSpPr>
        <dsp:cNvPr id="0" name=""/>
        <dsp:cNvSpPr/>
      </dsp:nvSpPr>
      <dsp:spPr>
        <a:xfrm>
          <a:off x="3554696" y="2192884"/>
          <a:ext cx="3778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830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734166" y="2229158"/>
        <a:ext cx="18891" cy="18891"/>
      </dsp:txXfrm>
    </dsp:sp>
    <dsp:sp modelId="{2A0CEA2B-4BCB-3046-B738-5DEC6EC310A0}">
      <dsp:nvSpPr>
        <dsp:cNvPr id="0" name=""/>
        <dsp:cNvSpPr/>
      </dsp:nvSpPr>
      <dsp:spPr>
        <a:xfrm>
          <a:off x="1287712" y="1518652"/>
          <a:ext cx="377830" cy="7199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8915" y="0"/>
              </a:lnTo>
              <a:lnTo>
                <a:pt x="188915" y="719951"/>
              </a:lnTo>
              <a:lnTo>
                <a:pt x="377830" y="71995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456301" y="1858301"/>
        <a:ext cx="40653" cy="40653"/>
      </dsp:txXfrm>
    </dsp:sp>
    <dsp:sp modelId="{8B6CFC03-8716-9C48-AB37-E91049F3E3E8}">
      <dsp:nvSpPr>
        <dsp:cNvPr id="0" name=""/>
        <dsp:cNvSpPr/>
      </dsp:nvSpPr>
      <dsp:spPr>
        <a:xfrm>
          <a:off x="3554696" y="1472932"/>
          <a:ext cx="3778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830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734166" y="1509206"/>
        <a:ext cx="18891" cy="18891"/>
      </dsp:txXfrm>
    </dsp:sp>
    <dsp:sp modelId="{613E585A-B14D-3844-A0DF-CC7D5436ADE6}">
      <dsp:nvSpPr>
        <dsp:cNvPr id="0" name=""/>
        <dsp:cNvSpPr/>
      </dsp:nvSpPr>
      <dsp:spPr>
        <a:xfrm>
          <a:off x="1287712" y="1472932"/>
          <a:ext cx="3778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830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467182" y="1509206"/>
        <a:ext cx="18891" cy="18891"/>
      </dsp:txXfrm>
    </dsp:sp>
    <dsp:sp modelId="{78E327A3-4C88-FA4E-ABC1-E24D406695AB}">
      <dsp:nvSpPr>
        <dsp:cNvPr id="0" name=""/>
        <dsp:cNvSpPr/>
      </dsp:nvSpPr>
      <dsp:spPr>
        <a:xfrm>
          <a:off x="3554696" y="752980"/>
          <a:ext cx="3778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830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734166" y="789255"/>
        <a:ext cx="18891" cy="18891"/>
      </dsp:txXfrm>
    </dsp:sp>
    <dsp:sp modelId="{7765A4E6-39F7-604F-AC0E-3A1A72080BB8}">
      <dsp:nvSpPr>
        <dsp:cNvPr id="0" name=""/>
        <dsp:cNvSpPr/>
      </dsp:nvSpPr>
      <dsp:spPr>
        <a:xfrm>
          <a:off x="1287712" y="798700"/>
          <a:ext cx="377830" cy="719951"/>
        </a:xfrm>
        <a:custGeom>
          <a:avLst/>
          <a:gdLst/>
          <a:ahLst/>
          <a:cxnLst/>
          <a:rect l="0" t="0" r="0" b="0"/>
          <a:pathLst>
            <a:path>
              <a:moveTo>
                <a:pt x="0" y="719951"/>
              </a:moveTo>
              <a:lnTo>
                <a:pt x="188915" y="719951"/>
              </a:lnTo>
              <a:lnTo>
                <a:pt x="188915" y="0"/>
              </a:lnTo>
              <a:lnTo>
                <a:pt x="377830" y="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456301" y="1138349"/>
        <a:ext cx="40653" cy="40653"/>
      </dsp:txXfrm>
    </dsp:sp>
    <dsp:sp modelId="{1A39434F-B42E-5640-B058-58C92E00DEF2}">
      <dsp:nvSpPr>
        <dsp:cNvPr id="0" name=""/>
        <dsp:cNvSpPr/>
      </dsp:nvSpPr>
      <dsp:spPr>
        <a:xfrm rot="16200000">
          <a:off x="304319" y="1230671"/>
          <a:ext cx="1390825" cy="575961"/>
        </a:xfrm>
        <a:prstGeom prst="rect">
          <a:avLst/>
        </a:prstGeom>
        <a:gradFill rotWithShape="1">
          <a:gsLst>
            <a:gs pos="0">
              <a:schemeClr val="accent2">
                <a:shade val="70000"/>
                <a:satMod val="120000"/>
              </a:schemeClr>
            </a:gs>
            <a:gs pos="35000">
              <a:schemeClr val="accent2">
                <a:shade val="100000"/>
                <a:satMod val="150000"/>
              </a:schemeClr>
            </a:gs>
            <a:gs pos="70000">
              <a:schemeClr val="accent2"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2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 w="12700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700" kern="1200" dirty="0" smtClean="0"/>
            <a:t>LMV</a:t>
          </a:r>
          <a:endParaRPr lang="es-ES" sz="3700" kern="1200" dirty="0"/>
        </a:p>
      </dsp:txBody>
      <dsp:txXfrm>
        <a:off x="304319" y="1230671"/>
        <a:ext cx="1390825" cy="575961"/>
      </dsp:txXfrm>
    </dsp:sp>
    <dsp:sp modelId="{B75BBBC0-0CEE-CC4D-B4F2-021BF4A324D8}">
      <dsp:nvSpPr>
        <dsp:cNvPr id="0" name=""/>
        <dsp:cNvSpPr/>
      </dsp:nvSpPr>
      <dsp:spPr>
        <a:xfrm>
          <a:off x="1665543" y="510720"/>
          <a:ext cx="1889153" cy="5759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SAPI</a:t>
          </a:r>
          <a:endParaRPr lang="es-ES" sz="2400" kern="1200" dirty="0"/>
        </a:p>
      </dsp:txBody>
      <dsp:txXfrm>
        <a:off x="1665543" y="510720"/>
        <a:ext cx="1889153" cy="575961"/>
      </dsp:txXfrm>
    </dsp:sp>
    <dsp:sp modelId="{693AECC6-36DC-974B-B43F-3F50F235E15F}">
      <dsp:nvSpPr>
        <dsp:cNvPr id="0" name=""/>
        <dsp:cNvSpPr/>
      </dsp:nvSpPr>
      <dsp:spPr>
        <a:xfrm>
          <a:off x="3932527" y="510720"/>
          <a:ext cx="2785934" cy="57596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Sociedad Anónima Promotora de Inversión </a:t>
          </a:r>
          <a:endParaRPr lang="es-ES" sz="1600" kern="1200" dirty="0"/>
        </a:p>
      </dsp:txBody>
      <dsp:txXfrm>
        <a:off x="3932527" y="510720"/>
        <a:ext cx="2785934" cy="575961"/>
      </dsp:txXfrm>
    </dsp:sp>
    <dsp:sp modelId="{0F3EE23E-0FE4-D64F-97CD-71EAAB35AF29}">
      <dsp:nvSpPr>
        <dsp:cNvPr id="0" name=""/>
        <dsp:cNvSpPr/>
      </dsp:nvSpPr>
      <dsp:spPr>
        <a:xfrm>
          <a:off x="1665543" y="1230671"/>
          <a:ext cx="1889153" cy="5759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SAPIB</a:t>
          </a:r>
          <a:endParaRPr lang="es-ES" sz="2000" kern="1200" dirty="0"/>
        </a:p>
      </dsp:txBody>
      <dsp:txXfrm>
        <a:off x="1665543" y="1230671"/>
        <a:ext cx="1889153" cy="575961"/>
      </dsp:txXfrm>
    </dsp:sp>
    <dsp:sp modelId="{C68F3799-92EA-9542-B11C-DAC245559E51}">
      <dsp:nvSpPr>
        <dsp:cNvPr id="0" name=""/>
        <dsp:cNvSpPr/>
      </dsp:nvSpPr>
      <dsp:spPr>
        <a:xfrm>
          <a:off x="3932527" y="1230671"/>
          <a:ext cx="2759259" cy="57596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 smtClean="0"/>
            <a:t>Sociedad Anónima Promotora de Inversión Bursátil (Oferta Pública)</a:t>
          </a:r>
          <a:endParaRPr lang="es-ES" sz="1300" kern="1200" dirty="0"/>
        </a:p>
      </dsp:txBody>
      <dsp:txXfrm>
        <a:off x="3932527" y="1230671"/>
        <a:ext cx="2759259" cy="575961"/>
      </dsp:txXfrm>
    </dsp:sp>
    <dsp:sp modelId="{3A76AFC6-D734-7A40-99E6-B50414FA6E85}">
      <dsp:nvSpPr>
        <dsp:cNvPr id="0" name=""/>
        <dsp:cNvSpPr/>
      </dsp:nvSpPr>
      <dsp:spPr>
        <a:xfrm>
          <a:off x="1665543" y="1950623"/>
          <a:ext cx="1889153" cy="5759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SAB</a:t>
          </a:r>
          <a:endParaRPr lang="es-ES" sz="2000" kern="1200" dirty="0"/>
        </a:p>
      </dsp:txBody>
      <dsp:txXfrm>
        <a:off x="1665543" y="1950623"/>
        <a:ext cx="1889153" cy="575961"/>
      </dsp:txXfrm>
    </dsp:sp>
    <dsp:sp modelId="{5B2D9A64-956E-5D43-9346-943B8CD96C16}">
      <dsp:nvSpPr>
        <dsp:cNvPr id="0" name=""/>
        <dsp:cNvSpPr/>
      </dsp:nvSpPr>
      <dsp:spPr>
        <a:xfrm>
          <a:off x="3932527" y="1950623"/>
          <a:ext cx="2812628" cy="57596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Sociedad Anónima Bursátil</a:t>
          </a:r>
          <a:endParaRPr lang="es-ES" sz="1600" kern="1200" dirty="0"/>
        </a:p>
      </dsp:txBody>
      <dsp:txXfrm>
        <a:off x="3932527" y="1950623"/>
        <a:ext cx="2812628" cy="5759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B3AE32-AB35-D34F-9C0D-5C8BD2C39C21}">
      <dsp:nvSpPr>
        <dsp:cNvPr id="0" name=""/>
        <dsp:cNvSpPr/>
      </dsp:nvSpPr>
      <dsp:spPr>
        <a:xfrm>
          <a:off x="0" y="477921"/>
          <a:ext cx="2189079" cy="13134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Régimen flexible</a:t>
          </a:r>
          <a:endParaRPr lang="es-ES" sz="1900" kern="1200" dirty="0"/>
        </a:p>
      </dsp:txBody>
      <dsp:txXfrm>
        <a:off x="0" y="477921"/>
        <a:ext cx="2189079" cy="1313447"/>
      </dsp:txXfrm>
    </dsp:sp>
    <dsp:sp modelId="{816D4D0B-8A7B-AD48-A7E4-6E3118756A51}">
      <dsp:nvSpPr>
        <dsp:cNvPr id="0" name=""/>
        <dsp:cNvSpPr/>
      </dsp:nvSpPr>
      <dsp:spPr>
        <a:xfrm>
          <a:off x="2407986" y="477921"/>
          <a:ext cx="2189079" cy="13134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Enfoque Moderno, sin perder su identidad básica</a:t>
          </a:r>
          <a:endParaRPr lang="es-ES" sz="1900" kern="1200" dirty="0"/>
        </a:p>
      </dsp:txBody>
      <dsp:txXfrm>
        <a:off x="2407986" y="477921"/>
        <a:ext cx="2189079" cy="1313447"/>
      </dsp:txXfrm>
    </dsp:sp>
    <dsp:sp modelId="{AF90E343-FB1F-0A4E-BB2C-5F04665C26D8}">
      <dsp:nvSpPr>
        <dsp:cNvPr id="0" name=""/>
        <dsp:cNvSpPr/>
      </dsp:nvSpPr>
      <dsp:spPr>
        <a:xfrm>
          <a:off x="4815973" y="477921"/>
          <a:ext cx="2189079" cy="13134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2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shade val="100000"/>
                <a:satMod val="15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00000"/>
                <a:green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  <a:ln>
          <a:noFill/>
        </a:ln>
        <a:effectLst>
          <a:innerShdw blurRad="190500" dist="63500" dir="5400000">
            <a:srgbClr val="FFFFFF">
              <a:alpha val="65000"/>
            </a:srgbClr>
          </a:innerShdw>
        </a:effectLst>
        <a:scene3d>
          <a:camera prst="orthographicFront">
            <a:rot lat="0" lon="0" rev="0"/>
          </a:camera>
          <a:lightRig rig="twoPt" dir="r">
            <a:rot lat="0" lon="0" rev="6000000"/>
          </a:lightRig>
        </a:scene3d>
        <a:sp3d prstMaterial="matte">
          <a:bevelT w="0" h="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900" kern="1200" dirty="0" smtClean="0"/>
            <a:t>No contradice el régimen de la LGSM</a:t>
          </a:r>
          <a:endParaRPr lang="es-ES" sz="1900" kern="1200" dirty="0"/>
        </a:p>
      </dsp:txBody>
      <dsp:txXfrm>
        <a:off x="4815973" y="477921"/>
        <a:ext cx="2189079" cy="13134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A468E-9752-F64A-B816-9457A5FDF06C}" type="datetimeFigureOut">
              <a:rPr lang="es-ES" smtClean="0"/>
              <a:t>8/22/14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B3825E-E6E3-4242-ACCB-FE9F2354FFB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2747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B3825E-E6E3-4242-ACCB-FE9F2354FFBE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739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B3825E-E6E3-4242-ACCB-FE9F2354FFBE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0807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86953" y="268288"/>
            <a:ext cx="5669280" cy="39003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400" y="4208929"/>
            <a:ext cx="5458968" cy="1048684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0" y="5257800"/>
            <a:ext cx="5458968" cy="62179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0"/>
              </a:spcBef>
              <a:buClr>
                <a:schemeClr val="accent1"/>
              </a:buClr>
              <a:buSzPct val="100000"/>
              <a:buFont typeface="Wingdings 2" pitchFamily="18" charset="2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90525"/>
            <a:ext cx="5504688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2200" b="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8688" y="6356350"/>
            <a:ext cx="4736592" cy="365125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6494" y="6356350"/>
            <a:ext cx="685800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106" y="6356350"/>
            <a:ext cx="1752600" cy="365125"/>
          </a:xfrm>
        </p:spPr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86953" y="268288"/>
            <a:ext cx="5669280" cy="2560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399" y="4171950"/>
            <a:ext cx="5457919" cy="1085850"/>
          </a:xfrm>
        </p:spPr>
        <p:txBody>
          <a:bodyPr>
            <a:normAutofit/>
          </a:bodyPr>
          <a:lstStyle>
            <a:lvl1pPr>
              <a:defRPr sz="4600"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1" y="5257799"/>
            <a:ext cx="5457918" cy="618565"/>
          </a:xfrm>
        </p:spPr>
        <p:txBody>
          <a:bodyPr>
            <a:normAutofit/>
          </a:bodyPr>
          <a:lstStyle>
            <a:lvl1pPr marL="0" indent="0" algn="l">
              <a:spcBef>
                <a:spcPct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spcBef>
                <a:spcPct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89965"/>
            <a:ext cx="5499847" cy="365125"/>
          </a:xfrm>
        </p:spPr>
        <p:txBody>
          <a:bodyPr/>
          <a:lstStyle>
            <a:lvl1pPr>
              <a:defRPr sz="2200" b="0" baseline="0">
                <a:solidFill>
                  <a:schemeClr val="bg1"/>
                </a:solidFill>
              </a:defRPr>
            </a:lvl1pPr>
          </a:lstStyle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3847" y="6356350"/>
            <a:ext cx="473411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5459" y="6356350"/>
            <a:ext cx="685800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200400" y="2877671"/>
            <a:ext cx="5646867" cy="1280160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Arrastre la imagen al marcador de posición o haga clic en el icono para agregar</a:t>
            </a: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, objetos e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9875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8423" y="914400"/>
            <a:ext cx="6508377" cy="1143000"/>
          </a:xfrm>
        </p:spPr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8423" y="2209800"/>
            <a:ext cx="6508377" cy="3916363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106" y="6356350"/>
            <a:ext cx="1752600" cy="365125"/>
          </a:xfrm>
        </p:spPr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8423" y="6356350"/>
            <a:ext cx="492685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31694" y="361016"/>
            <a:ext cx="506506" cy="365125"/>
          </a:xfrm>
        </p:spPr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5" y="1976718"/>
            <a:ext cx="1645920" cy="462578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58952" y="268288"/>
            <a:ext cx="1099073" cy="635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1" y="3429000"/>
            <a:ext cx="4966446" cy="1398494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9801" y="4824414"/>
            <a:ext cx="4966446" cy="1320800"/>
          </a:xfrm>
        </p:spPr>
        <p:txBody>
          <a:bodyPr anchor="t" anchorCtr="0">
            <a:norm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600" y="6356350"/>
            <a:ext cx="1622612" cy="365125"/>
          </a:xfrm>
        </p:spPr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4812" y="6356350"/>
            <a:ext cx="5311588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ción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9875" y="4773706"/>
            <a:ext cx="2971800" cy="18445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354" y="3429001"/>
            <a:ext cx="4966446" cy="1398494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20354" y="4824414"/>
            <a:ext cx="4966446" cy="1320800"/>
          </a:xfrm>
        </p:spPr>
        <p:txBody>
          <a:bodyPr anchor="t" anchorCtr="0">
            <a:norm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1212" y="6104965"/>
            <a:ext cx="506506" cy="365125"/>
          </a:xfrm>
        </p:spPr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4" y="268288"/>
            <a:ext cx="2971800" cy="4438650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8244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883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79391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79391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objetos, superior e inf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" y="2214562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57199" y="4224973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5720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052" y="990600"/>
            <a:ext cx="3566160" cy="51355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746811" y="268288"/>
            <a:ext cx="4114800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1365" y="6124014"/>
            <a:ext cx="1752600" cy="365125"/>
          </a:xfrm>
        </p:spPr>
        <p:txBody>
          <a:bodyPr/>
          <a:lstStyle>
            <a:lvl1pPr algn="l">
              <a:defRPr/>
            </a:lvl1pPr>
          </a:lstStyle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74812" y="6356350"/>
            <a:ext cx="3863788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760258" y="990600"/>
            <a:ext cx="4096512" cy="5611813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encima d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16775" y="268288"/>
            <a:ext cx="1639457" cy="3639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6858000" cy="3639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4 imágenes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35471" y="268288"/>
            <a:ext cx="720761" cy="3639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3006726" cy="3639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>
            <a:off x="3352800" y="268288"/>
            <a:ext cx="47019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Arrastre la imagen al marcador de posición o haga clic en el icono para agregar</a:t>
            </a:r>
            <a:endParaRPr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/>
          </p:nvPr>
        </p:nvSpPr>
        <p:spPr>
          <a:xfrm>
            <a:off x="3352800" y="2131935"/>
            <a:ext cx="23042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Arrastre la imagen al marcador de posición o haga clic en el icono para agregar</a:t>
            </a:r>
            <a:endParaRPr/>
          </a:p>
        </p:txBody>
      </p:sp>
      <p:sp>
        <p:nvSpPr>
          <p:cNvPr id="12" name="Picture Placeholder 2"/>
          <p:cNvSpPr>
            <a:spLocks noGrp="1"/>
          </p:cNvSpPr>
          <p:nvPr>
            <p:ph type="pic" idx="15"/>
          </p:nvPr>
        </p:nvSpPr>
        <p:spPr>
          <a:xfrm>
            <a:off x="5750500" y="2131935"/>
            <a:ext cx="23042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43799" y="1035424"/>
            <a:ext cx="1322295" cy="5090739"/>
          </a:xfrm>
        </p:spPr>
        <p:txBody>
          <a:bodyPr vert="eaVert" anchor="t" anchorCtr="0"/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35424"/>
            <a:ext cx="6019800" cy="510978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CAF4987E-9853-854A-8036-AB54ABA3585D}" type="datetimeFigureOut">
              <a:rPr lang="es-ES" smtClean="0"/>
              <a:t>8/22/14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56494" y="361016"/>
            <a:ext cx="5065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00" b="1">
                <a:solidFill>
                  <a:schemeClr val="bg1"/>
                </a:solidFill>
              </a:defRPr>
            </a:lvl1pPr>
          </a:lstStyle>
          <a:p>
            <a:fld id="{CAFF5784-0F55-A64A-B9BF-D458C03938F4}" type="slidenum">
              <a:rPr lang="es-ES" smtClean="0"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Clr>
          <a:schemeClr val="accent1"/>
        </a:buClr>
        <a:buSzPct val="100000"/>
        <a:buFont typeface="Wingdings 2" pitchFamily="18" charset="2"/>
        <a:buChar char="¡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"/>
        <a:defRPr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"/>
        <a:defRPr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lang="en-US" sz="1800" kern="1200" dirty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diagramData" Target="../diagrams/data1.xml"/><Relationship Id="rId6" Type="http://schemas.openxmlformats.org/officeDocument/2006/relationships/diagramLayout" Target="../diagrams/layout1.xml"/><Relationship Id="rId7" Type="http://schemas.openxmlformats.org/officeDocument/2006/relationships/diagramQuickStyle" Target="../diagrams/quickStyle1.xml"/><Relationship Id="rId8" Type="http://schemas.openxmlformats.org/officeDocument/2006/relationships/diagramColors" Target="../diagrams/colors1.xml"/><Relationship Id="rId9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1" Type="http://schemas.microsoft.com/office/2007/relationships/diagramDrawing" Target="../diagrams/drawing3.xml"/><Relationship Id="rId1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7" Type="http://schemas.openxmlformats.org/officeDocument/2006/relationships/diagramData" Target="../diagrams/data3.xml"/><Relationship Id="rId8" Type="http://schemas.openxmlformats.org/officeDocument/2006/relationships/diagramLayout" Target="../diagrams/layout3.xml"/><Relationship Id="rId9" Type="http://schemas.openxmlformats.org/officeDocument/2006/relationships/diagramQuickStyle" Target="../diagrams/quickStyle3.xml"/><Relationship Id="rId10" Type="http://schemas.openxmlformats.org/officeDocument/2006/relationships/diagramColors" Target="../diagrams/colors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4" Type="http://schemas.openxmlformats.org/officeDocument/2006/relationships/diagramLayout" Target="../diagrams/layout4.xml"/><Relationship Id="rId5" Type="http://schemas.openxmlformats.org/officeDocument/2006/relationships/diagramQuickStyle" Target="../diagrams/quickStyle4.xml"/><Relationship Id="rId6" Type="http://schemas.openxmlformats.org/officeDocument/2006/relationships/diagramColors" Target="../diagrams/colors4.xml"/><Relationship Id="rId7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s-ES" sz="3200" dirty="0" smtClean="0"/>
              <a:t>Nueva Ley del Mercado de Valores (LMV)</a:t>
            </a:r>
            <a:endParaRPr lang="es-ES" sz="32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b="1" dirty="0" smtClean="0"/>
              <a:t>28 Jun 2006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30003663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472" y="1197949"/>
            <a:ext cx="1693503" cy="1678904"/>
          </a:xfrm>
          <a:prstGeom prst="rect">
            <a:avLst/>
          </a:prstGeom>
        </p:spPr>
      </p:pic>
      <p:pic>
        <p:nvPicPr>
          <p:cNvPr id="15" name="Imagen 14" descr="Screen Shot 2014-08-22 at 9.40.38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26554"/>
            <a:ext cx="2466472" cy="205539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3633" y="5200312"/>
            <a:ext cx="2455335" cy="157842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8000" y="324915"/>
            <a:ext cx="6508377" cy="1143000"/>
          </a:xfrm>
        </p:spPr>
        <p:txBody>
          <a:bodyPr/>
          <a:lstStyle/>
          <a:p>
            <a:r>
              <a:rPr lang="es-ES" dirty="0" smtClean="0"/>
              <a:t>Objetivo:</a:t>
            </a:r>
            <a:endParaRPr lang="es-ES" dirty="0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562881915"/>
              </p:ext>
            </p:extLst>
          </p:nvPr>
        </p:nvGraphicFramePr>
        <p:xfrm>
          <a:off x="508000" y="1965145"/>
          <a:ext cx="8127999" cy="3983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echa derecha 11"/>
          <p:cNvSpPr/>
          <p:nvPr/>
        </p:nvSpPr>
        <p:spPr>
          <a:xfrm>
            <a:off x="5463005" y="2299368"/>
            <a:ext cx="829471" cy="472405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Rectángulo redondeado 12"/>
          <p:cNvSpPr/>
          <p:nvPr/>
        </p:nvSpPr>
        <p:spPr>
          <a:xfrm>
            <a:off x="6326585" y="2037401"/>
            <a:ext cx="1640994" cy="1211125"/>
          </a:xfrm>
          <a:prstGeom prst="roundRect">
            <a:avLst>
              <a:gd name="adj" fmla="val 11641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Mercado de valores o capital privado</a:t>
            </a:r>
            <a:endParaRPr lang="es-ES" dirty="0"/>
          </a:p>
        </p:txBody>
      </p:sp>
      <p:sp>
        <p:nvSpPr>
          <p:cNvPr id="18" name="CuadroTexto 17"/>
          <p:cNvSpPr txBox="1"/>
          <p:nvPr/>
        </p:nvSpPr>
        <p:spPr>
          <a:xfrm>
            <a:off x="7940823" y="213902"/>
            <a:ext cx="1029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LMV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5999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8901153"/>
              </p:ext>
            </p:extLst>
          </p:nvPr>
        </p:nvGraphicFramePr>
        <p:xfrm>
          <a:off x="173785" y="-120315"/>
          <a:ext cx="6604978" cy="2499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Marcador de contenid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4409763"/>
              </p:ext>
            </p:extLst>
          </p:nvPr>
        </p:nvGraphicFramePr>
        <p:xfrm>
          <a:off x="-160421" y="1454485"/>
          <a:ext cx="7456907" cy="30373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6" name="Imagen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78763" y="2205790"/>
            <a:ext cx="2268985" cy="1641643"/>
          </a:xfrm>
          <a:prstGeom prst="rect">
            <a:avLst/>
          </a:prstGeom>
        </p:spPr>
      </p:pic>
      <p:sp>
        <p:nvSpPr>
          <p:cNvPr id="7" name="Flecha abajo 6"/>
          <p:cNvSpPr/>
          <p:nvPr/>
        </p:nvSpPr>
        <p:spPr>
          <a:xfrm>
            <a:off x="588211" y="3847433"/>
            <a:ext cx="427790" cy="697829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CuadroTexto 7"/>
          <p:cNvSpPr txBox="1"/>
          <p:nvPr/>
        </p:nvSpPr>
        <p:spPr>
          <a:xfrm>
            <a:off x="588211" y="4649540"/>
            <a:ext cx="7660105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s-ES" dirty="0" smtClean="0"/>
              <a:t>Reforzamiento de mejores prácticas legales y corporativas.</a:t>
            </a:r>
          </a:p>
          <a:p>
            <a:pPr marL="285750" indent="-285750">
              <a:buFont typeface="Wingdings" charset="2"/>
              <a:buChar char="§"/>
            </a:pPr>
            <a:r>
              <a:rPr lang="es-ES" dirty="0" smtClean="0"/>
              <a:t>Establecimiento de supervisión de autoridades y sanciones.</a:t>
            </a:r>
            <a:endParaRPr lang="es-ES" dirty="0"/>
          </a:p>
        </p:txBody>
      </p:sp>
      <p:sp>
        <p:nvSpPr>
          <p:cNvPr id="10" name="Flecha doblada hacia arriba 9"/>
          <p:cNvSpPr/>
          <p:nvPr/>
        </p:nvSpPr>
        <p:spPr>
          <a:xfrm rot="5400000">
            <a:off x="942469" y="5362711"/>
            <a:ext cx="721894" cy="762000"/>
          </a:xfrm>
          <a:prstGeom prst="bent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CuadroTexto 10"/>
          <p:cNvSpPr txBox="1"/>
          <p:nvPr/>
        </p:nvSpPr>
        <p:spPr>
          <a:xfrm>
            <a:off x="1684416" y="5564095"/>
            <a:ext cx="5654842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s-ES" dirty="0" smtClean="0"/>
              <a:t>Seguridad para inversionistas</a:t>
            </a:r>
          </a:p>
          <a:p>
            <a:pPr marL="285750" indent="-285750">
              <a:buFont typeface="Wingdings" charset="2"/>
              <a:buChar char="§"/>
            </a:pPr>
            <a:r>
              <a:rPr lang="es-ES" dirty="0" smtClean="0"/>
              <a:t>Transparencia en el manejo de operaciones</a:t>
            </a:r>
          </a:p>
          <a:p>
            <a:pPr marL="285750" indent="-285750">
              <a:buFont typeface="Wingdings" charset="2"/>
              <a:buChar char="§"/>
            </a:pPr>
            <a:r>
              <a:rPr lang="es-ES" dirty="0" smtClean="0"/>
              <a:t>Búsqueda constante de eficiencia</a:t>
            </a:r>
          </a:p>
          <a:p>
            <a:pPr marL="285750" indent="-285750">
              <a:buFont typeface="Wingdings" charset="2"/>
              <a:buChar char="§"/>
            </a:pPr>
            <a:r>
              <a:rPr lang="es-ES" dirty="0" smtClean="0"/>
              <a:t>Eliminación de riesgos</a:t>
            </a:r>
            <a:endParaRPr lang="es-ES" dirty="0"/>
          </a:p>
        </p:txBody>
      </p:sp>
      <p:sp>
        <p:nvSpPr>
          <p:cNvPr id="12" name="CuadroTexto 11"/>
          <p:cNvSpPr txBox="1"/>
          <p:nvPr/>
        </p:nvSpPr>
        <p:spPr>
          <a:xfrm>
            <a:off x="7940823" y="213902"/>
            <a:ext cx="1029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LMV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9242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Screen Shot 2014-08-22 at 10.07.54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35212">
            <a:off x="-178639" y="5099868"/>
            <a:ext cx="2175364" cy="193671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SAPI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199" y="2209801"/>
            <a:ext cx="6508377" cy="784725"/>
          </a:xfrm>
        </p:spPr>
        <p:txBody>
          <a:bodyPr/>
          <a:lstStyle/>
          <a:p>
            <a:r>
              <a:rPr lang="es-ES" dirty="0" smtClean="0"/>
              <a:t>Empresas pequeñas se pueden beneficiar de las cualidades de un:</a:t>
            </a:r>
            <a:endParaRPr lang="es-ES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603328840"/>
              </p:ext>
            </p:extLst>
          </p:nvPr>
        </p:nvGraphicFramePr>
        <p:xfrm>
          <a:off x="788731" y="2436390"/>
          <a:ext cx="7005053" cy="22692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844877" y="4772534"/>
            <a:ext cx="8071854" cy="92333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Sociedades mexicanas constituidas como S.A. bajo LGSM que voluntariamente se someten al régimen legal de las SAPIS establecido en LMV</a:t>
            </a:r>
            <a:endParaRPr lang="es-ES" b="1" dirty="0"/>
          </a:p>
        </p:txBody>
      </p:sp>
      <p:sp>
        <p:nvSpPr>
          <p:cNvPr id="7" name="CuadroTexto 6"/>
          <p:cNvSpPr txBox="1"/>
          <p:nvPr/>
        </p:nvSpPr>
        <p:spPr>
          <a:xfrm>
            <a:off x="7940823" y="213902"/>
            <a:ext cx="1029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LMV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8177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Screen Shot 2014-08-22 at 10.26.37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0" y="18716"/>
            <a:ext cx="1615971" cy="1830136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4455" y="914400"/>
            <a:ext cx="6508377" cy="1143000"/>
          </a:xfrm>
        </p:spPr>
        <p:txBody>
          <a:bodyPr/>
          <a:lstStyle/>
          <a:p>
            <a:r>
              <a:rPr lang="es-ES" sz="3200" dirty="0" smtClean="0"/>
              <a:t>Qué pueden hacer las SAPIS</a:t>
            </a:r>
            <a:endParaRPr lang="es-ES" sz="32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199" y="2209800"/>
            <a:ext cx="8379327" cy="4207042"/>
          </a:xfrm>
        </p:spPr>
        <p:txBody>
          <a:bodyPr>
            <a:normAutofit/>
          </a:bodyPr>
          <a:lstStyle/>
          <a:p>
            <a:pPr algn="just"/>
            <a:r>
              <a:rPr lang="es-ES" sz="1800" dirty="0" smtClean="0"/>
              <a:t>Imponer </a:t>
            </a:r>
            <a:r>
              <a:rPr lang="es-ES" sz="1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restricciones a la transmisión  de propiedad o derecho</a:t>
            </a:r>
            <a:r>
              <a:rPr lang="es-ES" sz="1800" dirty="0" smtClean="0"/>
              <a:t>, de acciones de una misma serie o clase, distintas a las contenidas en la LGSM.</a:t>
            </a:r>
          </a:p>
          <a:p>
            <a:pPr algn="just"/>
            <a:r>
              <a:rPr lang="es-ES" sz="1800" dirty="0" smtClean="0"/>
              <a:t>Establecer </a:t>
            </a:r>
            <a:r>
              <a:rPr lang="es-ES" sz="1800" dirty="0" smtClean="0">
                <a:solidFill>
                  <a:srgbClr val="FF2929"/>
                </a:solidFill>
              </a:rPr>
              <a:t>causales de exclusión de socios o para ejercer derechos de separación de retiro</a:t>
            </a:r>
            <a:r>
              <a:rPr lang="es-ES" sz="1800" dirty="0" smtClean="0"/>
              <a:t>; o bien, para </a:t>
            </a:r>
            <a:r>
              <a:rPr lang="es-ES" sz="1800" dirty="0" smtClean="0">
                <a:solidFill>
                  <a:srgbClr val="FF2929"/>
                </a:solidFill>
              </a:rPr>
              <a:t>amortizar acciones</a:t>
            </a:r>
            <a:r>
              <a:rPr lang="es-ES" sz="1800" dirty="0" smtClean="0"/>
              <a:t>, así como para determinar el precio o las bases para su determinación.</a:t>
            </a:r>
          </a:p>
          <a:p>
            <a:pPr algn="just"/>
            <a:r>
              <a:rPr lang="es-ES" sz="1800" dirty="0" smtClean="0"/>
              <a:t>Permitir </a:t>
            </a:r>
            <a:r>
              <a:rPr lang="es-ES" sz="1800" dirty="0" smtClean="0">
                <a:solidFill>
                  <a:srgbClr val="FF2929"/>
                </a:solidFill>
              </a:rPr>
              <a:t>acciones distintas de las señaladas en los artículos 112 y 113 </a:t>
            </a:r>
            <a:r>
              <a:rPr lang="es-ES" sz="1800" dirty="0" smtClean="0"/>
              <a:t>de LGSM que:</a:t>
            </a:r>
          </a:p>
          <a:p>
            <a:pPr algn="just"/>
            <a:endParaRPr lang="es-ES" sz="1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7940823" y="213902"/>
            <a:ext cx="1029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LMV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510631" y="5008680"/>
            <a:ext cx="692484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s-ES" sz="1400" b="1" dirty="0" smtClean="0"/>
              <a:t>No </a:t>
            </a:r>
            <a:r>
              <a:rPr lang="es-ES" sz="1400" dirty="0" smtClean="0"/>
              <a:t>confieran derecho a </a:t>
            </a:r>
            <a:r>
              <a:rPr lang="es-ES" sz="1400" b="1" dirty="0" smtClean="0"/>
              <a:t>voto</a:t>
            </a:r>
            <a:r>
              <a:rPr lang="es-ES" sz="1400" dirty="0" smtClean="0"/>
              <a:t> o que el voto se restrinja a algunos asuntos.</a:t>
            </a:r>
          </a:p>
          <a:p>
            <a:pPr marL="285750" indent="-285750">
              <a:buFont typeface="Arial"/>
              <a:buChar char="•"/>
            </a:pPr>
            <a:r>
              <a:rPr lang="es-ES" sz="1400" dirty="0" smtClean="0"/>
              <a:t>Otorguen </a:t>
            </a:r>
            <a:r>
              <a:rPr lang="es-ES" sz="1400" b="1" dirty="0" smtClean="0"/>
              <a:t>derechos sociales o no económicos</a:t>
            </a:r>
            <a:r>
              <a:rPr lang="es-ES" sz="1400" dirty="0" smtClean="0"/>
              <a:t>.</a:t>
            </a:r>
          </a:p>
          <a:p>
            <a:pPr marL="285750" indent="-285750">
              <a:buFont typeface="Arial"/>
              <a:buChar char="•"/>
            </a:pPr>
            <a:r>
              <a:rPr lang="es-ES" sz="1400" b="1" dirty="0" smtClean="0"/>
              <a:t>Limiten o amplíen el reparto de utilidades </a:t>
            </a:r>
            <a:r>
              <a:rPr lang="es-ES" sz="1400" dirty="0" smtClean="0"/>
              <a:t>u otros derechos económicos especiales.</a:t>
            </a:r>
          </a:p>
          <a:p>
            <a:pPr marL="285750" indent="-285750">
              <a:buFont typeface="Arial"/>
              <a:buChar char="•"/>
            </a:pPr>
            <a:r>
              <a:rPr lang="es-ES" sz="1400" b="1" dirty="0" smtClean="0"/>
              <a:t>Confieran el derecho de veto</a:t>
            </a:r>
            <a:r>
              <a:rPr lang="es-ES" sz="1400" dirty="0" smtClean="0"/>
              <a:t> o requieran del voto favorable de uno o más accionistas, respecto de las resoluciones de la Asamblea </a:t>
            </a:r>
            <a:r>
              <a:rPr lang="es-ES" sz="1400" dirty="0"/>
              <a:t>G</a:t>
            </a:r>
            <a:r>
              <a:rPr lang="es-ES" sz="1400" dirty="0" smtClean="0"/>
              <a:t>eneral de Accionistas.</a:t>
            </a:r>
            <a:endParaRPr lang="es-ES" sz="1400" dirty="0"/>
          </a:p>
        </p:txBody>
      </p:sp>
    </p:spTree>
    <p:extLst>
      <p:ext uri="{BB962C8B-B14F-4D97-AF65-F5344CB8AC3E}">
        <p14:creationId xmlns:p14="http://schemas.microsoft.com/office/powerpoint/2010/main" val="35149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Screen Shot 2014-08-22 at 10.26.37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0" y="18716"/>
            <a:ext cx="1615971" cy="1830136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4455" y="914400"/>
            <a:ext cx="6508377" cy="1143000"/>
          </a:xfrm>
        </p:spPr>
        <p:txBody>
          <a:bodyPr/>
          <a:lstStyle/>
          <a:p>
            <a:r>
              <a:rPr lang="es-ES" sz="3200" dirty="0" smtClean="0"/>
              <a:t>Qué pueden hacer las SAPIS</a:t>
            </a:r>
            <a:endParaRPr lang="es-ES" sz="32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199" y="2209800"/>
            <a:ext cx="8379327" cy="4207042"/>
          </a:xfrm>
        </p:spPr>
        <p:txBody>
          <a:bodyPr>
            <a:normAutofit/>
          </a:bodyPr>
          <a:lstStyle/>
          <a:p>
            <a:pPr algn="just"/>
            <a:r>
              <a:rPr lang="es-ES" sz="1800" dirty="0" smtClean="0"/>
              <a:t>Implementar </a:t>
            </a:r>
            <a:r>
              <a:rPr lang="es-ES" sz="1800" dirty="0" smtClean="0">
                <a:solidFill>
                  <a:srgbClr val="FF2929"/>
                </a:solidFill>
              </a:rPr>
              <a:t>mecanismos a seguir </a:t>
            </a:r>
            <a:r>
              <a:rPr lang="es-ES" sz="1800" dirty="0" smtClean="0"/>
              <a:t>en caso de que los </a:t>
            </a:r>
            <a:r>
              <a:rPr lang="es-ES" sz="1800" dirty="0" smtClean="0">
                <a:solidFill>
                  <a:srgbClr val="FF2929"/>
                </a:solidFill>
              </a:rPr>
              <a:t>accionistas no </a:t>
            </a:r>
            <a:r>
              <a:rPr lang="es-ES" sz="1800" dirty="0" smtClean="0"/>
              <a:t>lleguen a </a:t>
            </a:r>
            <a:r>
              <a:rPr lang="es-ES" sz="1800" dirty="0" smtClean="0">
                <a:solidFill>
                  <a:srgbClr val="FF2929"/>
                </a:solidFill>
              </a:rPr>
              <a:t>acuerdos </a:t>
            </a:r>
            <a:r>
              <a:rPr lang="es-ES" sz="1800" dirty="0" smtClean="0"/>
              <a:t>respecto de asuntos específicos.</a:t>
            </a:r>
          </a:p>
          <a:p>
            <a:pPr algn="just"/>
            <a:r>
              <a:rPr lang="es-ES" sz="1800" dirty="0" smtClean="0">
                <a:solidFill>
                  <a:srgbClr val="FF2929"/>
                </a:solidFill>
              </a:rPr>
              <a:t>Ampliar, limitar o negar el derecho de suscripción </a:t>
            </a:r>
            <a:r>
              <a:rPr lang="es-ES" sz="1800" dirty="0" smtClean="0"/>
              <a:t>preferente en caso de un aumento de capital.</a:t>
            </a:r>
          </a:p>
          <a:p>
            <a:pPr algn="just"/>
            <a:r>
              <a:rPr lang="es-ES" sz="1800" dirty="0" smtClean="0"/>
              <a:t>Podrán </a:t>
            </a:r>
            <a:r>
              <a:rPr lang="es-ES" sz="1800" dirty="0" smtClean="0">
                <a:solidFill>
                  <a:srgbClr val="FF2929"/>
                </a:solidFill>
              </a:rPr>
              <a:t>adquirir sus propias acciones</a:t>
            </a:r>
            <a:r>
              <a:rPr lang="es-ES" sz="1800" dirty="0" smtClean="0"/>
              <a:t>.</a:t>
            </a:r>
          </a:p>
          <a:p>
            <a:pPr algn="just"/>
            <a:r>
              <a:rPr lang="es-ES" sz="1800" dirty="0" smtClean="0">
                <a:solidFill>
                  <a:srgbClr val="FF2929"/>
                </a:solidFill>
              </a:rPr>
              <a:t>No publicar</a:t>
            </a:r>
            <a:r>
              <a:rPr lang="es-ES" sz="1800" dirty="0" smtClean="0"/>
              <a:t> sus </a:t>
            </a:r>
            <a:r>
              <a:rPr lang="es-ES" sz="1800" dirty="0" smtClean="0">
                <a:solidFill>
                  <a:srgbClr val="FF2929"/>
                </a:solidFill>
              </a:rPr>
              <a:t>estados financieros</a:t>
            </a:r>
            <a:r>
              <a:rPr lang="es-ES" sz="1800" dirty="0" smtClean="0"/>
              <a:t> en el </a:t>
            </a:r>
            <a:r>
              <a:rPr lang="es-ES" sz="1800" dirty="0" smtClean="0">
                <a:solidFill>
                  <a:srgbClr val="FF2929"/>
                </a:solidFill>
              </a:rPr>
              <a:t>periódico oficial </a:t>
            </a:r>
            <a:r>
              <a:rPr lang="es-ES" sz="1800" dirty="0" smtClean="0"/>
              <a:t>del estado.</a:t>
            </a:r>
          </a:p>
          <a:p>
            <a:pPr algn="just"/>
            <a:r>
              <a:rPr lang="es-ES" sz="1800" dirty="0" smtClean="0"/>
              <a:t>Podrán </a:t>
            </a:r>
            <a:r>
              <a:rPr lang="es-ES" sz="1800" dirty="0" smtClean="0">
                <a:solidFill>
                  <a:srgbClr val="FF2929"/>
                </a:solidFill>
              </a:rPr>
              <a:t>adoptar</a:t>
            </a:r>
            <a:r>
              <a:rPr lang="es-ES" sz="1800" dirty="0" smtClean="0"/>
              <a:t> para su administración y vigilancia el régimen relativo a la integración, organización </a:t>
            </a:r>
            <a:r>
              <a:rPr lang="es-ES" sz="1800" dirty="0" smtClean="0">
                <a:solidFill>
                  <a:srgbClr val="FF2929"/>
                </a:solidFill>
              </a:rPr>
              <a:t>y funcionamiento de las SAB.</a:t>
            </a:r>
          </a:p>
          <a:p>
            <a:pPr marL="0" indent="0" algn="just">
              <a:buNone/>
            </a:pPr>
            <a:endParaRPr lang="es-ES" sz="1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7940823" y="213902"/>
            <a:ext cx="1029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LMV</a:t>
            </a:r>
            <a:endParaRPr lang="es-ES" sz="2800" b="1" dirty="0">
              <a:solidFill>
                <a:schemeClr val="bg1"/>
              </a:solidFill>
            </a:endParaRPr>
          </a:p>
        </p:txBody>
      </p:sp>
      <p:pic>
        <p:nvPicPr>
          <p:cNvPr id="6" name="Imagen 5" descr="Screen Shot 2014-08-22 at 10.35.07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9579" y="5116770"/>
            <a:ext cx="1609696" cy="16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967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6508377" cy="1143000"/>
          </a:xfrm>
        </p:spPr>
        <p:txBody>
          <a:bodyPr/>
          <a:lstStyle/>
          <a:p>
            <a:r>
              <a:rPr lang="es-ES" dirty="0" smtClean="0"/>
              <a:t>Comparación:</a:t>
            </a:r>
            <a:br>
              <a:rPr lang="es-ES" dirty="0" smtClean="0"/>
            </a:br>
            <a:r>
              <a:rPr lang="es-ES" dirty="0" smtClean="0"/>
              <a:t>Régimen Legal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0427690"/>
              </p:ext>
            </p:extLst>
          </p:nvPr>
        </p:nvGraphicFramePr>
        <p:xfrm>
          <a:off x="350252" y="1675061"/>
          <a:ext cx="8513010" cy="47904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0589"/>
                <a:gridCol w="1176422"/>
                <a:gridCol w="2085473"/>
                <a:gridCol w="2018632"/>
                <a:gridCol w="1991894"/>
              </a:tblGrid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SAPIB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SAB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b="1" dirty="0" smtClean="0"/>
                        <a:t>REGIMEN</a:t>
                      </a:r>
                      <a:r>
                        <a:rPr lang="es-ES" b="1" baseline="0" dirty="0" smtClean="0"/>
                        <a:t> LEGAL</a:t>
                      </a:r>
                      <a:endParaRPr lang="es-E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LGSM</a:t>
                      </a:r>
                      <a:br>
                        <a:rPr lang="es-ES" dirty="0" smtClean="0"/>
                      </a:br>
                      <a:r>
                        <a:rPr lang="es-ES" dirty="0" smtClean="0"/>
                        <a:t>Régimen general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NLMV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Régimen especial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NLMV</a:t>
                      </a:r>
                      <a:br>
                        <a:rPr lang="es-ES" dirty="0" smtClean="0"/>
                      </a:br>
                      <a:r>
                        <a:rPr lang="es-ES" dirty="0" smtClean="0"/>
                        <a:t>Régimen especial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NLMV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Régimen estricto</a:t>
                      </a:r>
                    </a:p>
                  </a:txBody>
                  <a:tcPr/>
                </a:tc>
              </a:tr>
              <a:tr h="2694541">
                <a:tc>
                  <a:txBody>
                    <a:bodyPr/>
                    <a:lstStyle/>
                    <a:p>
                      <a:r>
                        <a:rPr lang="es-ES" sz="1400" b="1" dirty="0" smtClean="0"/>
                        <a:t>CONCEP-TOS DE EXCEPCION</a:t>
                      </a:r>
                    </a:p>
                    <a:p>
                      <a:endParaRPr lang="es-ES" sz="1400" b="1" dirty="0" smtClean="0"/>
                    </a:p>
                    <a:p>
                      <a:r>
                        <a:rPr lang="es-ES" sz="1400" b="1" dirty="0" smtClean="0"/>
                        <a:t>LGSM</a:t>
                      </a:r>
                      <a:endParaRPr lang="es-ES" sz="1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600" dirty="0" smtClean="0"/>
                        <a:t>No Aplica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Tx/>
                        <a:buChar char="•"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Acuerdos de voto</a:t>
                      </a:r>
                    </a:p>
                    <a:p>
                      <a:pPr marL="171450" marR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Recompra de acciones</a:t>
                      </a:r>
                    </a:p>
                    <a:p>
                      <a:pPr marL="171450" marR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Acciones distintas a las ordinarias sin límite</a:t>
                      </a:r>
                    </a:p>
                    <a:p>
                      <a:pPr marL="171450" marR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Exclusión de socios, ejercicio de derechos de separación o retiro.</a:t>
                      </a:r>
                    </a:p>
                    <a:p>
                      <a:pPr marL="171450" marR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Restricción a transmisión de acciones</a:t>
                      </a:r>
                    </a:p>
                    <a:p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Tx/>
                        <a:buChar char="•"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Acuerdos de voto</a:t>
                      </a:r>
                    </a:p>
                    <a:p>
                      <a:pPr marL="171450" marR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Recompra de acciones</a:t>
                      </a:r>
                    </a:p>
                    <a:p>
                      <a:pPr marL="171450" marR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Acciones distintas a las ordinarias hasta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un 25% o mas si son convertibles a ordinarias en 5 años.</a:t>
                      </a:r>
                    </a:p>
                    <a:p>
                      <a:pPr marL="171450" marR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Adecuar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estatutos a los del la SAPI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 fontAlgn="b">
                        <a:buFontTx/>
                        <a:buChar char="•"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Acuerdos de voto</a:t>
                      </a:r>
                    </a:p>
                    <a:p>
                      <a:pPr marL="171450" marR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Recompra de acciones</a:t>
                      </a:r>
                    </a:p>
                    <a:p>
                      <a:pPr marL="171450" marR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Acciones distintas a las ordinarias hasta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un 25% o mas si son convertibles a ordinarias en 5 años.</a:t>
                      </a:r>
                    </a:p>
                    <a:p>
                      <a:pPr marL="171450" marR="0" indent="-1714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Adecuar</a:t>
                      </a:r>
                      <a:r>
                        <a:rPr lang="es-E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estatutos a los del la SAPI</a:t>
                      </a:r>
                      <a:endParaRPr lang="es-ES" sz="1600" dirty="0" smtClean="0"/>
                    </a:p>
                    <a:p>
                      <a:endParaRPr lang="es-ES" sz="1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Imagen 6" descr="Screen Shot 2014-08-22 at 10.57.45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723" y="78216"/>
            <a:ext cx="2079354" cy="141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084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199" y="-52228"/>
            <a:ext cx="6508377" cy="1143000"/>
          </a:xfrm>
        </p:spPr>
        <p:txBody>
          <a:bodyPr/>
          <a:lstStyle/>
          <a:p>
            <a:r>
              <a:rPr lang="es-ES" dirty="0" smtClean="0"/>
              <a:t>Administración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0646414"/>
              </p:ext>
            </p:extLst>
          </p:nvPr>
        </p:nvGraphicFramePr>
        <p:xfrm>
          <a:off x="53472" y="1715953"/>
          <a:ext cx="9010316" cy="460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0242"/>
                <a:gridCol w="1557391"/>
                <a:gridCol w="2041240"/>
                <a:gridCol w="1678353"/>
                <a:gridCol w="2063090"/>
              </a:tblGrid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SAPIB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SAB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Administración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 smtClean="0"/>
                        <a:t>Consejo</a:t>
                      </a:r>
                      <a:r>
                        <a:rPr lang="es-ES" sz="1400" baseline="0" dirty="0" smtClean="0"/>
                        <a:t> de Administración o Administrador único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 smtClean="0"/>
                        <a:t>Consejo</a:t>
                      </a:r>
                      <a:r>
                        <a:rPr lang="es-ES" sz="1400" baseline="0" dirty="0" smtClean="0"/>
                        <a:t> de Administración</a:t>
                      </a:r>
                      <a:endParaRPr lang="es-E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 smtClean="0"/>
                        <a:t>Consejo</a:t>
                      </a:r>
                      <a:r>
                        <a:rPr lang="es-ES" sz="1400" baseline="0" dirty="0" smtClean="0"/>
                        <a:t> de Administración con un independiente</a:t>
                      </a:r>
                      <a:endParaRPr lang="es-E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 smtClean="0"/>
                        <a:t>Consejo</a:t>
                      </a:r>
                      <a:r>
                        <a:rPr lang="es-ES" sz="1400" baseline="0" dirty="0" smtClean="0"/>
                        <a:t> de Administración con un 25% de Independientes</a:t>
                      </a:r>
                      <a:endParaRPr lang="es-ES" sz="1400" dirty="0" smtClean="0"/>
                    </a:p>
                  </a:txBody>
                  <a:tcPr/>
                </a:tc>
              </a:tr>
              <a:tr h="1823347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Funciones</a:t>
                      </a:r>
                    </a:p>
                    <a:p>
                      <a:r>
                        <a:rPr lang="es-ES" sz="1600" b="1" dirty="0" smtClean="0"/>
                        <a:t>        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dirty="0" smtClean="0"/>
                        <a:t>Régimen de </a:t>
                      </a:r>
                      <a:r>
                        <a:rPr lang="es-ES" sz="1600" b="1" dirty="0" err="1" smtClean="0"/>
                        <a:t>Responsabili-dades</a:t>
                      </a:r>
                      <a:endParaRPr lang="es-ES" sz="1600" b="1" dirty="0" smtClean="0"/>
                    </a:p>
                    <a:p>
                      <a:endParaRPr lang="es-ES" sz="16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Consejo</a:t>
                      </a:r>
                    </a:p>
                    <a:p>
                      <a:endParaRPr lang="es-ES" sz="14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 smtClean="0"/>
                        <a:t>Consejeros deben actuar conforme  su mandato, cuidando el negocio como propio.</a:t>
                      </a:r>
                      <a:br>
                        <a:rPr lang="es-ES" sz="1400" dirty="0" smtClean="0"/>
                      </a:br>
                      <a:r>
                        <a:rPr lang="es-ES" sz="1400" dirty="0" smtClean="0"/>
                        <a:t>LGSM</a:t>
                      </a:r>
                    </a:p>
                    <a:p>
                      <a:r>
                        <a:rPr lang="es-ES" sz="1400" baseline="0" dirty="0" smtClean="0"/>
                        <a:t>, 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1400" dirty="0" smtClean="0"/>
                        <a:t>Consejo </a:t>
                      </a:r>
                      <a:endParaRPr lang="es-ES" sz="1400" dirty="0" smtClean="0"/>
                    </a:p>
                    <a:p>
                      <a:endParaRPr lang="es-ES" sz="1400" baseline="0" dirty="0" smtClean="0"/>
                    </a:p>
                    <a:p>
                      <a:r>
                        <a:rPr lang="es-ES" sz="1400" dirty="0" smtClean="0"/>
                        <a:t>Consejeros</a:t>
                      </a:r>
                      <a:r>
                        <a:rPr lang="es-ES" sz="1400" baseline="0" dirty="0" smtClean="0"/>
                        <a:t> deben actuar conforme a su mandato, cuidando el negocio propio. LGSM, salvo que adopte régimen de la SAB, LMV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 smtClean="0"/>
                        <a:t>Consejo </a:t>
                      </a:r>
                      <a:endParaRPr lang="es-ES" sz="14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 smtClean="0"/>
                        <a:t>Consejeros</a:t>
                      </a:r>
                      <a:r>
                        <a:rPr lang="es-ES" sz="1400" baseline="0" dirty="0" smtClean="0"/>
                        <a:t> deben actuar conforme a su mandato, cuidando el negocio propio. LGSM, salvo que adopte régimen de la SAB, LMV</a:t>
                      </a:r>
                      <a:endParaRPr lang="es-E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 smtClean="0"/>
                        <a:t>Consejo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aseline="0" dirty="0" smtClean="0"/>
                        <a:t>Director </a:t>
                      </a:r>
                      <a:r>
                        <a:rPr lang="es-ES" sz="1400" baseline="0" dirty="0" smtClean="0"/>
                        <a:t>General responsable del día a día con apoyo de directivos</a:t>
                      </a:r>
                      <a:r>
                        <a:rPr lang="es-ES" sz="1400" baseline="0" dirty="0" smtClean="0"/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aseline="0" dirty="0" smtClean="0"/>
                        <a:t> </a:t>
                      </a:r>
                      <a:r>
                        <a:rPr lang="es-ES" sz="1400" baseline="0" dirty="0" smtClean="0"/>
                        <a:t>Régimen de la </a:t>
                      </a:r>
                      <a:r>
                        <a:rPr lang="es-ES" sz="1400" baseline="0" dirty="0" smtClean="0"/>
                        <a:t>LMV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 smtClean="0"/>
                        <a:t>* Deber de diligencia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 smtClean="0"/>
                        <a:t>* Deber</a:t>
                      </a:r>
                      <a:r>
                        <a:rPr lang="es-ES" sz="1400" baseline="0" dirty="0" smtClean="0"/>
                        <a:t> de lealtad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aseline="0" dirty="0" smtClean="0"/>
                        <a:t>* Juicio de negocio de la LMV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3197" y="-1"/>
            <a:ext cx="1990252" cy="134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1539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199" y="309680"/>
            <a:ext cx="6508377" cy="1143000"/>
          </a:xfrm>
        </p:spPr>
        <p:txBody>
          <a:bodyPr/>
          <a:lstStyle/>
          <a:p>
            <a:r>
              <a:rPr lang="es-ES" dirty="0" smtClean="0"/>
              <a:t>Vigilancia y Supervisión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graphicFrame>
        <p:nvGraphicFramePr>
          <p:cNvPr id="4" name="Marcador de contenid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9827038"/>
              </p:ext>
            </p:extLst>
          </p:nvPr>
        </p:nvGraphicFramePr>
        <p:xfrm>
          <a:off x="88327" y="2211819"/>
          <a:ext cx="9010316" cy="4122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9304"/>
                <a:gridCol w="1224748"/>
                <a:gridCol w="2056361"/>
                <a:gridCol w="2166813"/>
                <a:gridCol w="2063090"/>
              </a:tblGrid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SAPIB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SAB</a:t>
                      </a:r>
                      <a:endParaRPr lang="es-ES" dirty="0"/>
                    </a:p>
                  </a:txBody>
                  <a:tcPr/>
                </a:tc>
              </a:tr>
              <a:tr h="2769187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Vigilancia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u="sng" dirty="0" smtClean="0"/>
                        <a:t>Comisario</a:t>
                      </a:r>
                      <a:r>
                        <a:rPr lang="es-ES" sz="1600" u="sng" baseline="0" dirty="0" smtClean="0"/>
                        <a:t> </a:t>
                      </a:r>
                      <a:r>
                        <a:rPr lang="es-ES" sz="1600" u="none" baseline="0" dirty="0" smtClean="0"/>
                        <a:t>R</a:t>
                      </a:r>
                      <a:r>
                        <a:rPr lang="es-ES" sz="1600" baseline="0" dirty="0" smtClean="0"/>
                        <a:t>égimen LGSM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sng" dirty="0" smtClean="0"/>
                        <a:t>Comisario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Régimen LGSM, salvo que</a:t>
                      </a:r>
                      <a:r>
                        <a:rPr lang="es-ES" sz="1600" baseline="0" dirty="0" smtClean="0"/>
                        <a:t> adopte el régimen de la </a:t>
                      </a:r>
                      <a:r>
                        <a:rPr lang="es-ES" sz="1600" baseline="0" dirty="0" smtClean="0"/>
                        <a:t>SAB, </a:t>
                      </a:r>
                      <a:r>
                        <a:rPr lang="es-ES" sz="1600" baseline="0" dirty="0" smtClean="0"/>
                        <a:t>en cuyo caso aplicaría la LMV: </a:t>
                      </a:r>
                      <a:r>
                        <a:rPr lang="es-ES" sz="1600" u="sng" baseline="0" dirty="0" smtClean="0"/>
                        <a:t>Comité de auditoría</a:t>
                      </a:r>
                      <a:endParaRPr lang="es-ES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sng" dirty="0" smtClean="0"/>
                        <a:t>Comisario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Régimen LGSM, salvo que</a:t>
                      </a:r>
                      <a:r>
                        <a:rPr lang="es-ES" sz="1600" baseline="0" dirty="0" smtClean="0"/>
                        <a:t> adopte el régimen de la SAP, en cuyo caso aplicaría la LMV: </a:t>
                      </a:r>
                      <a:r>
                        <a:rPr lang="es-ES" sz="1600" u="sng" baseline="0" dirty="0" smtClean="0"/>
                        <a:t>Comité de prácticas societarias presidido por un consejero independiente.</a:t>
                      </a:r>
                      <a:endParaRPr lang="es-ES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El</a:t>
                      </a:r>
                      <a:r>
                        <a:rPr lang="es-ES" sz="1600" baseline="0" dirty="0" smtClean="0"/>
                        <a:t> consejo vigila a través de </a:t>
                      </a:r>
                      <a:endParaRPr lang="es-ES" sz="1600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sng" baseline="0" dirty="0" smtClean="0"/>
                        <a:t>* Comité </a:t>
                      </a:r>
                      <a:r>
                        <a:rPr lang="es-ES" sz="1600" u="sng" baseline="0" dirty="0" smtClean="0"/>
                        <a:t>de auditoría </a:t>
                      </a:r>
                      <a:endParaRPr lang="es-ES" sz="1600" u="sng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sng" baseline="0" dirty="0" smtClean="0"/>
                        <a:t>* Comité </a:t>
                      </a:r>
                      <a:r>
                        <a:rPr lang="es-ES" sz="1600" u="sng" baseline="0" dirty="0" smtClean="0"/>
                        <a:t>de prácticas societarias </a:t>
                      </a:r>
                      <a:r>
                        <a:rPr lang="es-ES" sz="1600" baseline="0" dirty="0" smtClean="0"/>
                        <a:t>y </a:t>
                      </a:r>
                      <a:endParaRPr lang="es-ES" sz="1600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aseline="0" dirty="0" smtClean="0"/>
                        <a:t>* auditor </a:t>
                      </a:r>
                      <a:r>
                        <a:rPr lang="es-ES" sz="1600" baseline="0" dirty="0" smtClean="0"/>
                        <a:t>externo.</a:t>
                      </a:r>
                      <a:endParaRPr lang="es-ES" sz="1600" dirty="0" smtClean="0"/>
                    </a:p>
                  </a:txBody>
                  <a:tcPr/>
                </a:tc>
              </a:tr>
              <a:tr h="734351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Supervisión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 smtClean="0"/>
                        <a:t>No</a:t>
                      </a:r>
                      <a:r>
                        <a:rPr lang="es-ES" sz="1800" baseline="0" dirty="0" smtClean="0"/>
                        <a:t> hay</a:t>
                      </a:r>
                      <a:endParaRPr lang="es-E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 smtClean="0"/>
                        <a:t>No</a:t>
                      </a:r>
                      <a:r>
                        <a:rPr lang="es-ES" sz="1800" baseline="0" dirty="0" smtClean="0"/>
                        <a:t> hay</a:t>
                      </a:r>
                      <a:endParaRPr lang="es-E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 smtClean="0"/>
                        <a:t>CNVB</a:t>
                      </a:r>
                      <a:endParaRPr lang="es-E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dirty="0" smtClean="0"/>
                        <a:t>CNVB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agen 5" descr="Screen Shot 2014-08-22 at 11.28.09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528" y="166300"/>
            <a:ext cx="1957575" cy="1452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739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Revelación de Información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4021440"/>
              </p:ext>
            </p:extLst>
          </p:nvPr>
        </p:nvGraphicFramePr>
        <p:xfrm>
          <a:off x="103444" y="2463924"/>
          <a:ext cx="9010316" cy="3388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0242"/>
                <a:gridCol w="1053810"/>
                <a:gridCol w="1254981"/>
                <a:gridCol w="2494849"/>
                <a:gridCol w="2536434"/>
              </a:tblGrid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SAPIB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SAB</a:t>
                      </a:r>
                      <a:endParaRPr lang="es-ES" dirty="0"/>
                    </a:p>
                  </a:txBody>
                  <a:tcPr/>
                </a:tc>
              </a:tr>
              <a:tr h="2769187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Revelación de la Información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LGSM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No publica en Diario Oficial</a:t>
                      </a:r>
                      <a:endParaRPr lang="es-ES" sz="1600" u="non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dirty="0" smtClean="0"/>
                        <a:t>Prospecto</a:t>
                      </a:r>
                    </a:p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baseline="0" dirty="0" smtClean="0"/>
                        <a:t>Eventos </a:t>
                      </a:r>
                      <a:r>
                        <a:rPr lang="es-ES" sz="1600" u="none" baseline="0" dirty="0" smtClean="0"/>
                        <a:t>relevantes</a:t>
                      </a:r>
                    </a:p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baseline="0" dirty="0" smtClean="0"/>
                        <a:t>Estados financieros anuales</a:t>
                      </a:r>
                    </a:p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baseline="0" dirty="0" smtClean="0"/>
                        <a:t>Reporte trimestral y anual</a:t>
                      </a:r>
                    </a:p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baseline="0" dirty="0" smtClean="0"/>
                        <a:t>Régimen </a:t>
                      </a:r>
                      <a:r>
                        <a:rPr lang="es-ES" sz="1600" u="none" baseline="0" dirty="0" smtClean="0"/>
                        <a:t>LMV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lang="es-ES" sz="1600" u="none" baseline="0" dirty="0" smtClean="0"/>
                    </a:p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baseline="0" dirty="0" smtClean="0"/>
                        <a:t>La CNVB exceptuará durante la transición de algunos requisitos.</a:t>
                      </a:r>
                      <a:endParaRPr lang="es-ES" sz="1600" u="non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dirty="0" smtClean="0"/>
                        <a:t>Prospecto</a:t>
                      </a:r>
                    </a:p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baseline="0" dirty="0" smtClean="0"/>
                        <a:t>Eventos </a:t>
                      </a:r>
                      <a:r>
                        <a:rPr lang="es-ES" sz="1600" u="none" baseline="0" dirty="0" smtClean="0"/>
                        <a:t>relevantes</a:t>
                      </a:r>
                    </a:p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baseline="0" dirty="0" smtClean="0"/>
                        <a:t>Estados financieros anuales</a:t>
                      </a:r>
                    </a:p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baseline="0" dirty="0" smtClean="0"/>
                        <a:t>Reporte trimestral y anual</a:t>
                      </a:r>
                    </a:p>
                    <a:p>
                      <a:pPr marL="285750" marR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s-ES" sz="1600" u="none" baseline="0" dirty="0" smtClean="0"/>
                        <a:t>Régimen LMV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l="17803" r="23407"/>
          <a:stretch/>
        </p:blipFill>
        <p:spPr>
          <a:xfrm>
            <a:off x="6486608" y="82898"/>
            <a:ext cx="2011000" cy="1509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366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199" y="294562"/>
            <a:ext cx="6508377" cy="1143000"/>
          </a:xfrm>
        </p:spPr>
        <p:txBody>
          <a:bodyPr/>
          <a:lstStyle/>
          <a:p>
            <a:r>
              <a:rPr lang="es-ES" dirty="0" smtClean="0"/>
              <a:t>Derechos Minorías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565224"/>
              </p:ext>
            </p:extLst>
          </p:nvPr>
        </p:nvGraphicFramePr>
        <p:xfrm>
          <a:off x="496564" y="2343324"/>
          <a:ext cx="7925434" cy="38680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3021"/>
                <a:gridCol w="1088662"/>
                <a:gridCol w="1239864"/>
                <a:gridCol w="1300346"/>
                <a:gridCol w="1073541"/>
              </a:tblGrid>
              <a:tr h="491441">
                <a:tc>
                  <a:txBody>
                    <a:bodyPr/>
                    <a:lstStyle/>
                    <a:p>
                      <a:r>
                        <a:rPr lang="es-ES" dirty="0" smtClean="0"/>
                        <a:t>Derecho Minorías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SAPIB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SAB</a:t>
                      </a:r>
                      <a:endParaRPr lang="es-ES" dirty="0"/>
                    </a:p>
                  </a:txBody>
                  <a:tcPr/>
                </a:tc>
              </a:tr>
              <a:tr h="554604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Nombrar</a:t>
                      </a:r>
                      <a:r>
                        <a:rPr lang="es-ES" sz="1600" b="1" baseline="0" dirty="0" smtClean="0"/>
                        <a:t> 1 consejero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25%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10%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10%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10%</a:t>
                      </a:r>
                    </a:p>
                  </a:txBody>
                  <a:tcPr/>
                </a:tc>
              </a:tr>
              <a:tr h="554604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Convocar asambleas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33%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10%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10%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10%</a:t>
                      </a:r>
                    </a:p>
                  </a:txBody>
                  <a:tcPr/>
                </a:tc>
              </a:tr>
              <a:tr h="554604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Aplazar</a:t>
                      </a:r>
                      <a:r>
                        <a:rPr lang="es-ES" sz="1600" b="1" baseline="0" dirty="0" smtClean="0"/>
                        <a:t> votación 3 días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33%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10%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10%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10%</a:t>
                      </a:r>
                    </a:p>
                  </a:txBody>
                  <a:tcPr/>
                </a:tc>
              </a:tr>
              <a:tr h="554604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Acción responsabilidad</a:t>
                      </a:r>
                      <a:r>
                        <a:rPr lang="es-ES" sz="1600" b="1" baseline="0" dirty="0" smtClean="0"/>
                        <a:t> civil vs administradores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33%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15%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5%</a:t>
                      </a:r>
                    </a:p>
                  </a:txBody>
                  <a:tcPr/>
                </a:tc>
              </a:tr>
              <a:tr h="554604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Nombrar 1 comisario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25%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10%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10%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N/A</a:t>
                      </a:r>
                    </a:p>
                  </a:txBody>
                  <a:tcPr/>
                </a:tc>
              </a:tr>
              <a:tr h="554604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Opción judicial acuerdos asambleas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33%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20%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5576" y="105826"/>
            <a:ext cx="1531311" cy="149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2327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Inversionistas, Registro de acciones e el RNV y Duración</a:t>
            </a:r>
            <a:endParaRPr lang="es-ES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rcRect t="9742" b="9742"/>
          <a:stretch>
            <a:fillRect/>
          </a:stretch>
        </p:blipFill>
        <p:spPr>
          <a:xfrm>
            <a:off x="6703449" y="166301"/>
            <a:ext cx="1789271" cy="1481585"/>
          </a:xfrm>
        </p:spPr>
      </p:pic>
      <p:graphicFrame>
        <p:nvGraphicFramePr>
          <p:cNvPr id="4" name="Marcador de contenid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9133630"/>
              </p:ext>
            </p:extLst>
          </p:nvPr>
        </p:nvGraphicFramePr>
        <p:xfrm>
          <a:off x="88327" y="2378117"/>
          <a:ext cx="9010316" cy="3941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0242"/>
                <a:gridCol w="1522536"/>
                <a:gridCol w="1920277"/>
                <a:gridCol w="1965639"/>
                <a:gridCol w="1931622"/>
              </a:tblGrid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SAPIB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SAB</a:t>
                      </a:r>
                      <a:endParaRPr lang="es-ES" dirty="0"/>
                    </a:p>
                  </a:txBody>
                  <a:tcPr/>
                </a:tc>
              </a:tr>
              <a:tr h="1816741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Inversionistas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Oferta</a:t>
                      </a:r>
                      <a:r>
                        <a:rPr lang="es-ES" sz="1600" baseline="0" dirty="0" smtClean="0"/>
                        <a:t> </a:t>
                      </a:r>
                      <a:r>
                        <a:rPr lang="es-ES" sz="1600" baseline="0" dirty="0" smtClean="0"/>
                        <a:t>privada</a:t>
                      </a:r>
                    </a:p>
                    <a:p>
                      <a:pPr algn="ctr"/>
                      <a:endParaRPr lang="es-ES" sz="1600" baseline="0" dirty="0" smtClean="0"/>
                    </a:p>
                    <a:p>
                      <a:pPr algn="ctr"/>
                      <a:r>
                        <a:rPr lang="es-ES" sz="1600" baseline="0" dirty="0" smtClean="0"/>
                        <a:t>Inversionistas</a:t>
                      </a:r>
                    </a:p>
                    <a:p>
                      <a:pPr algn="ctr"/>
                      <a:r>
                        <a:rPr lang="es-ES" sz="1600" baseline="0" dirty="0" smtClean="0"/>
                        <a:t>privados 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Oferta</a:t>
                      </a:r>
                      <a:r>
                        <a:rPr lang="es-ES" sz="1600" u="none" baseline="0" dirty="0" smtClean="0"/>
                        <a:t> </a:t>
                      </a:r>
                      <a:r>
                        <a:rPr lang="es-ES" sz="1600" u="none" baseline="0" dirty="0" smtClean="0"/>
                        <a:t>privada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u="none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baseline="0" dirty="0" smtClean="0"/>
                        <a:t>Inversionistas privados</a:t>
                      </a:r>
                      <a:endParaRPr lang="es-ES" sz="1600" u="non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CNVB</a:t>
                      </a:r>
                      <a:br>
                        <a:rPr lang="es-ES" sz="1600" u="none" dirty="0" smtClean="0"/>
                      </a:br>
                      <a:endParaRPr lang="es-ES" sz="1600" u="none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Oferta</a:t>
                      </a:r>
                      <a:r>
                        <a:rPr lang="es-ES" sz="1600" u="none" baseline="0" dirty="0" smtClean="0"/>
                        <a:t> </a:t>
                      </a:r>
                      <a:r>
                        <a:rPr lang="es-ES" sz="1600" u="none" baseline="0" dirty="0" smtClean="0"/>
                        <a:t>pública </a:t>
                      </a:r>
                      <a:endParaRPr lang="es-ES" sz="1600" u="none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baseline="0" dirty="0" smtClean="0"/>
                        <a:t>o privada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lang="es-ES" sz="1600" u="none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baseline="0" dirty="0" smtClean="0"/>
                        <a:t>CNVB</a:t>
                      </a:r>
                      <a:endParaRPr lang="es-ES" sz="1600" u="none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Oferta </a:t>
                      </a:r>
                      <a:r>
                        <a:rPr lang="es-ES" sz="1600" dirty="0" smtClean="0"/>
                        <a:t>pública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Público en general</a:t>
                      </a:r>
                    </a:p>
                  </a:txBody>
                  <a:tcPr/>
                </a:tc>
              </a:tr>
              <a:tr h="876857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Registro</a:t>
                      </a:r>
                      <a:r>
                        <a:rPr lang="es-ES" sz="1600" b="1" baseline="0" dirty="0" smtClean="0"/>
                        <a:t> de acciones en el RNV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No se requiere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Se requiere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Se requiere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Se requiere</a:t>
                      </a:r>
                    </a:p>
                  </a:txBody>
                  <a:tcPr/>
                </a:tc>
              </a:tr>
              <a:tr h="876857">
                <a:tc>
                  <a:txBody>
                    <a:bodyPr/>
                    <a:lstStyle/>
                    <a:p>
                      <a:r>
                        <a:rPr lang="es-ES" sz="1600" b="1" dirty="0" smtClean="0"/>
                        <a:t>Duración</a:t>
                      </a:r>
                      <a:endParaRPr lang="es-E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Indefinida</a:t>
                      </a:r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Indefinida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sz="1600" u="none" dirty="0" smtClean="0"/>
                        <a:t>3 años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dirty="0" smtClean="0"/>
                        <a:t>Indefinida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19513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58575" y="1612830"/>
            <a:ext cx="6508377" cy="1143000"/>
          </a:xfrm>
        </p:spPr>
        <p:txBody>
          <a:bodyPr/>
          <a:lstStyle/>
          <a:p>
            <a:r>
              <a:rPr lang="es-ES" dirty="0" smtClean="0"/>
              <a:t>Gracias por su atención</a:t>
            </a:r>
            <a:endParaRPr lang="es-ES" dirty="0"/>
          </a:p>
        </p:txBody>
      </p:sp>
      <p:pic>
        <p:nvPicPr>
          <p:cNvPr id="5" name="Imagen 4" descr="Screen Shot 2014-08-22 at 11.58.48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700" y="2976374"/>
            <a:ext cx="3543300" cy="363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73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laza">
  <a:themeElements>
    <a:clrScheme name="Plaza">
      <a:dk1>
        <a:sysClr val="windowText" lastClr="000000"/>
      </a:dk1>
      <a:lt1>
        <a:sysClr val="window" lastClr="FFFFFF"/>
      </a:lt1>
      <a:dk2>
        <a:srgbClr val="333333"/>
      </a:dk2>
      <a:lt2>
        <a:srgbClr val="CCCCCC"/>
      </a:lt2>
      <a:accent1>
        <a:srgbClr val="990000"/>
      </a:accent1>
      <a:accent2>
        <a:srgbClr val="580101"/>
      </a:accent2>
      <a:accent3>
        <a:srgbClr val="E94A00"/>
      </a:accent3>
      <a:accent4>
        <a:srgbClr val="EB8F00"/>
      </a:accent4>
      <a:accent5>
        <a:srgbClr val="A4A4A4"/>
      </a:accent5>
      <a:accent6>
        <a:srgbClr val="666666"/>
      </a:accent6>
      <a:hlink>
        <a:srgbClr val="D01010"/>
      </a:hlink>
      <a:folHlink>
        <a:srgbClr val="E6682E"/>
      </a:folHlink>
    </a:clrScheme>
    <a:fontScheme name="Plaza">
      <a:maj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Plaza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60000"/>
                <a:satMod val="135000"/>
              </a:schemeClr>
            </a:gs>
            <a:gs pos="100000">
              <a:schemeClr val="phClr">
                <a:tint val="10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0000"/>
                <a:satMod val="120000"/>
              </a:schemeClr>
            </a:gs>
            <a:gs pos="35000">
              <a:schemeClr val="phClr">
                <a:shade val="100000"/>
                <a:satMod val="150000"/>
              </a:schemeClr>
            </a:gs>
            <a:gs pos="70000">
              <a:schemeClr val="phClr">
                <a:tint val="100000"/>
                <a:shade val="100000"/>
                <a:satMod val="200000"/>
                <a:greenMod val="100000"/>
              </a:schemeClr>
            </a:gs>
            <a:gs pos="100000">
              <a:schemeClr val="phClr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190500" dist="63500" dir="5400000">
              <a:srgbClr val="FFFFFF">
                <a:alpha val="65000"/>
              </a:srgbClr>
            </a:innerShdw>
          </a:effectLst>
          <a:scene3d>
            <a:camera prst="orthographicFront">
              <a:rot lat="0" lon="0" rev="0"/>
            </a:camera>
            <a:lightRig rig="twoPt" dir="r">
              <a:rot lat="0" lon="0" rev="6000000"/>
            </a:lightRig>
          </a:scene3d>
          <a:sp3d prstMaterial="matte">
            <a:bevelT w="0" h="0" prst="relaxedInset"/>
          </a:sp3d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88900" dist="38100" dir="6600000" sx="101000" sy="101000" rotWithShape="0">
              <a:srgbClr val="000000">
                <a:alpha val="50000"/>
              </a:srgbClr>
            </a:outerShdw>
          </a:effectLst>
          <a:scene3d>
            <a:camera prst="perspectiveFront" fov="3000000"/>
            <a:lightRig rig="morning" dir="tl">
              <a:rot lat="0" lon="0" rev="1800000"/>
            </a:lightRig>
          </a:scene3d>
          <a:sp3d contourW="38100" prstMaterial="softEdge">
            <a:bevelT w="25400" h="38100"/>
            <a:contourClr>
              <a:schemeClr val="phClr">
                <a:tint val="6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Plaza.thmx</Template>
  <TotalTime>294</TotalTime>
  <Words>908</Words>
  <Application>Microsoft Macintosh PowerPoint</Application>
  <PresentationFormat>On-screen Show (4:3)</PresentationFormat>
  <Paragraphs>219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Plaza</vt:lpstr>
      <vt:lpstr>Nueva Ley del Mercado de Valores (LMV)</vt:lpstr>
      <vt:lpstr>Objetivo:</vt:lpstr>
      <vt:lpstr>PowerPoint Presentation</vt:lpstr>
      <vt:lpstr>SAPI</vt:lpstr>
      <vt:lpstr>Qué pueden hacer las SAPIS</vt:lpstr>
      <vt:lpstr>Qué pueden hacer las SAPIS</vt:lpstr>
      <vt:lpstr>Comparación: Régimen Legal</vt:lpstr>
      <vt:lpstr>Administración</vt:lpstr>
      <vt:lpstr>Vigilancia y Supervisión</vt:lpstr>
      <vt:lpstr>Revelación de Información</vt:lpstr>
      <vt:lpstr>Derechos Minorías</vt:lpstr>
      <vt:lpstr>Inversionistas, Registro de acciones e el RNV y Duración</vt:lpstr>
      <vt:lpstr>Gracias por su atención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Nueva Ley del Mercado de Valores (LMV)</dc:title>
  <dc:creator>Assa as</dc:creator>
  <cp:lastModifiedBy>José Luis Núñez</cp:lastModifiedBy>
  <cp:revision>29</cp:revision>
  <dcterms:created xsi:type="dcterms:W3CDTF">2014-08-22T13:53:07Z</dcterms:created>
  <dcterms:modified xsi:type="dcterms:W3CDTF">2014-08-22T18:56:39Z</dcterms:modified>
</cp:coreProperties>
</file>