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7" r:id="rId1"/>
  </p:sldMasterIdLst>
  <p:notesMasterIdLst>
    <p:notesMasterId r:id="rId90"/>
  </p:notesMasterIdLst>
  <p:handoutMasterIdLst>
    <p:handoutMasterId r:id="rId91"/>
  </p:handoutMasterIdLst>
  <p:sldIdLst>
    <p:sldId id="256" r:id="rId2"/>
    <p:sldId id="257" r:id="rId3"/>
    <p:sldId id="316" r:id="rId4"/>
    <p:sldId id="341" r:id="rId5"/>
    <p:sldId id="342" r:id="rId6"/>
    <p:sldId id="258" r:id="rId7"/>
    <p:sldId id="259" r:id="rId8"/>
    <p:sldId id="317" r:id="rId9"/>
    <p:sldId id="260" r:id="rId10"/>
    <p:sldId id="318" r:id="rId11"/>
    <p:sldId id="261" r:id="rId12"/>
    <p:sldId id="319" r:id="rId13"/>
    <p:sldId id="343" r:id="rId14"/>
    <p:sldId id="262" r:id="rId15"/>
    <p:sldId id="320" r:id="rId16"/>
    <p:sldId id="264" r:id="rId17"/>
    <p:sldId id="263" r:id="rId18"/>
    <p:sldId id="265" r:id="rId19"/>
    <p:sldId id="266" r:id="rId20"/>
    <p:sldId id="267" r:id="rId21"/>
    <p:sldId id="268" r:id="rId22"/>
    <p:sldId id="321" r:id="rId23"/>
    <p:sldId id="269" r:id="rId24"/>
    <p:sldId id="273" r:id="rId25"/>
    <p:sldId id="270" r:id="rId26"/>
    <p:sldId id="344" r:id="rId27"/>
    <p:sldId id="274" r:id="rId28"/>
    <p:sldId id="275" r:id="rId29"/>
    <p:sldId id="276" r:id="rId30"/>
    <p:sldId id="322" r:id="rId31"/>
    <p:sldId id="277" r:id="rId32"/>
    <p:sldId id="278" r:id="rId33"/>
    <p:sldId id="279" r:id="rId34"/>
    <p:sldId id="323" r:id="rId35"/>
    <p:sldId id="271" r:id="rId36"/>
    <p:sldId id="272" r:id="rId37"/>
    <p:sldId id="285" r:id="rId38"/>
    <p:sldId id="286" r:id="rId39"/>
    <p:sldId id="325" r:id="rId40"/>
    <p:sldId id="327" r:id="rId41"/>
    <p:sldId id="326" r:id="rId42"/>
    <p:sldId id="324" r:id="rId43"/>
    <p:sldId id="287" r:id="rId44"/>
    <p:sldId id="288" r:id="rId45"/>
    <p:sldId id="289" r:id="rId46"/>
    <p:sldId id="290" r:id="rId47"/>
    <p:sldId id="283" r:id="rId48"/>
    <p:sldId id="340" r:id="rId49"/>
    <p:sldId id="280" r:id="rId50"/>
    <p:sldId id="281" r:id="rId51"/>
    <p:sldId id="292" r:id="rId52"/>
    <p:sldId id="328" r:id="rId53"/>
    <p:sldId id="293" r:id="rId54"/>
    <p:sldId id="284" r:id="rId55"/>
    <p:sldId id="303" r:id="rId56"/>
    <p:sldId id="329" r:id="rId57"/>
    <p:sldId id="310" r:id="rId58"/>
    <p:sldId id="330" r:id="rId59"/>
    <p:sldId id="309" r:id="rId60"/>
    <p:sldId id="304" r:id="rId61"/>
    <p:sldId id="305" r:id="rId62"/>
    <p:sldId id="311" r:id="rId63"/>
    <p:sldId id="312" r:id="rId64"/>
    <p:sldId id="306" r:id="rId65"/>
    <p:sldId id="307" r:id="rId66"/>
    <p:sldId id="308" r:id="rId67"/>
    <p:sldId id="313" r:id="rId68"/>
    <p:sldId id="314" r:id="rId69"/>
    <p:sldId id="291" r:id="rId70"/>
    <p:sldId id="331" r:id="rId71"/>
    <p:sldId id="294" r:id="rId72"/>
    <p:sldId id="332" r:id="rId73"/>
    <p:sldId id="295" r:id="rId74"/>
    <p:sldId id="333" r:id="rId75"/>
    <p:sldId id="296" r:id="rId76"/>
    <p:sldId id="297" r:id="rId77"/>
    <p:sldId id="334" r:id="rId78"/>
    <p:sldId id="298" r:id="rId79"/>
    <p:sldId id="299" r:id="rId80"/>
    <p:sldId id="335" r:id="rId81"/>
    <p:sldId id="300" r:id="rId82"/>
    <p:sldId id="336" r:id="rId83"/>
    <p:sldId id="301" r:id="rId84"/>
    <p:sldId id="337" r:id="rId85"/>
    <p:sldId id="339" r:id="rId86"/>
    <p:sldId id="302" r:id="rId87"/>
    <p:sldId id="338" r:id="rId88"/>
    <p:sldId id="315" r:id="rId8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3" frameSlides="1"/>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34" d="100"/>
          <a:sy n="134" d="100"/>
        </p:scale>
        <p:origin x="-1016" y="-96"/>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90" Type="http://schemas.openxmlformats.org/officeDocument/2006/relationships/notesMaster" Target="notesMasters/notesMaster1.xml"/><Relationship Id="rId91" Type="http://schemas.openxmlformats.org/officeDocument/2006/relationships/handoutMaster" Target="handoutMasters/handoutMaster1.xml"/><Relationship Id="rId92" Type="http://schemas.openxmlformats.org/officeDocument/2006/relationships/printerSettings" Target="printerSettings/printerSettings1.bin"/><Relationship Id="rId93" Type="http://schemas.openxmlformats.org/officeDocument/2006/relationships/presProps" Target="presProps.xml"/><Relationship Id="rId94" Type="http://schemas.openxmlformats.org/officeDocument/2006/relationships/viewProps" Target="viewProps.xml"/><Relationship Id="rId95" Type="http://schemas.openxmlformats.org/officeDocument/2006/relationships/theme" Target="theme/theme1.xml"/><Relationship Id="rId96"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80" Type="http://schemas.openxmlformats.org/officeDocument/2006/relationships/slide" Target="slides/slide79.xml"/><Relationship Id="rId81" Type="http://schemas.openxmlformats.org/officeDocument/2006/relationships/slide" Target="slides/slide80.xml"/><Relationship Id="rId82" Type="http://schemas.openxmlformats.org/officeDocument/2006/relationships/slide" Target="slides/slide81.xml"/><Relationship Id="rId83" Type="http://schemas.openxmlformats.org/officeDocument/2006/relationships/slide" Target="slides/slide82.xml"/><Relationship Id="rId84" Type="http://schemas.openxmlformats.org/officeDocument/2006/relationships/slide" Target="slides/slide83.xml"/><Relationship Id="rId85" Type="http://schemas.openxmlformats.org/officeDocument/2006/relationships/slide" Target="slides/slide84.xml"/><Relationship Id="rId86" Type="http://schemas.openxmlformats.org/officeDocument/2006/relationships/slide" Target="slides/slide85.xml"/><Relationship Id="rId87" Type="http://schemas.openxmlformats.org/officeDocument/2006/relationships/slide" Target="slides/slide86.xml"/><Relationship Id="rId88" Type="http://schemas.openxmlformats.org/officeDocument/2006/relationships/slide" Target="slides/slide87.xml"/><Relationship Id="rId89" Type="http://schemas.openxmlformats.org/officeDocument/2006/relationships/slide" Target="slides/slide8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8D94EF2-AD6F-A546-AA08-E3F2540ABBC3}" type="datetimeFigureOut">
              <a:rPr lang="en-US" smtClean="0"/>
              <a:t>23/01/15</a:t>
            </a:fld>
            <a:endParaRPr lang="es-MX"/>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546F5AC-7489-254E-A067-DBE3B07873A8}" type="slidenum">
              <a:rPr lang="es-MX" smtClean="0"/>
              <a:t>‹#›</a:t>
            </a:fld>
            <a:endParaRPr lang="es-MX"/>
          </a:p>
        </p:txBody>
      </p:sp>
    </p:spTree>
    <p:extLst>
      <p:ext uri="{BB962C8B-B14F-4D97-AF65-F5344CB8AC3E}">
        <p14:creationId xmlns:p14="http://schemas.microsoft.com/office/powerpoint/2010/main" val="8267917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B48DFDB-05C2-A341-A512-B2230C332A6A}" type="datetimeFigureOut">
              <a:rPr lang="en-US" smtClean="0"/>
              <a:t>23/01/15</a:t>
            </a:fld>
            <a:endParaRPr lang="es-MX"/>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MX"/>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962DC13-251E-8A46-A7EF-E883000612F0}" type="slidenum">
              <a:rPr lang="es-MX" smtClean="0"/>
              <a:t>‹#›</a:t>
            </a:fld>
            <a:endParaRPr lang="es-MX"/>
          </a:p>
        </p:txBody>
      </p:sp>
    </p:spTree>
    <p:extLst>
      <p:ext uri="{BB962C8B-B14F-4D97-AF65-F5344CB8AC3E}">
        <p14:creationId xmlns:p14="http://schemas.microsoft.com/office/powerpoint/2010/main" val="48549497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MX"/>
          </a:p>
        </p:txBody>
      </p:sp>
      <p:sp>
        <p:nvSpPr>
          <p:cNvPr id="4" name="Slide Number Placeholder 3"/>
          <p:cNvSpPr>
            <a:spLocks noGrp="1"/>
          </p:cNvSpPr>
          <p:nvPr>
            <p:ph type="sldNum" sz="quarter" idx="10"/>
          </p:nvPr>
        </p:nvSpPr>
        <p:spPr/>
        <p:txBody>
          <a:bodyPr/>
          <a:lstStyle/>
          <a:p>
            <a:fld id="{F962DC13-251E-8A46-A7EF-E883000612F0}" type="slidenum">
              <a:rPr lang="es-MX" smtClean="0"/>
              <a:t>1</a:t>
            </a:fld>
            <a:endParaRPr lang="es-MX"/>
          </a:p>
        </p:txBody>
      </p:sp>
    </p:spTree>
    <p:extLst>
      <p:ext uri="{BB962C8B-B14F-4D97-AF65-F5344CB8AC3E}">
        <p14:creationId xmlns:p14="http://schemas.microsoft.com/office/powerpoint/2010/main" val="28233302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_tradnl" sz="1200" dirty="0" smtClean="0"/>
              <a:t>combustibles fósiles:</a:t>
            </a:r>
            <a:r>
              <a:rPr lang="es-ES_tradnl" sz="1200" baseline="0" dirty="0" smtClean="0"/>
              <a:t> </a:t>
            </a:r>
            <a:r>
              <a:rPr lang="es-ES_tradnl" sz="1200" baseline="0" dirty="0" err="1" smtClean="0"/>
              <a:t>carbon</a:t>
            </a:r>
            <a:r>
              <a:rPr lang="es-ES_tradnl" sz="1200" baseline="0" dirty="0" smtClean="0"/>
              <a:t>, </a:t>
            </a:r>
            <a:r>
              <a:rPr lang="es-ES_tradnl" sz="1200" baseline="0" dirty="0" err="1" smtClean="0"/>
              <a:t>petroleo</a:t>
            </a:r>
            <a:r>
              <a:rPr lang="es-ES_tradnl" sz="1200" baseline="0" dirty="0" smtClean="0"/>
              <a:t> o gas natural.</a:t>
            </a:r>
            <a:endParaRPr lang="es-MX" dirty="0"/>
          </a:p>
        </p:txBody>
      </p:sp>
      <p:sp>
        <p:nvSpPr>
          <p:cNvPr id="4" name="Slide Number Placeholder 3"/>
          <p:cNvSpPr>
            <a:spLocks noGrp="1"/>
          </p:cNvSpPr>
          <p:nvPr>
            <p:ph type="sldNum" sz="quarter" idx="10"/>
          </p:nvPr>
        </p:nvSpPr>
        <p:spPr/>
        <p:txBody>
          <a:bodyPr/>
          <a:lstStyle/>
          <a:p>
            <a:fld id="{F962DC13-251E-8A46-A7EF-E883000612F0}" type="slidenum">
              <a:rPr lang="es-MX" smtClean="0"/>
              <a:t>2</a:t>
            </a:fld>
            <a:endParaRPr lang="es-MX"/>
          </a:p>
        </p:txBody>
      </p:sp>
    </p:spTree>
    <p:extLst>
      <p:ext uri="{BB962C8B-B14F-4D97-AF65-F5344CB8AC3E}">
        <p14:creationId xmlns:p14="http://schemas.microsoft.com/office/powerpoint/2010/main" val="18832308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MX" dirty="0" smtClean="0"/>
              <a:t>Operaciones financieras</a:t>
            </a:r>
            <a:r>
              <a:rPr lang="es-MX" baseline="0" dirty="0" smtClean="0"/>
              <a:t> derivadas y operaciones financieras sin mercado, referidas a un subyacente que no cotice en un mercado reconocido.</a:t>
            </a:r>
            <a:endParaRPr lang="es-MX" dirty="0"/>
          </a:p>
        </p:txBody>
      </p:sp>
      <p:sp>
        <p:nvSpPr>
          <p:cNvPr id="4" name="Slide Number Placeholder 3"/>
          <p:cNvSpPr>
            <a:spLocks noGrp="1"/>
          </p:cNvSpPr>
          <p:nvPr>
            <p:ph type="sldNum" sz="quarter" idx="10"/>
          </p:nvPr>
        </p:nvSpPr>
        <p:spPr/>
        <p:txBody>
          <a:bodyPr/>
          <a:lstStyle/>
          <a:p>
            <a:fld id="{F962DC13-251E-8A46-A7EF-E883000612F0}" type="slidenum">
              <a:rPr lang="es-MX" smtClean="0"/>
              <a:t>27</a:t>
            </a:fld>
            <a:endParaRPr lang="es-MX"/>
          </a:p>
        </p:txBody>
      </p:sp>
    </p:spTree>
    <p:extLst>
      <p:ext uri="{BB962C8B-B14F-4D97-AF65-F5344CB8AC3E}">
        <p14:creationId xmlns:p14="http://schemas.microsoft.com/office/powerpoint/2010/main" val="38018603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CDB3CC-F982-40F9-8DD6-BCC9AFBF44BD}" type="datetime1">
              <a:rPr lang="en-US" smtClean="0"/>
              <a:pPr/>
              <a:t>23/01/15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FFE64A4-35FB-42B6-9183-2C0CE0E36649}" type="datetime1">
              <a:rPr lang="en-US" smtClean="0"/>
              <a:pPr/>
              <a:t>23/01/15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text styles</a:t>
            </a:r>
          </a:p>
        </p:txBody>
      </p:sp>
      <p:sp>
        <p:nvSpPr>
          <p:cNvPr id="4" name="Date Placeholder 3"/>
          <p:cNvSpPr>
            <a:spLocks noGrp="1"/>
          </p:cNvSpPr>
          <p:nvPr>
            <p:ph type="dt" sz="half" idx="10"/>
          </p:nvPr>
        </p:nvSpPr>
        <p:spPr/>
        <p:txBody>
          <a:bodyPr/>
          <a:lstStyle/>
          <a:p>
            <a:fld id="{64DDAE5B-B07C-441A-8026-C23A427A74DC}" type="datetime1">
              <a:rPr lang="en-US" smtClean="0"/>
              <a:pPr/>
              <a:t>23/01/15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5B1FEA-406A-7749-A5C3-DDCB5F67A4C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05FF66B-9476-4BB3-85E9-E01854F07F90}" type="datetime1">
              <a:rPr lang="en-US" smtClean="0"/>
              <a:pPr/>
              <a:t>23/01/15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EBEB0A-9E3D-4B14-9782-E2AE3DA60D96}"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6B23FBD-8F7D-4F85-8085-67BFDB05CB71}" type="datetime1">
              <a:rPr lang="en-US" smtClean="0"/>
              <a:pPr/>
              <a:t>23/01/15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65D789A-1220-4441-8676-44A034051BFD}" type="datetime1">
              <a:rPr lang="en-US" smtClean="0"/>
              <a:pPr/>
              <a:t>23/01/15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98A266-E364-4B5E-98DD-432668182E1E}" type="datetime1">
              <a:rPr lang="en-US" smtClean="0"/>
              <a:pPr/>
              <a:t>23/01/15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smtClean="0"/>
              <a:t>Click to edit Master text styles</a:t>
            </a:r>
          </a:p>
        </p:txBody>
      </p:sp>
      <p:sp>
        <p:nvSpPr>
          <p:cNvPr id="5" name="Date Placeholder 4"/>
          <p:cNvSpPr>
            <a:spLocks noGrp="1"/>
          </p:cNvSpPr>
          <p:nvPr>
            <p:ph type="dt" sz="half" idx="10"/>
          </p:nvPr>
        </p:nvSpPr>
        <p:spPr/>
        <p:txBody>
          <a:bodyPr/>
          <a:lstStyle/>
          <a:p>
            <a:fld id="{493F2040-9975-4642-A906-1DF87F8BE202}" type="datetime1">
              <a:rPr lang="en-US" smtClean="0"/>
              <a:pPr/>
              <a:t>23/01/15</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2754ED01-E2A0-4C1E-8E21-014B9904157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smtClean="0"/>
              <a:t>Drag picture to placeholder or click icon to add</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E52B4A-BA08-4841-AB08-A0D822ABC34D}" type="datetime1">
              <a:rPr lang="en-US" smtClean="0"/>
              <a:pPr/>
              <a:t>23/01/15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2635EB0-D091-417E-ACD5-D65E1C7D8524}" type="datetime1">
              <a:rPr lang="en-US" smtClean="0"/>
              <a:pPr/>
              <a:t>23/01/15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CA09F9-C7D6-4C52-A7E8-5101239A0BA2}" type="datetime1">
              <a:rPr lang="en-US" smtClean="0"/>
              <a:pPr/>
              <a:t>23/01/15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75D48070-6A81-47D0-9810-1540B9FEFF61}" type="datetime1">
              <a:rPr lang="en-US" smtClean="0"/>
              <a:pPr/>
              <a:t>23/01/15</a:t>
            </a:fld>
            <a:endParaRPr lang="en-US"/>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BFEBEB0A-9E3D-4B14-9782-E2AE3DA60D96}"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978" r:id="rId1"/>
    <p:sldLayoutId id="2147483979" r:id="rId2"/>
    <p:sldLayoutId id="2147483980" r:id="rId3"/>
    <p:sldLayoutId id="2147483981" r:id="rId4"/>
    <p:sldLayoutId id="2147483982" r:id="rId5"/>
    <p:sldLayoutId id="2147483983" r:id="rId6"/>
    <p:sldLayoutId id="2147483984" r:id="rId7"/>
    <p:sldLayoutId id="2147483985" r:id="rId8"/>
    <p:sldLayoutId id="2147483986" r:id="rId9"/>
    <p:sldLayoutId id="2147483987" r:id="rId10"/>
    <p:sldLayoutId id="2147483988" r:id="rId11"/>
  </p:sldLayoutIdLst>
  <p:hf sldNum="0" hdr="0" ftr="0" dt="0"/>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jp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siat.sat.gob.mx/PTSC/"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jp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jp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jp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jp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19140000">
            <a:off x="577533" y="1089621"/>
            <a:ext cx="5648623" cy="1934663"/>
          </a:xfrm>
        </p:spPr>
        <p:txBody>
          <a:bodyPr>
            <a:normAutofit fontScale="90000"/>
          </a:bodyPr>
          <a:lstStyle/>
          <a:p>
            <a:r>
              <a:rPr lang="en-US" sz="7200" dirty="0" smtClean="0"/>
              <a:t>UPDATE FISCAL 2015</a:t>
            </a:r>
            <a:endParaRPr lang="en-US" sz="7200" dirty="0"/>
          </a:p>
        </p:txBody>
      </p:sp>
      <p:pic>
        <p:nvPicPr>
          <p:cNvPr id="5" name="Picture 4" descr="logo-assa.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63018" y="217670"/>
            <a:ext cx="1397000" cy="1384300"/>
          </a:xfrm>
          <a:prstGeom prst="rect">
            <a:avLst/>
          </a:prstGeom>
        </p:spPr>
      </p:pic>
      <p:pic>
        <p:nvPicPr>
          <p:cNvPr id="6" name="Picture 5" descr="GTOP.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79418" y="5977227"/>
            <a:ext cx="1780600" cy="701813"/>
          </a:xfrm>
          <a:prstGeom prst="rect">
            <a:avLst/>
          </a:prstGeom>
        </p:spPr>
      </p:pic>
    </p:spTree>
    <p:extLst>
      <p:ext uri="{BB962C8B-B14F-4D97-AF65-F5344CB8AC3E}">
        <p14:creationId xmlns:p14="http://schemas.microsoft.com/office/powerpoint/2010/main" val="6922356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INGRESOS DE LA FEDERACION 2015</a:t>
            </a:r>
            <a:endParaRPr lang="en-US" dirty="0"/>
          </a:p>
        </p:txBody>
      </p:sp>
      <p:sp>
        <p:nvSpPr>
          <p:cNvPr id="3" name="Content Placeholder 2"/>
          <p:cNvSpPr>
            <a:spLocks noGrp="1"/>
          </p:cNvSpPr>
          <p:nvPr>
            <p:ph idx="1"/>
          </p:nvPr>
        </p:nvSpPr>
        <p:spPr>
          <a:xfrm>
            <a:off x="0" y="988890"/>
            <a:ext cx="9143999" cy="5869109"/>
          </a:xfrm>
        </p:spPr>
        <p:txBody>
          <a:bodyPr>
            <a:normAutofit/>
          </a:bodyPr>
          <a:lstStyle/>
          <a:p>
            <a:pPr algn="ctr"/>
            <a:r>
              <a:rPr lang="en-US" sz="2000" u="sng" dirty="0" smtClean="0">
                <a:solidFill>
                  <a:srgbClr val="000090"/>
                </a:solidFill>
                <a:effectLst>
                  <a:outerShdw blurRad="38100" dist="38100" dir="2700000" algn="tl">
                    <a:srgbClr val="000000">
                      <a:alpha val="43137"/>
                    </a:srgbClr>
                  </a:outerShdw>
                </a:effectLst>
              </a:rPr>
              <a:t>ESTIMULOS FISCALES:</a:t>
            </a:r>
          </a:p>
          <a:p>
            <a:r>
              <a:rPr lang="es-ES_tradnl" sz="2000" dirty="0">
                <a:solidFill>
                  <a:srgbClr val="000090"/>
                </a:solidFill>
                <a:effectLst>
                  <a:outerShdw blurRad="38100" dist="38100" dir="2700000" algn="tl">
                    <a:srgbClr val="000000">
                      <a:alpha val="43137"/>
                    </a:srgbClr>
                  </a:outerShdw>
                </a:effectLst>
              </a:rPr>
              <a:t>IEPS </a:t>
            </a:r>
            <a:r>
              <a:rPr lang="es-ES_tradnl" sz="2000" dirty="0" smtClean="0">
                <a:solidFill>
                  <a:srgbClr val="000090"/>
                </a:solidFill>
                <a:effectLst>
                  <a:outerShdw blurRad="38100" dist="38100" dir="2700000" algn="tl">
                    <a:srgbClr val="000000">
                      <a:alpha val="43137"/>
                    </a:srgbClr>
                  </a:outerShdw>
                </a:effectLst>
              </a:rPr>
              <a:t>de adquisición de diésel. </a:t>
            </a:r>
            <a:r>
              <a:rPr lang="es-ES_tradnl" sz="2000" dirty="0" smtClean="0"/>
              <a:t>Permanec</a:t>
            </a:r>
            <a:r>
              <a:rPr lang="es-ES_tradnl" sz="2000" dirty="0"/>
              <a:t>e</a:t>
            </a:r>
            <a:r>
              <a:rPr lang="es-ES_tradnl" sz="2000" dirty="0" smtClean="0"/>
              <a:t> estímulo IEPS </a:t>
            </a:r>
            <a:r>
              <a:rPr lang="es-ES_tradnl" sz="2000" dirty="0"/>
              <a:t>por adquisición de diésel para uso </a:t>
            </a:r>
            <a:r>
              <a:rPr lang="es-ES_tradnl" sz="2000" dirty="0" smtClean="0"/>
              <a:t>automotriz. </a:t>
            </a:r>
            <a:r>
              <a:rPr lang="es-ES_tradnl" sz="2000" dirty="0" err="1"/>
              <a:t>A</a:t>
            </a:r>
            <a:r>
              <a:rPr lang="es-ES_tradnl" sz="2000" dirty="0" err="1" smtClean="0"/>
              <a:t>creditamiento</a:t>
            </a:r>
            <a:r>
              <a:rPr lang="es-ES_tradnl" sz="2000" dirty="0" smtClean="0"/>
              <a:t> </a:t>
            </a:r>
            <a:r>
              <a:rPr lang="es-ES_tradnl" sz="2000" dirty="0"/>
              <a:t>de este impuesto contra el </a:t>
            </a:r>
            <a:r>
              <a:rPr lang="es-ES_tradnl" sz="2000" dirty="0" smtClean="0"/>
              <a:t>ISR </a:t>
            </a:r>
            <a:r>
              <a:rPr lang="es-ES_tradnl" sz="2000" dirty="0"/>
              <a:t>propio o contra las retenciones a terceros por este impuesto</a:t>
            </a:r>
            <a:r>
              <a:rPr lang="es-ES_tradnl" sz="2000" dirty="0" smtClean="0"/>
              <a:t>.</a:t>
            </a:r>
          </a:p>
          <a:p>
            <a:endParaRPr lang="es-ES_tradnl" sz="2000" dirty="0" smtClean="0"/>
          </a:p>
          <a:p>
            <a:r>
              <a:rPr lang="es-ES_tradnl" sz="2000" dirty="0">
                <a:solidFill>
                  <a:srgbClr val="000090"/>
                </a:solidFill>
                <a:effectLst>
                  <a:outerShdw blurRad="38100" dist="38100" dir="2700000" algn="tl">
                    <a:srgbClr val="000000">
                      <a:alpha val="43137"/>
                    </a:srgbClr>
                  </a:outerShdw>
                </a:effectLst>
              </a:rPr>
              <a:t>Cuotas de peaje</a:t>
            </a:r>
            <a:r>
              <a:rPr lang="es-ES_tradnl" sz="2000" dirty="0" smtClean="0">
                <a:solidFill>
                  <a:srgbClr val="000090"/>
                </a:solidFill>
                <a:effectLst>
                  <a:outerShdw blurRad="38100" dist="38100" dir="2700000" algn="tl">
                    <a:srgbClr val="000000">
                      <a:alpha val="43137"/>
                    </a:srgbClr>
                  </a:outerShdw>
                </a:effectLst>
              </a:rPr>
              <a:t> </a:t>
            </a:r>
            <a:r>
              <a:rPr lang="es-ES_tradnl" sz="2000" dirty="0" smtClean="0"/>
              <a:t>Continúa </a:t>
            </a:r>
            <a:r>
              <a:rPr lang="es-ES_tradnl" sz="2000" dirty="0"/>
              <a:t>el estímulo del </a:t>
            </a:r>
            <a:r>
              <a:rPr lang="es-ES_tradnl" sz="2000" dirty="0" err="1"/>
              <a:t>acreditamiento</a:t>
            </a:r>
            <a:r>
              <a:rPr lang="es-ES_tradnl" sz="2000" dirty="0"/>
              <a:t> </a:t>
            </a:r>
            <a:r>
              <a:rPr lang="es-ES_tradnl" sz="2000" dirty="0" smtClean="0"/>
              <a:t>contra </a:t>
            </a:r>
            <a:r>
              <a:rPr lang="es-ES_tradnl" sz="2000" dirty="0"/>
              <a:t>ISR del 50% del </a:t>
            </a:r>
            <a:r>
              <a:rPr lang="es-ES_tradnl" sz="2000" dirty="0" smtClean="0"/>
              <a:t>monto total </a:t>
            </a:r>
            <a:r>
              <a:rPr lang="es-ES_tradnl" sz="2000" dirty="0"/>
              <a:t>de las cuotas pagadas al utilizar la Red Nacional de Autopistas de Cuota, aplicable a personas que se dediquen al transporte terrestre de carga o pasaje</a:t>
            </a:r>
            <a:r>
              <a:rPr lang="es-ES_tradnl" sz="2000" dirty="0" smtClean="0"/>
              <a:t>.</a:t>
            </a:r>
          </a:p>
          <a:p>
            <a:endParaRPr lang="es-MX" sz="2000" dirty="0"/>
          </a:p>
          <a:p>
            <a:r>
              <a:rPr lang="es-ES_tradnl" sz="2000" dirty="0">
                <a:solidFill>
                  <a:srgbClr val="000090"/>
                </a:solidFill>
                <a:effectLst>
                  <a:outerShdw blurRad="38100" dist="38100" dir="2700000" algn="tl">
                    <a:srgbClr val="000000">
                      <a:alpha val="43137"/>
                    </a:srgbClr>
                  </a:outerShdw>
                </a:effectLst>
              </a:rPr>
              <a:t>Combustibles fósiles</a:t>
            </a:r>
            <a:r>
              <a:rPr lang="es-ES_tradnl" sz="2000" dirty="0" smtClean="0">
                <a:effectLst>
                  <a:outerShdw blurRad="38100" dist="38100" dir="2700000" algn="tl">
                    <a:srgbClr val="000000">
                      <a:alpha val="43137"/>
                    </a:srgbClr>
                  </a:outerShdw>
                </a:effectLst>
              </a:rPr>
              <a:t> </a:t>
            </a:r>
            <a:r>
              <a:rPr lang="es-ES_tradnl" sz="2000" dirty="0" smtClean="0"/>
              <a:t>Continúa </a:t>
            </a:r>
            <a:r>
              <a:rPr lang="es-ES_tradnl" sz="2000" dirty="0"/>
              <a:t>estímulo </a:t>
            </a:r>
            <a:r>
              <a:rPr lang="es-ES_tradnl" sz="2000" dirty="0" smtClean="0"/>
              <a:t>(creado en 2014), </a:t>
            </a:r>
            <a:r>
              <a:rPr lang="es-ES_tradnl" sz="2000" dirty="0"/>
              <a:t>a </a:t>
            </a:r>
            <a:r>
              <a:rPr lang="es-ES_tradnl" sz="2000" dirty="0" smtClean="0"/>
              <a:t>adquirentes </a:t>
            </a:r>
            <a:r>
              <a:rPr lang="es-ES_tradnl" sz="2000" dirty="0"/>
              <a:t>de combustibles fósiles utilizados en </a:t>
            </a:r>
            <a:r>
              <a:rPr lang="es-ES_tradnl" sz="2000" dirty="0" smtClean="0"/>
              <a:t>procesos </a:t>
            </a:r>
            <a:r>
              <a:rPr lang="es-ES_tradnl" sz="2000" dirty="0"/>
              <a:t>productivos para elaborar otros bienes y que en su proceso productivo </a:t>
            </a:r>
            <a:r>
              <a:rPr lang="es-ES_tradnl" sz="2000" u="sng" dirty="0"/>
              <a:t>no se destinen a la combustión</a:t>
            </a:r>
            <a:r>
              <a:rPr lang="es-ES_tradnl" sz="2000" dirty="0"/>
              <a:t>. </a:t>
            </a:r>
            <a:r>
              <a:rPr lang="es-ES_tradnl" sz="2000" dirty="0" smtClean="0"/>
              <a:t>Consiste en </a:t>
            </a:r>
            <a:r>
              <a:rPr lang="es-ES_tradnl" sz="2000" dirty="0"/>
              <a:t>acreditar contra el ISR el monto que resulte de multiplicar la cuota del IESPS que corresponda, por la cantidad del combustible consumido en un </a:t>
            </a:r>
            <a:r>
              <a:rPr lang="es-ES_tradnl" sz="2000" dirty="0" smtClean="0"/>
              <a:t>mes.</a:t>
            </a:r>
            <a:endParaRPr lang="es-MX" sz="2000" dirty="0"/>
          </a:p>
          <a:p>
            <a:endParaRPr lang="es-MX" dirty="0"/>
          </a:p>
          <a:p>
            <a:endParaRPr lang="en-US" dirty="0"/>
          </a:p>
        </p:txBody>
      </p:sp>
    </p:spTree>
    <p:extLst>
      <p:ext uri="{BB962C8B-B14F-4D97-AF65-F5344CB8AC3E}">
        <p14:creationId xmlns:p14="http://schemas.microsoft.com/office/powerpoint/2010/main" val="35948865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INGRESOS DE LA FEDERACION 2015</a:t>
            </a:r>
            <a:endParaRPr lang="en-US" dirty="0"/>
          </a:p>
        </p:txBody>
      </p:sp>
      <p:sp>
        <p:nvSpPr>
          <p:cNvPr id="3" name="Content Placeholder 2"/>
          <p:cNvSpPr>
            <a:spLocks noGrp="1"/>
          </p:cNvSpPr>
          <p:nvPr>
            <p:ph idx="1"/>
          </p:nvPr>
        </p:nvSpPr>
        <p:spPr>
          <a:xfrm>
            <a:off x="0" y="988890"/>
            <a:ext cx="9143999" cy="5869109"/>
          </a:xfrm>
        </p:spPr>
        <p:txBody>
          <a:bodyPr>
            <a:normAutofit/>
          </a:bodyPr>
          <a:lstStyle/>
          <a:p>
            <a:pPr algn="ctr"/>
            <a:r>
              <a:rPr lang="en-US" sz="2000" u="sng" dirty="0" smtClean="0">
                <a:solidFill>
                  <a:srgbClr val="000090"/>
                </a:solidFill>
                <a:effectLst>
                  <a:outerShdw blurRad="38100" dist="38100" dir="2700000" algn="tl">
                    <a:srgbClr val="000000">
                      <a:alpha val="43137"/>
                    </a:srgbClr>
                  </a:outerShdw>
                </a:effectLst>
              </a:rPr>
              <a:t>ESTIMULOS FISCALES:</a:t>
            </a:r>
          </a:p>
          <a:p>
            <a:r>
              <a:rPr lang="es-ES_tradnl" sz="2000" dirty="0" smtClean="0">
                <a:solidFill>
                  <a:srgbClr val="000090"/>
                </a:solidFill>
                <a:effectLst>
                  <a:outerShdw blurRad="38100" dist="38100" dir="2700000" algn="tl">
                    <a:srgbClr val="000000">
                      <a:alpha val="43137"/>
                    </a:srgbClr>
                  </a:outerShdw>
                </a:effectLst>
              </a:rPr>
              <a:t>Disminución </a:t>
            </a:r>
            <a:r>
              <a:rPr lang="es-ES_tradnl" sz="2000" dirty="0">
                <a:solidFill>
                  <a:srgbClr val="000090"/>
                </a:solidFill>
                <a:effectLst>
                  <a:outerShdw blurRad="38100" dist="38100" dir="2700000" algn="tl">
                    <a:srgbClr val="000000">
                      <a:alpha val="43137"/>
                    </a:srgbClr>
                  </a:outerShdw>
                </a:effectLst>
              </a:rPr>
              <a:t>de la PTU en pagos provisionales</a:t>
            </a:r>
            <a:r>
              <a:rPr lang="es-ES_tradnl" sz="2000" dirty="0" smtClean="0">
                <a:solidFill>
                  <a:srgbClr val="000090"/>
                </a:solidFill>
                <a:effectLst>
                  <a:outerShdw blurRad="38100" dist="38100" dir="2700000" algn="tl">
                    <a:srgbClr val="000000">
                      <a:alpha val="43137"/>
                    </a:srgbClr>
                  </a:outerShdw>
                </a:effectLst>
              </a:rPr>
              <a:t> </a:t>
            </a:r>
            <a:r>
              <a:rPr lang="es-ES_tradnl" sz="2000" dirty="0" smtClean="0"/>
              <a:t>Beneficio </a:t>
            </a:r>
            <a:r>
              <a:rPr lang="es-ES_tradnl" sz="2000" dirty="0"/>
              <a:t>que en años anteriores se ha establecido mediante decreto, </a:t>
            </a:r>
            <a:r>
              <a:rPr lang="es-ES_tradnl" sz="2000" dirty="0" smtClean="0"/>
              <a:t>que permite </a:t>
            </a:r>
            <a:r>
              <a:rPr lang="es-ES_tradnl" sz="2000" dirty="0"/>
              <a:t>a los contribuyentes disminuir de la utilidad determinada para los </a:t>
            </a:r>
            <a:r>
              <a:rPr lang="es-ES_tradnl" sz="2000" dirty="0" smtClean="0"/>
              <a:t>PP, </a:t>
            </a:r>
            <a:r>
              <a:rPr lang="es-ES_tradnl" sz="2000" dirty="0"/>
              <a:t>el monto de la </a:t>
            </a:r>
            <a:r>
              <a:rPr lang="es-ES_tradnl" sz="2000" dirty="0" smtClean="0"/>
              <a:t>PTU </a:t>
            </a:r>
            <a:r>
              <a:rPr lang="es-ES_tradnl" sz="2000" dirty="0"/>
              <a:t>pagada en el mismo ejercicio, en partes iguales en los pagos provisionales de los meses mayo a </a:t>
            </a:r>
            <a:r>
              <a:rPr lang="es-ES_tradnl" sz="2000" dirty="0" smtClean="0"/>
              <a:t>diciembre (8 meses).</a:t>
            </a:r>
          </a:p>
          <a:p>
            <a:endParaRPr lang="es-MX" sz="2000" dirty="0"/>
          </a:p>
          <a:p>
            <a:r>
              <a:rPr lang="es-ES_tradnl" sz="2000" dirty="0">
                <a:solidFill>
                  <a:srgbClr val="000090"/>
                </a:solidFill>
                <a:effectLst>
                  <a:outerShdw blurRad="38100" dist="38100" dir="2700000" algn="tl">
                    <a:srgbClr val="000000">
                      <a:alpha val="43137"/>
                    </a:srgbClr>
                  </a:outerShdw>
                </a:effectLst>
              </a:rPr>
              <a:t>Empleo de personas con discapacidad</a:t>
            </a:r>
            <a:r>
              <a:rPr lang="es-ES_tradnl" sz="2000" dirty="0">
                <a:solidFill>
                  <a:srgbClr val="000090"/>
                </a:solidFill>
              </a:rPr>
              <a:t> </a:t>
            </a:r>
            <a:r>
              <a:rPr lang="es-ES_tradnl" sz="2000" dirty="0"/>
              <a:t>Beneficio de una deducción adicional del 25% del salario pagado a personas con alguna discapacidad motriz, mental, auditiva o de lenguaje, en un 80% o más de la capacidad normal o tratándose de invidentes</a:t>
            </a:r>
            <a:r>
              <a:rPr lang="es-ES_tradnl" sz="2000" dirty="0" smtClean="0"/>
              <a:t>. (Independiente del Art. 186 LISR – </a:t>
            </a:r>
            <a:r>
              <a:rPr lang="es-ES_tradnl" sz="2000" dirty="0" err="1" smtClean="0"/>
              <a:t>Ded</a:t>
            </a:r>
            <a:r>
              <a:rPr lang="es-ES_tradnl" sz="2000" dirty="0" smtClean="0"/>
              <a:t>. 100% ISR Retenido).</a:t>
            </a:r>
            <a:endParaRPr lang="es-ES_tradnl" sz="2000" dirty="0"/>
          </a:p>
          <a:p>
            <a:endParaRPr lang="es-ES_tradnl" sz="2000" dirty="0"/>
          </a:p>
          <a:p>
            <a:r>
              <a:rPr lang="es-ES_tradnl" sz="2000" dirty="0">
                <a:solidFill>
                  <a:srgbClr val="000090"/>
                </a:solidFill>
                <a:effectLst>
                  <a:outerShdw blurRad="38100" dist="38100" dir="2700000" algn="tl">
                    <a:srgbClr val="000000">
                      <a:alpha val="43137"/>
                    </a:srgbClr>
                  </a:outerShdw>
                </a:effectLst>
              </a:rPr>
              <a:t>Proyectos cinematográficos </a:t>
            </a:r>
            <a:r>
              <a:rPr lang="es-ES_tradnl" sz="2000" dirty="0"/>
              <a:t>Crédito fiscal que autorice el Comité Interinstitucional contra pagos provisionales de ISR, a contribuyentes que aporten a proyectos de inversión en la producción o distribución cinematográfica nacional.</a:t>
            </a:r>
            <a:endParaRPr lang="es-MX" sz="2000" dirty="0"/>
          </a:p>
          <a:p>
            <a:endParaRPr lang="es-MX" dirty="0"/>
          </a:p>
          <a:p>
            <a:endParaRPr lang="es-MX" dirty="0"/>
          </a:p>
          <a:p>
            <a:endParaRPr lang="en-US" dirty="0"/>
          </a:p>
        </p:txBody>
      </p:sp>
    </p:spTree>
    <p:extLst>
      <p:ext uri="{BB962C8B-B14F-4D97-AF65-F5344CB8AC3E}">
        <p14:creationId xmlns:p14="http://schemas.microsoft.com/office/powerpoint/2010/main" val="215731911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INGRESOS DE LA FEDERACION 2015</a:t>
            </a:r>
            <a:endParaRPr lang="en-US" dirty="0"/>
          </a:p>
        </p:txBody>
      </p:sp>
      <p:sp>
        <p:nvSpPr>
          <p:cNvPr id="3" name="Content Placeholder 2"/>
          <p:cNvSpPr>
            <a:spLocks noGrp="1"/>
          </p:cNvSpPr>
          <p:nvPr>
            <p:ph idx="1"/>
          </p:nvPr>
        </p:nvSpPr>
        <p:spPr>
          <a:xfrm>
            <a:off x="0" y="988890"/>
            <a:ext cx="9143999" cy="5869109"/>
          </a:xfrm>
        </p:spPr>
        <p:txBody>
          <a:bodyPr>
            <a:noAutofit/>
          </a:bodyPr>
          <a:lstStyle/>
          <a:p>
            <a:r>
              <a:rPr lang="es-ES_tradnl" sz="1800" dirty="0" smtClean="0">
                <a:solidFill>
                  <a:srgbClr val="000090"/>
                </a:solidFill>
                <a:effectLst>
                  <a:outerShdw blurRad="38100" dist="38100" dir="2700000" algn="tl">
                    <a:srgbClr val="000000">
                      <a:alpha val="43137"/>
                    </a:srgbClr>
                  </a:outerShdw>
                </a:effectLst>
              </a:rPr>
              <a:t>Disminución </a:t>
            </a:r>
            <a:r>
              <a:rPr lang="es-ES_tradnl" sz="1800" dirty="0">
                <a:solidFill>
                  <a:srgbClr val="000090"/>
                </a:solidFill>
                <a:effectLst>
                  <a:outerShdw blurRad="38100" dist="38100" dir="2700000" algn="tl">
                    <a:srgbClr val="000000">
                      <a:alpha val="43137"/>
                    </a:srgbClr>
                  </a:outerShdw>
                </a:effectLst>
              </a:rPr>
              <a:t>de la PTU en pagos </a:t>
            </a:r>
            <a:r>
              <a:rPr lang="es-ES_tradnl" sz="1800" dirty="0" smtClean="0">
                <a:solidFill>
                  <a:srgbClr val="000090"/>
                </a:solidFill>
                <a:effectLst>
                  <a:outerShdw blurRad="38100" dist="38100" dir="2700000" algn="tl">
                    <a:srgbClr val="000000">
                      <a:alpha val="43137"/>
                    </a:srgbClr>
                  </a:outerShdw>
                </a:effectLst>
              </a:rPr>
              <a:t>provisionales</a:t>
            </a:r>
            <a:endParaRPr lang="es-MX" sz="1800" dirty="0"/>
          </a:p>
          <a:p>
            <a:r>
              <a:rPr lang="es-ES_tradnl" sz="1800" dirty="0"/>
              <a:t>Empresa A</a:t>
            </a:r>
            <a:endParaRPr lang="es-MX" sz="1800" dirty="0"/>
          </a:p>
          <a:p>
            <a:r>
              <a:rPr lang="es-ES_tradnl" sz="1800" dirty="0"/>
              <a:t>La PTU pagada </a:t>
            </a:r>
            <a:r>
              <a:rPr lang="es-ES_tradnl" sz="1800" dirty="0" smtClean="0"/>
              <a:t>2014 </a:t>
            </a:r>
            <a:r>
              <a:rPr lang="es-ES_tradnl" sz="1800" dirty="0"/>
              <a:t>= 502,661.00 </a:t>
            </a:r>
            <a:endParaRPr lang="es-MX" sz="1800" dirty="0"/>
          </a:p>
          <a:p>
            <a:r>
              <a:rPr lang="es-ES_tradnl" sz="1800" dirty="0"/>
              <a:t>División en partes iguales de la PTU pagada para los pagos provisionales de Mayo a Diciembre de </a:t>
            </a:r>
            <a:r>
              <a:rPr lang="es-ES_tradnl" sz="1800" dirty="0" smtClean="0"/>
              <a:t>2014</a:t>
            </a:r>
            <a:endParaRPr lang="es-MX" sz="1800" dirty="0"/>
          </a:p>
          <a:p>
            <a:r>
              <a:rPr lang="es-ES_tradnl" sz="1800" dirty="0"/>
              <a:t>PTU Pagada 502,661.00 entre 8 = 62,832.62 </a:t>
            </a:r>
            <a:endParaRPr lang="es-MX" sz="1800" dirty="0"/>
          </a:p>
          <a:p>
            <a:r>
              <a:rPr lang="es-ES_tradnl" sz="1800" dirty="0"/>
              <a:t> </a:t>
            </a:r>
            <a:endParaRPr lang="es-MX" sz="1800" dirty="0"/>
          </a:p>
          <a:p>
            <a:r>
              <a:rPr lang="es-ES_tradnl" sz="1800" u="sng" dirty="0"/>
              <a:t> Mes en que se va a </a:t>
            </a:r>
            <a:r>
              <a:rPr lang="es-ES_tradnl" sz="1800" u="sng" dirty="0" smtClean="0"/>
              <a:t>disminuir</a:t>
            </a:r>
            <a:r>
              <a:rPr lang="es-MX" sz="1800" dirty="0"/>
              <a:t>	</a:t>
            </a:r>
            <a:r>
              <a:rPr lang="es-ES_tradnl" sz="1800" u="sng" dirty="0" smtClean="0"/>
              <a:t>Monto</a:t>
            </a:r>
            <a:r>
              <a:rPr lang="es-ES_tradnl" sz="1800" u="sng" dirty="0"/>
              <a:t> </a:t>
            </a:r>
            <a:endParaRPr lang="es-MX" sz="1800" dirty="0"/>
          </a:p>
          <a:p>
            <a:r>
              <a:rPr lang="es-ES_tradnl" sz="1800" dirty="0"/>
              <a:t> </a:t>
            </a:r>
            <a:r>
              <a:rPr lang="es-ES_tradnl" sz="1800" dirty="0" smtClean="0">
                <a:solidFill>
                  <a:srgbClr val="000090"/>
                </a:solidFill>
              </a:rPr>
              <a:t>1 - Mayo</a:t>
            </a:r>
            <a:r>
              <a:rPr lang="es-MX" sz="1800" dirty="0">
                <a:solidFill>
                  <a:srgbClr val="000090"/>
                </a:solidFill>
              </a:rPr>
              <a:t>	</a:t>
            </a:r>
            <a:r>
              <a:rPr lang="es-MX" sz="1800" dirty="0" smtClean="0">
                <a:solidFill>
                  <a:srgbClr val="000090"/>
                </a:solidFill>
              </a:rPr>
              <a:t>			</a:t>
            </a:r>
            <a:r>
              <a:rPr lang="es-ES_tradnl" sz="1800" dirty="0" smtClean="0">
                <a:solidFill>
                  <a:srgbClr val="000090"/>
                </a:solidFill>
              </a:rPr>
              <a:t>62,833.00</a:t>
            </a:r>
            <a:r>
              <a:rPr lang="es-ES_tradnl" sz="1800" dirty="0">
                <a:solidFill>
                  <a:srgbClr val="000090"/>
                </a:solidFill>
              </a:rPr>
              <a:t> </a:t>
            </a:r>
            <a:endParaRPr lang="es-MX" sz="1800" dirty="0">
              <a:solidFill>
                <a:srgbClr val="000090"/>
              </a:solidFill>
            </a:endParaRPr>
          </a:p>
          <a:p>
            <a:r>
              <a:rPr lang="es-ES_tradnl" sz="1800" dirty="0"/>
              <a:t> </a:t>
            </a:r>
            <a:r>
              <a:rPr lang="es-ES_tradnl" sz="1800" dirty="0" smtClean="0"/>
              <a:t>2 - Junio				125,665.00</a:t>
            </a:r>
            <a:endParaRPr lang="es-MX" sz="1800" dirty="0"/>
          </a:p>
          <a:p>
            <a:r>
              <a:rPr lang="es-ES_tradnl" sz="1800" dirty="0"/>
              <a:t> </a:t>
            </a:r>
            <a:r>
              <a:rPr lang="es-ES_tradnl" sz="1800" dirty="0" smtClean="0"/>
              <a:t>3 - Julio</a:t>
            </a:r>
            <a:r>
              <a:rPr lang="es-ES_tradnl" sz="1800" dirty="0"/>
              <a:t> </a:t>
            </a:r>
            <a:r>
              <a:rPr lang="es-ES_tradnl" sz="1800" dirty="0" smtClean="0"/>
              <a:t>				188,498.00</a:t>
            </a:r>
            <a:endParaRPr lang="es-MX" sz="1800" dirty="0"/>
          </a:p>
          <a:p>
            <a:r>
              <a:rPr lang="es-ES_tradnl" sz="1800" dirty="0"/>
              <a:t> </a:t>
            </a:r>
            <a:r>
              <a:rPr lang="es-ES_tradnl" sz="1800" dirty="0" smtClean="0"/>
              <a:t>4 - Agosto</a:t>
            </a:r>
            <a:r>
              <a:rPr lang="es-ES_tradnl" sz="1800" dirty="0"/>
              <a:t> </a:t>
            </a:r>
            <a:r>
              <a:rPr lang="es-ES_tradnl" sz="1800" dirty="0" smtClean="0"/>
              <a:t>			251,330.00</a:t>
            </a:r>
            <a:endParaRPr lang="es-MX" sz="1800" dirty="0"/>
          </a:p>
          <a:p>
            <a:r>
              <a:rPr lang="es-ES_tradnl" sz="1800" dirty="0"/>
              <a:t> </a:t>
            </a:r>
            <a:r>
              <a:rPr lang="es-ES_tradnl" sz="1800" dirty="0" smtClean="0"/>
              <a:t>5 - Septiembre</a:t>
            </a:r>
            <a:r>
              <a:rPr lang="es-ES_tradnl" sz="1800" dirty="0"/>
              <a:t> </a:t>
            </a:r>
            <a:r>
              <a:rPr lang="es-ES_tradnl" sz="1800" dirty="0" smtClean="0"/>
              <a:t>			314,163.00</a:t>
            </a:r>
            <a:endParaRPr lang="es-MX" sz="1800" dirty="0"/>
          </a:p>
          <a:p>
            <a:r>
              <a:rPr lang="es-ES_tradnl" sz="1800" dirty="0"/>
              <a:t> </a:t>
            </a:r>
            <a:r>
              <a:rPr lang="es-ES_tradnl" sz="1800" dirty="0" smtClean="0"/>
              <a:t>6 - Octubre</a:t>
            </a:r>
            <a:r>
              <a:rPr lang="es-ES_tradnl" sz="1800" dirty="0"/>
              <a:t> </a:t>
            </a:r>
            <a:r>
              <a:rPr lang="es-ES_tradnl" sz="1800" dirty="0" smtClean="0"/>
              <a:t>			376,996.00</a:t>
            </a:r>
            <a:endParaRPr lang="es-MX" sz="1800" dirty="0"/>
          </a:p>
          <a:p>
            <a:r>
              <a:rPr lang="es-ES_tradnl" sz="1800" dirty="0"/>
              <a:t> </a:t>
            </a:r>
            <a:r>
              <a:rPr lang="es-ES_tradnl" sz="1800" dirty="0" smtClean="0"/>
              <a:t>7 - Noviembre</a:t>
            </a:r>
            <a:r>
              <a:rPr lang="es-ES_tradnl" sz="1800" dirty="0"/>
              <a:t> </a:t>
            </a:r>
            <a:r>
              <a:rPr lang="es-ES_tradnl" sz="1800" dirty="0" smtClean="0"/>
              <a:t>			439,828.00</a:t>
            </a:r>
            <a:endParaRPr lang="es-MX" sz="1800" dirty="0"/>
          </a:p>
          <a:p>
            <a:r>
              <a:rPr lang="es-ES_tradnl" sz="1800" dirty="0" smtClean="0"/>
              <a:t>8 - </a:t>
            </a:r>
            <a:r>
              <a:rPr lang="es-ES_tradnl" sz="1800" dirty="0"/>
              <a:t> </a:t>
            </a:r>
            <a:r>
              <a:rPr lang="es-ES_tradnl" sz="1800" dirty="0" smtClean="0"/>
              <a:t>Diciembre</a:t>
            </a:r>
            <a:r>
              <a:rPr lang="es-ES_tradnl" sz="1800" dirty="0"/>
              <a:t> </a:t>
            </a:r>
            <a:r>
              <a:rPr lang="es-ES_tradnl" sz="1800" dirty="0" smtClean="0"/>
              <a:t>			502,661.00</a:t>
            </a:r>
            <a:endParaRPr lang="es-MX" sz="1800" dirty="0"/>
          </a:p>
        </p:txBody>
      </p:sp>
    </p:spTree>
    <p:extLst>
      <p:ext uri="{BB962C8B-B14F-4D97-AF65-F5344CB8AC3E}">
        <p14:creationId xmlns:p14="http://schemas.microsoft.com/office/powerpoint/2010/main" val="12818470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INGRESOS DE LA FEDERACION 2015</a:t>
            </a:r>
            <a:endParaRPr lang="en-US" dirty="0"/>
          </a:p>
        </p:txBody>
      </p:sp>
      <p:sp>
        <p:nvSpPr>
          <p:cNvPr id="3" name="Content Placeholder 2"/>
          <p:cNvSpPr>
            <a:spLocks noGrp="1"/>
          </p:cNvSpPr>
          <p:nvPr>
            <p:ph idx="1"/>
          </p:nvPr>
        </p:nvSpPr>
        <p:spPr>
          <a:xfrm>
            <a:off x="0" y="988890"/>
            <a:ext cx="9143999" cy="5869109"/>
          </a:xfrm>
        </p:spPr>
        <p:txBody>
          <a:bodyPr>
            <a:noAutofit/>
          </a:bodyPr>
          <a:lstStyle/>
          <a:p>
            <a:r>
              <a:rPr lang="es-ES_tradnl" sz="2000" dirty="0" smtClean="0">
                <a:solidFill>
                  <a:srgbClr val="000090"/>
                </a:solidFill>
                <a:effectLst>
                  <a:outerShdw blurRad="38100" dist="38100" dir="2700000" algn="tl">
                    <a:srgbClr val="000000">
                      <a:alpha val="43137"/>
                    </a:srgbClr>
                  </a:outerShdw>
                </a:effectLst>
              </a:rPr>
              <a:t>Disminución </a:t>
            </a:r>
            <a:r>
              <a:rPr lang="es-ES_tradnl" sz="2000" dirty="0">
                <a:solidFill>
                  <a:srgbClr val="000090"/>
                </a:solidFill>
                <a:effectLst>
                  <a:outerShdw blurRad="38100" dist="38100" dir="2700000" algn="tl">
                    <a:srgbClr val="000000">
                      <a:alpha val="43137"/>
                    </a:srgbClr>
                  </a:outerShdw>
                </a:effectLst>
              </a:rPr>
              <a:t>de la PTU en pagos </a:t>
            </a:r>
            <a:r>
              <a:rPr lang="es-ES_tradnl" sz="2000" dirty="0" smtClean="0">
                <a:solidFill>
                  <a:srgbClr val="000090"/>
                </a:solidFill>
                <a:effectLst>
                  <a:outerShdw blurRad="38100" dist="38100" dir="2700000" algn="tl">
                    <a:srgbClr val="000000">
                      <a:alpha val="43137"/>
                    </a:srgbClr>
                  </a:outerShdw>
                </a:effectLst>
              </a:rPr>
              <a:t>provisionales</a:t>
            </a:r>
          </a:p>
          <a:p>
            <a:r>
              <a:rPr lang="es-ES_tradnl" sz="2000" dirty="0"/>
              <a:t>Pago Provisional de Mayo de </a:t>
            </a:r>
            <a:r>
              <a:rPr lang="es-ES_tradnl" sz="2000" dirty="0" smtClean="0"/>
              <a:t>2014</a:t>
            </a:r>
            <a:endParaRPr lang="es-MX" sz="2000" dirty="0"/>
          </a:p>
          <a:p>
            <a:r>
              <a:rPr lang="es-ES_tradnl" sz="2000" dirty="0"/>
              <a:t> </a:t>
            </a:r>
            <a:r>
              <a:rPr lang="es-ES_tradnl" sz="2000" dirty="0" smtClean="0"/>
              <a:t>Ingresos </a:t>
            </a:r>
            <a:r>
              <a:rPr lang="es-ES_tradnl" sz="2000" dirty="0"/>
              <a:t>Nominales </a:t>
            </a:r>
            <a:r>
              <a:rPr lang="es-ES_tradnl" sz="2000" dirty="0" smtClean="0"/>
              <a:t>Acumulados</a:t>
            </a:r>
            <a:r>
              <a:rPr lang="es-MX" sz="2000" dirty="0"/>
              <a:t>	</a:t>
            </a:r>
            <a:r>
              <a:rPr lang="es-MX" sz="2000" dirty="0" smtClean="0"/>
              <a:t>			</a:t>
            </a:r>
            <a:r>
              <a:rPr lang="es-ES_tradnl" sz="2000" dirty="0" smtClean="0"/>
              <a:t>4,450,450.00</a:t>
            </a:r>
            <a:endParaRPr lang="es-MX" sz="2000" dirty="0"/>
          </a:p>
          <a:p>
            <a:r>
              <a:rPr lang="es-ES_tradnl" sz="2000" u="sng" dirty="0"/>
              <a:t>( X) </a:t>
            </a:r>
            <a:r>
              <a:rPr lang="es-ES_tradnl" sz="2000" u="sng" dirty="0" smtClean="0"/>
              <a:t>CU</a:t>
            </a:r>
            <a:r>
              <a:rPr lang="es-MX" sz="2000" u="sng" dirty="0"/>
              <a:t>	</a:t>
            </a:r>
            <a:r>
              <a:rPr lang="es-MX" sz="2000" u="sng" dirty="0" smtClean="0"/>
              <a:t>						</a:t>
            </a:r>
            <a:r>
              <a:rPr lang="es-ES_tradnl" sz="2000" u="sng" dirty="0" smtClean="0"/>
              <a:t>0.1410</a:t>
            </a:r>
            <a:endParaRPr lang="es-MX" sz="2000" u="sng" dirty="0"/>
          </a:p>
          <a:p>
            <a:r>
              <a:rPr lang="es-ES_tradnl" sz="2000" dirty="0"/>
              <a:t>( = ) Utilidad  </a:t>
            </a:r>
            <a:r>
              <a:rPr lang="es-ES_tradnl" sz="2000" dirty="0" smtClean="0"/>
              <a:t>FISCAL Estimada</a:t>
            </a:r>
            <a:r>
              <a:rPr lang="es-MX" sz="2000" dirty="0"/>
              <a:t>	</a:t>
            </a:r>
            <a:r>
              <a:rPr lang="es-MX" sz="2000" dirty="0" smtClean="0"/>
              <a:t>			</a:t>
            </a:r>
            <a:r>
              <a:rPr lang="es-ES_tradnl" sz="2000" dirty="0" smtClean="0"/>
              <a:t>627,513.00</a:t>
            </a:r>
            <a:endParaRPr lang="es-MX" sz="2000" dirty="0"/>
          </a:p>
          <a:p>
            <a:r>
              <a:rPr lang="es-ES_tradnl" sz="2000" dirty="0"/>
              <a:t> ( - ) </a:t>
            </a:r>
            <a:r>
              <a:rPr lang="es-ES_tradnl" sz="2000" dirty="0" err="1" smtClean="0"/>
              <a:t>Perd</a:t>
            </a:r>
            <a:r>
              <a:rPr lang="es-ES_tradnl" sz="2000" dirty="0" smtClean="0"/>
              <a:t>. </a:t>
            </a:r>
            <a:r>
              <a:rPr lang="es-ES_tradnl" sz="2000" dirty="0"/>
              <a:t>Fiscal de </a:t>
            </a:r>
            <a:r>
              <a:rPr lang="es-ES_tradnl" sz="2000" dirty="0" err="1"/>
              <a:t>ejer</a:t>
            </a:r>
            <a:r>
              <a:rPr lang="es-ES_tradnl" sz="2000" dirty="0"/>
              <a:t> anteriores pendientes </a:t>
            </a:r>
            <a:r>
              <a:rPr lang="es-ES_tradnl" sz="2000" dirty="0" smtClean="0"/>
              <a:t>de Disminuir</a:t>
            </a:r>
            <a:r>
              <a:rPr lang="es-ES_tradnl" sz="2000" dirty="0"/>
              <a:t> </a:t>
            </a:r>
            <a:r>
              <a:rPr lang="es-ES_tradnl" sz="2000" dirty="0" smtClean="0"/>
              <a:t>	20,000.00</a:t>
            </a:r>
            <a:endParaRPr lang="es-MX" sz="2000" dirty="0"/>
          </a:p>
          <a:p>
            <a:r>
              <a:rPr lang="es-ES_tradnl" sz="2000" u="sng" dirty="0"/>
              <a:t> </a:t>
            </a:r>
            <a:r>
              <a:rPr lang="es-ES_tradnl" sz="2000" u="sng" dirty="0">
                <a:solidFill>
                  <a:srgbClr val="000090"/>
                </a:solidFill>
              </a:rPr>
              <a:t>( - ) Menos PTU pagada (parte proporcional</a:t>
            </a:r>
            <a:r>
              <a:rPr lang="es-ES_tradnl" sz="2000" u="sng" dirty="0" smtClean="0">
                <a:solidFill>
                  <a:srgbClr val="000090"/>
                </a:solidFill>
              </a:rPr>
              <a:t>)</a:t>
            </a:r>
            <a:r>
              <a:rPr lang="es-MX" sz="2000" u="sng" dirty="0">
                <a:solidFill>
                  <a:srgbClr val="000090"/>
                </a:solidFill>
              </a:rPr>
              <a:t>	</a:t>
            </a:r>
            <a:r>
              <a:rPr lang="es-MX" sz="2000" u="sng" dirty="0" smtClean="0">
                <a:solidFill>
                  <a:srgbClr val="000090"/>
                </a:solidFill>
              </a:rPr>
              <a:t>	</a:t>
            </a:r>
            <a:r>
              <a:rPr lang="es-ES_tradnl" sz="2000" u="sng" dirty="0" smtClean="0">
                <a:solidFill>
                  <a:srgbClr val="000090"/>
                </a:solidFill>
              </a:rPr>
              <a:t>62,833.00</a:t>
            </a:r>
            <a:endParaRPr lang="es-MX" sz="2000" u="sng" dirty="0">
              <a:solidFill>
                <a:srgbClr val="000090"/>
              </a:solidFill>
            </a:endParaRPr>
          </a:p>
          <a:p>
            <a:r>
              <a:rPr lang="es-ES_tradnl" sz="2000" dirty="0"/>
              <a:t> ( = ) Utilidad </a:t>
            </a:r>
            <a:r>
              <a:rPr lang="es-ES_tradnl" sz="2000" dirty="0" smtClean="0"/>
              <a:t>Fiscal Base		</a:t>
            </a:r>
            <a:r>
              <a:rPr lang="es-MX" sz="2000" dirty="0"/>
              <a:t>	</a:t>
            </a:r>
            <a:r>
              <a:rPr lang="es-MX" sz="2000" dirty="0" smtClean="0"/>
              <a:t>		</a:t>
            </a:r>
            <a:r>
              <a:rPr lang="es-ES_tradnl" sz="2000" dirty="0" smtClean="0"/>
              <a:t>544,680.00</a:t>
            </a:r>
            <a:endParaRPr lang="es-MX" sz="2000" dirty="0"/>
          </a:p>
          <a:p>
            <a:r>
              <a:rPr lang="es-ES_tradnl" sz="2000" dirty="0"/>
              <a:t> </a:t>
            </a:r>
            <a:r>
              <a:rPr lang="es-ES_tradnl" sz="2000" u="sng" dirty="0"/>
              <a:t>( x ) Tasa de </a:t>
            </a:r>
            <a:r>
              <a:rPr lang="es-ES_tradnl" sz="2000" u="sng" dirty="0" smtClean="0"/>
              <a:t>ISR</a:t>
            </a:r>
            <a:r>
              <a:rPr lang="es-MX" sz="2000" u="sng" dirty="0"/>
              <a:t>	</a:t>
            </a:r>
            <a:r>
              <a:rPr lang="es-MX" sz="2000" u="sng" dirty="0" smtClean="0"/>
              <a:t>					</a:t>
            </a:r>
            <a:r>
              <a:rPr lang="es-ES_tradnl" sz="2000" u="sng" dirty="0" smtClean="0"/>
              <a:t>30</a:t>
            </a:r>
            <a:r>
              <a:rPr lang="es-ES_tradnl" sz="2000" u="sng" dirty="0"/>
              <a:t>%</a:t>
            </a:r>
            <a:endParaRPr lang="es-MX" sz="2000" u="sng" dirty="0"/>
          </a:p>
          <a:p>
            <a:r>
              <a:rPr lang="es-ES_tradnl" sz="2000" dirty="0"/>
              <a:t> ( = ) Impuesto </a:t>
            </a:r>
            <a:r>
              <a:rPr lang="es-ES_tradnl" sz="2000" dirty="0" smtClean="0"/>
              <a:t>determinado</a:t>
            </a:r>
            <a:r>
              <a:rPr lang="es-MX" sz="2000" dirty="0"/>
              <a:t>	</a:t>
            </a:r>
            <a:r>
              <a:rPr lang="es-MX" sz="2000" dirty="0" smtClean="0"/>
              <a:t>			</a:t>
            </a:r>
            <a:r>
              <a:rPr lang="es-ES_tradnl" sz="2000" dirty="0" smtClean="0"/>
              <a:t>163,404.00</a:t>
            </a:r>
            <a:endParaRPr lang="es-MX" sz="2000" dirty="0"/>
          </a:p>
          <a:p>
            <a:r>
              <a:rPr lang="es-ES_tradnl" sz="2000" dirty="0"/>
              <a:t> </a:t>
            </a:r>
            <a:r>
              <a:rPr lang="es-ES_tradnl" sz="2000" u="sng" dirty="0"/>
              <a:t>( - ) </a:t>
            </a:r>
            <a:r>
              <a:rPr lang="es-ES_tradnl" sz="2000" u="sng" dirty="0" smtClean="0"/>
              <a:t>PP efectuados </a:t>
            </a:r>
            <a:r>
              <a:rPr lang="es-ES_tradnl" sz="2000" u="sng" dirty="0"/>
              <a:t>con </a:t>
            </a:r>
            <a:r>
              <a:rPr lang="es-ES_tradnl" sz="2000" u="sng" dirty="0" smtClean="0"/>
              <a:t>anterioridad 			85,000.00</a:t>
            </a:r>
            <a:endParaRPr lang="es-MX" sz="2000" u="sng" dirty="0"/>
          </a:p>
          <a:p>
            <a:r>
              <a:rPr lang="es-ES_tradnl" sz="2000" dirty="0"/>
              <a:t> </a:t>
            </a:r>
            <a:r>
              <a:rPr lang="es-ES_tradnl" sz="2000" u="sng" dirty="0"/>
              <a:t>( = ) Pago Provisional de ISR a Mayo a </a:t>
            </a:r>
            <a:r>
              <a:rPr lang="es-ES_tradnl" sz="2000" u="sng" dirty="0" smtClean="0"/>
              <a:t>pagar</a:t>
            </a:r>
            <a:r>
              <a:rPr lang="es-MX" sz="2000" u="sng" dirty="0"/>
              <a:t>	</a:t>
            </a:r>
            <a:r>
              <a:rPr lang="es-MX" sz="2000" u="sng" dirty="0" smtClean="0"/>
              <a:t>	</a:t>
            </a:r>
            <a:r>
              <a:rPr lang="es-ES_tradnl" sz="2000" u="sng" dirty="0" smtClean="0"/>
              <a:t>78,404.00</a:t>
            </a:r>
          </a:p>
          <a:p>
            <a:r>
              <a:rPr lang="es-ES_tradnl" sz="2000" dirty="0"/>
              <a:t>PTU </a:t>
            </a:r>
            <a:r>
              <a:rPr lang="es-ES_tradnl" sz="2000" dirty="0" smtClean="0"/>
              <a:t>pagada = PTU Efectivamente obligada </a:t>
            </a:r>
            <a:r>
              <a:rPr lang="es-ES_tradnl" sz="2000" dirty="0"/>
              <a:t>a pagar la empresa, sin que necesariamente </a:t>
            </a:r>
            <a:r>
              <a:rPr lang="es-ES_tradnl" sz="2000" dirty="0" smtClean="0"/>
              <a:t>sea </a:t>
            </a:r>
            <a:r>
              <a:rPr lang="es-ES_tradnl" sz="2000" dirty="0"/>
              <a:t>la </a:t>
            </a:r>
            <a:r>
              <a:rPr lang="es-ES_tradnl" sz="2000" dirty="0" smtClean="0"/>
              <a:t>cobrada </a:t>
            </a:r>
            <a:r>
              <a:rPr lang="es-ES_tradnl" sz="2000" dirty="0"/>
              <a:t>por los </a:t>
            </a:r>
            <a:r>
              <a:rPr lang="es-ES_tradnl" sz="2000" dirty="0" smtClean="0"/>
              <a:t>trabajadores.</a:t>
            </a:r>
            <a:endParaRPr lang="es-MX" sz="2000" dirty="0"/>
          </a:p>
        </p:txBody>
      </p:sp>
    </p:spTree>
    <p:extLst>
      <p:ext uri="{BB962C8B-B14F-4D97-AF65-F5344CB8AC3E}">
        <p14:creationId xmlns:p14="http://schemas.microsoft.com/office/powerpoint/2010/main" val="417465130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INGRESOS DE LA FEDERACION 2015</a:t>
            </a:r>
            <a:endParaRPr lang="en-US" dirty="0"/>
          </a:p>
        </p:txBody>
      </p:sp>
      <p:sp>
        <p:nvSpPr>
          <p:cNvPr id="3" name="Content Placeholder 2"/>
          <p:cNvSpPr>
            <a:spLocks noGrp="1"/>
          </p:cNvSpPr>
          <p:nvPr>
            <p:ph idx="1"/>
          </p:nvPr>
        </p:nvSpPr>
        <p:spPr>
          <a:xfrm>
            <a:off x="0" y="988890"/>
            <a:ext cx="9143999" cy="5869109"/>
          </a:xfrm>
        </p:spPr>
        <p:txBody>
          <a:bodyPr>
            <a:normAutofit/>
          </a:bodyPr>
          <a:lstStyle/>
          <a:p>
            <a:pPr algn="ctr"/>
            <a:r>
              <a:rPr lang="en-US" sz="2000" u="sng" dirty="0" smtClean="0">
                <a:solidFill>
                  <a:srgbClr val="000090"/>
                </a:solidFill>
                <a:effectLst>
                  <a:outerShdw blurRad="38100" dist="38100" dir="2700000" algn="tl">
                    <a:srgbClr val="000000">
                      <a:alpha val="43137"/>
                    </a:srgbClr>
                  </a:outerShdw>
                </a:effectLst>
              </a:rPr>
              <a:t>ESTIMULOS FISCALES:</a:t>
            </a:r>
          </a:p>
          <a:p>
            <a:r>
              <a:rPr lang="es-ES_tradnl" sz="2000" dirty="0" smtClean="0">
                <a:solidFill>
                  <a:srgbClr val="000090"/>
                </a:solidFill>
                <a:effectLst>
                  <a:outerShdw blurRad="38100" dist="38100" dir="2700000" algn="tl">
                    <a:srgbClr val="000000">
                      <a:alpha val="43137"/>
                    </a:srgbClr>
                  </a:outerShdw>
                </a:effectLst>
              </a:rPr>
              <a:t>CFDI </a:t>
            </a:r>
            <a:r>
              <a:rPr lang="es-ES_tradnl" sz="2000" dirty="0">
                <a:solidFill>
                  <a:srgbClr val="000090"/>
                </a:solidFill>
                <a:effectLst>
                  <a:outerShdw blurRad="38100" dist="38100" dir="2700000" algn="tl">
                    <a:srgbClr val="000000">
                      <a:alpha val="43137"/>
                    </a:srgbClr>
                  </a:outerShdw>
                </a:effectLst>
              </a:rPr>
              <a:t>como constancia de retención</a:t>
            </a:r>
            <a:r>
              <a:rPr lang="es-ES_tradnl" sz="2000" dirty="0" smtClean="0">
                <a:effectLst>
                  <a:outerShdw blurRad="38100" dist="38100" dir="2700000" algn="tl">
                    <a:srgbClr val="000000">
                      <a:alpha val="43137"/>
                    </a:srgbClr>
                  </a:outerShdw>
                </a:effectLst>
              </a:rPr>
              <a:t> </a:t>
            </a:r>
            <a:r>
              <a:rPr lang="es-ES_tradnl" sz="2000" dirty="0" smtClean="0"/>
              <a:t>Se </a:t>
            </a:r>
            <a:r>
              <a:rPr lang="es-ES_tradnl" sz="2000" dirty="0"/>
              <a:t>recoge </a:t>
            </a:r>
            <a:r>
              <a:rPr lang="es-ES_tradnl" sz="2000" dirty="0" smtClean="0"/>
              <a:t>beneficio </a:t>
            </a:r>
            <a:r>
              <a:rPr lang="es-ES_tradnl" sz="2000" dirty="0"/>
              <a:t>otorgado anteriormente mediante decreto, de considerar el CFDI como constancia de retención, liberando así a los contribuyentes de expedir dicha constancia</a:t>
            </a:r>
            <a:r>
              <a:rPr lang="es-ES_tradnl" sz="2000" dirty="0" smtClean="0"/>
              <a:t>.</a:t>
            </a:r>
          </a:p>
          <a:p>
            <a:endParaRPr lang="es-MX" sz="2000" dirty="0"/>
          </a:p>
          <a:p>
            <a:r>
              <a:rPr lang="es-ES_tradnl" sz="2000" dirty="0">
                <a:solidFill>
                  <a:srgbClr val="000090"/>
                </a:solidFill>
                <a:effectLst>
                  <a:outerShdw blurRad="38100" dist="38100" dir="2700000" algn="tl">
                    <a:srgbClr val="000000">
                      <a:alpha val="43137"/>
                    </a:srgbClr>
                  </a:outerShdw>
                </a:effectLst>
              </a:rPr>
              <a:t>Exenciones</a:t>
            </a:r>
            <a:r>
              <a:rPr lang="es-ES_tradnl" sz="2000" dirty="0" smtClean="0">
                <a:effectLst>
                  <a:outerShdw blurRad="38100" dist="38100" dir="2700000" algn="tl">
                    <a:srgbClr val="000000">
                      <a:alpha val="43137"/>
                    </a:srgbClr>
                  </a:outerShdw>
                </a:effectLst>
              </a:rPr>
              <a:t> </a:t>
            </a:r>
            <a:r>
              <a:rPr lang="es-ES_tradnl" sz="2000" dirty="0" smtClean="0"/>
              <a:t>Se </a:t>
            </a:r>
            <a:r>
              <a:rPr lang="es-ES_tradnl" sz="2000" dirty="0"/>
              <a:t>continúa con la exención del </a:t>
            </a:r>
            <a:r>
              <a:rPr lang="es-ES_tradnl" sz="2000" dirty="0" smtClean="0"/>
              <a:t>ISAN </a:t>
            </a:r>
            <a:r>
              <a:rPr lang="es-ES_tradnl" sz="2000" dirty="0"/>
              <a:t>por la enajenación de automóviles </a:t>
            </a:r>
            <a:r>
              <a:rPr lang="es-ES_tradnl" sz="2000" dirty="0" smtClean="0"/>
              <a:t>eléctricos, híbridos o con motor accionado por hidrógeno.</a:t>
            </a:r>
            <a:r>
              <a:rPr lang="es-MX" sz="2000" dirty="0" smtClean="0"/>
              <a:t> </a:t>
            </a:r>
            <a:r>
              <a:rPr lang="es-ES_tradnl" sz="2000" dirty="0" smtClean="0"/>
              <a:t>Asimismo, se exime del pago del DTA que </a:t>
            </a:r>
            <a:r>
              <a:rPr lang="es-ES_tradnl" sz="2000" dirty="0"/>
              <a:t>se cause por la importación de gas natural</a:t>
            </a:r>
            <a:r>
              <a:rPr lang="es-ES_tradnl" sz="2000" dirty="0" smtClean="0"/>
              <a:t>.</a:t>
            </a:r>
          </a:p>
          <a:p>
            <a:endParaRPr lang="es-MX" sz="2000" dirty="0"/>
          </a:p>
          <a:p>
            <a:r>
              <a:rPr lang="es-ES_tradnl" sz="2000" dirty="0">
                <a:solidFill>
                  <a:srgbClr val="000090"/>
                </a:solidFill>
                <a:effectLst>
                  <a:outerShdw blurRad="38100" dist="38100" dir="2700000" algn="tl">
                    <a:srgbClr val="000000">
                      <a:alpha val="43137"/>
                    </a:srgbClr>
                  </a:outerShdw>
                </a:effectLst>
              </a:rPr>
              <a:t>Tasa de retención sobre intereses</a:t>
            </a:r>
            <a:r>
              <a:rPr lang="es-ES_tradnl" sz="2000" dirty="0" smtClean="0">
                <a:solidFill>
                  <a:srgbClr val="000090"/>
                </a:solidFill>
                <a:effectLst>
                  <a:outerShdw blurRad="38100" dist="38100" dir="2700000" algn="tl">
                    <a:srgbClr val="000000">
                      <a:alpha val="43137"/>
                    </a:srgbClr>
                  </a:outerShdw>
                </a:effectLst>
              </a:rPr>
              <a:t> </a:t>
            </a:r>
            <a:r>
              <a:rPr lang="es-ES_tradnl" sz="2000" dirty="0" smtClean="0"/>
              <a:t>Tasa </a:t>
            </a:r>
            <a:r>
              <a:rPr lang="es-ES_tradnl" sz="2000" dirty="0"/>
              <a:t>4.9% a intereses pagados a residentes en el extranjero - P</a:t>
            </a:r>
            <a:r>
              <a:rPr lang="es-ES_tradnl" sz="2000" dirty="0" smtClean="0"/>
              <a:t>aíses </a:t>
            </a:r>
            <a:r>
              <a:rPr lang="es-ES_tradnl" sz="2000" dirty="0"/>
              <a:t>con tratado para evitar la doble tributación con México.</a:t>
            </a:r>
            <a:endParaRPr lang="es-MX" sz="2000" dirty="0"/>
          </a:p>
          <a:p>
            <a:endParaRPr lang="es-MX" dirty="0"/>
          </a:p>
          <a:p>
            <a:endParaRPr lang="es-MX" dirty="0"/>
          </a:p>
          <a:p>
            <a:endParaRPr lang="es-MX" dirty="0"/>
          </a:p>
          <a:p>
            <a:endParaRPr lang="en-US" dirty="0"/>
          </a:p>
        </p:txBody>
      </p:sp>
    </p:spTree>
    <p:extLst>
      <p:ext uri="{BB962C8B-B14F-4D97-AF65-F5344CB8AC3E}">
        <p14:creationId xmlns:p14="http://schemas.microsoft.com/office/powerpoint/2010/main" val="166523089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INGRESOS DE LA FEDERACION 2015</a:t>
            </a:r>
            <a:endParaRPr lang="en-US" dirty="0"/>
          </a:p>
        </p:txBody>
      </p:sp>
      <p:sp>
        <p:nvSpPr>
          <p:cNvPr id="3" name="Content Placeholder 2"/>
          <p:cNvSpPr>
            <a:spLocks noGrp="1"/>
          </p:cNvSpPr>
          <p:nvPr>
            <p:ph idx="1"/>
          </p:nvPr>
        </p:nvSpPr>
        <p:spPr>
          <a:xfrm>
            <a:off x="0" y="988890"/>
            <a:ext cx="9143999" cy="5869109"/>
          </a:xfrm>
        </p:spPr>
        <p:txBody>
          <a:bodyPr>
            <a:normAutofit/>
          </a:bodyPr>
          <a:lstStyle/>
          <a:p>
            <a:pPr algn="ctr"/>
            <a:r>
              <a:rPr lang="en-US" sz="2000" u="sng" dirty="0" smtClean="0">
                <a:solidFill>
                  <a:srgbClr val="000090"/>
                </a:solidFill>
                <a:effectLst>
                  <a:outerShdw blurRad="38100" dist="38100" dir="2700000" algn="tl">
                    <a:srgbClr val="000000">
                      <a:alpha val="43137"/>
                    </a:srgbClr>
                  </a:outerShdw>
                </a:effectLst>
              </a:rPr>
              <a:t>ESTIMULOS FISCALES</a:t>
            </a:r>
            <a:r>
              <a:rPr lang="en-US" sz="2000" dirty="0" smtClean="0">
                <a:solidFill>
                  <a:srgbClr val="000090"/>
                </a:solidFill>
                <a:effectLst>
                  <a:outerShdw blurRad="38100" dist="38100" dir="2700000" algn="tl">
                    <a:srgbClr val="000000">
                      <a:alpha val="43137"/>
                    </a:srgbClr>
                  </a:outerShdw>
                </a:effectLst>
              </a:rPr>
              <a:t>:</a:t>
            </a:r>
          </a:p>
          <a:p>
            <a:r>
              <a:rPr lang="es-ES_tradnl" sz="2000" dirty="0" smtClean="0">
                <a:solidFill>
                  <a:srgbClr val="000090"/>
                </a:solidFill>
                <a:effectLst>
                  <a:outerShdw blurRad="38100" dist="38100" dir="2700000" algn="tl">
                    <a:srgbClr val="000000">
                      <a:alpha val="43137"/>
                    </a:srgbClr>
                  </a:outerShdw>
                </a:effectLst>
              </a:rPr>
              <a:t>Derechos por frecuencia radioeléctrica  </a:t>
            </a:r>
            <a:r>
              <a:rPr lang="es-ES_tradnl" sz="2000" dirty="0" smtClean="0"/>
              <a:t>Pago anual por medio de tarifas anuales por el derecho de uso, goce, aprovechamiento o explotación de bandas de frecuencia del espectro radioeléctrico. A partir del 1 de enero de 2016.</a:t>
            </a:r>
          </a:p>
          <a:p>
            <a:endParaRPr lang="es-MX" sz="2000" dirty="0" smtClean="0"/>
          </a:p>
          <a:p>
            <a:r>
              <a:rPr lang="es-ES_tradnl" sz="2000" dirty="0">
                <a:solidFill>
                  <a:srgbClr val="000090"/>
                </a:solidFill>
                <a:effectLst>
                  <a:outerShdw blurRad="38100" dist="38100" dir="2700000" algn="tl">
                    <a:srgbClr val="000000">
                      <a:alpha val="43137"/>
                    </a:srgbClr>
                  </a:outerShdw>
                </a:effectLst>
              </a:rPr>
              <a:t>Devoluciones de IVA</a:t>
            </a:r>
            <a:r>
              <a:rPr lang="es-ES_tradnl" sz="2000" dirty="0"/>
              <a:t>  El SAT </a:t>
            </a:r>
            <a:r>
              <a:rPr lang="es-ES_tradnl" sz="2000" dirty="0" smtClean="0"/>
              <a:t>creará esquema </a:t>
            </a:r>
            <a:r>
              <a:rPr lang="es-ES_tradnl" sz="2000" dirty="0"/>
              <a:t>ágil de devoluciones de IVA para </a:t>
            </a:r>
            <a:r>
              <a:rPr lang="es-ES_tradnl" sz="2000" dirty="0" smtClean="0"/>
              <a:t>contribuyentes </a:t>
            </a:r>
            <a:r>
              <a:rPr lang="es-ES_tradnl" sz="2000" dirty="0"/>
              <a:t>de los sectores de exportación, primario, proyectos de inversión en activo fijo, y de producción y distribución de alimentos y medicinas, en un plazo máximo de 20 días hábiles, siempre que los contribuyentes sean cumplidos</a:t>
            </a:r>
            <a:r>
              <a:rPr lang="es-ES_tradnl" sz="2000" dirty="0" smtClean="0"/>
              <a:t>.</a:t>
            </a:r>
          </a:p>
          <a:p>
            <a:endParaRPr lang="es-MX" sz="2000" dirty="0"/>
          </a:p>
          <a:p>
            <a:r>
              <a:rPr lang="es-ES_tradnl" sz="2000" dirty="0">
                <a:solidFill>
                  <a:srgbClr val="000090"/>
                </a:solidFill>
                <a:effectLst>
                  <a:outerShdw blurRad="38100" dist="38100" dir="2700000" algn="tl">
                    <a:srgbClr val="000000">
                      <a:alpha val="43137"/>
                    </a:srgbClr>
                  </a:outerShdw>
                </a:effectLst>
              </a:rPr>
              <a:t>Entrega de contabilidad</a:t>
            </a:r>
            <a:r>
              <a:rPr lang="es-ES_tradnl" sz="2000" dirty="0"/>
              <a:t>  I</a:t>
            </a:r>
            <a:r>
              <a:rPr lang="es-ES_tradnl" sz="2000" dirty="0" smtClean="0"/>
              <a:t>ngreso de </a:t>
            </a:r>
            <a:r>
              <a:rPr lang="es-ES_tradnl" sz="2000" dirty="0"/>
              <a:t>información contable </a:t>
            </a:r>
            <a:r>
              <a:rPr lang="es-ES_tradnl" sz="2000" dirty="0" smtClean="0"/>
              <a:t>(página </a:t>
            </a:r>
            <a:r>
              <a:rPr lang="es-ES_tradnl" sz="2000" dirty="0"/>
              <a:t>de Internet del </a:t>
            </a:r>
            <a:r>
              <a:rPr lang="es-ES_tradnl" sz="2000" dirty="0" smtClean="0"/>
              <a:t>SAT) deberá </a:t>
            </a:r>
            <a:r>
              <a:rPr lang="es-ES_tradnl" sz="2000" dirty="0"/>
              <a:t>realizarse a partir del año </a:t>
            </a:r>
            <a:r>
              <a:rPr lang="es-ES_tradnl" sz="2000" dirty="0" smtClean="0"/>
              <a:t>2015.</a:t>
            </a:r>
            <a:r>
              <a:rPr lang="es-MX" sz="2000" dirty="0"/>
              <a:t> </a:t>
            </a:r>
            <a:r>
              <a:rPr lang="es-ES_tradnl" sz="2000" dirty="0" smtClean="0"/>
              <a:t>Por el </a:t>
            </a:r>
            <a:r>
              <a:rPr lang="es-ES_tradnl" sz="2000" dirty="0"/>
              <a:t>ejercicio 2014 no se enviará la contabilidad al SAT</a:t>
            </a:r>
            <a:r>
              <a:rPr lang="es-ES_tradnl" sz="2000" dirty="0" smtClean="0"/>
              <a:t>.</a:t>
            </a:r>
            <a:endParaRPr lang="es-MX" sz="2000" dirty="0"/>
          </a:p>
          <a:p>
            <a:endParaRPr lang="es-MX" dirty="0"/>
          </a:p>
          <a:p>
            <a:endParaRPr lang="es-MX" dirty="0"/>
          </a:p>
          <a:p>
            <a:endParaRPr lang="en-US" dirty="0"/>
          </a:p>
        </p:txBody>
      </p:sp>
    </p:spTree>
    <p:extLst>
      <p:ext uri="{BB962C8B-B14F-4D97-AF65-F5344CB8AC3E}">
        <p14:creationId xmlns:p14="http://schemas.microsoft.com/office/powerpoint/2010/main" val="33617467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INGRESOS DE LA FEDERACION 2015</a:t>
            </a:r>
            <a:endParaRPr lang="en-US" dirty="0"/>
          </a:p>
        </p:txBody>
      </p:sp>
      <p:sp>
        <p:nvSpPr>
          <p:cNvPr id="3" name="Content Placeholder 2"/>
          <p:cNvSpPr>
            <a:spLocks noGrp="1"/>
          </p:cNvSpPr>
          <p:nvPr>
            <p:ph idx="1"/>
          </p:nvPr>
        </p:nvSpPr>
        <p:spPr>
          <a:xfrm>
            <a:off x="0" y="988890"/>
            <a:ext cx="9143999" cy="5869109"/>
          </a:xfrm>
        </p:spPr>
        <p:txBody>
          <a:bodyPr>
            <a:normAutofit/>
          </a:bodyPr>
          <a:lstStyle/>
          <a:p>
            <a:pPr algn="ctr"/>
            <a:r>
              <a:rPr lang="en-US" sz="2000" u="sng" dirty="0" smtClean="0">
                <a:solidFill>
                  <a:srgbClr val="000090"/>
                </a:solidFill>
                <a:effectLst>
                  <a:outerShdw blurRad="38100" dist="38100" dir="2700000" algn="tl">
                    <a:srgbClr val="000000">
                      <a:alpha val="43137"/>
                    </a:srgbClr>
                  </a:outerShdw>
                </a:effectLst>
              </a:rPr>
              <a:t>ESTIMULOS FISCALES</a:t>
            </a:r>
            <a:r>
              <a:rPr lang="en-US" sz="2000" dirty="0" smtClean="0">
                <a:solidFill>
                  <a:srgbClr val="000090"/>
                </a:solidFill>
                <a:effectLst>
                  <a:outerShdw blurRad="38100" dist="38100" dir="2700000" algn="tl">
                    <a:srgbClr val="000000">
                      <a:alpha val="43137"/>
                    </a:srgbClr>
                  </a:outerShdw>
                </a:effectLst>
              </a:rPr>
              <a:t>:</a:t>
            </a:r>
          </a:p>
          <a:p>
            <a:r>
              <a:rPr lang="es-ES_tradnl" sz="2000" dirty="0" smtClean="0">
                <a:solidFill>
                  <a:srgbClr val="000090"/>
                </a:solidFill>
                <a:effectLst>
                  <a:outerShdw blurRad="38100" dist="38100" dir="2700000" algn="tl">
                    <a:srgbClr val="000000">
                      <a:alpha val="43137"/>
                    </a:srgbClr>
                  </a:outerShdw>
                </a:effectLst>
              </a:rPr>
              <a:t>Declaraciones </a:t>
            </a:r>
            <a:r>
              <a:rPr lang="es-ES_tradnl" sz="2000" dirty="0">
                <a:solidFill>
                  <a:srgbClr val="000090"/>
                </a:solidFill>
                <a:effectLst>
                  <a:outerShdw blurRad="38100" dist="38100" dir="2700000" algn="tl">
                    <a:srgbClr val="000000">
                      <a:alpha val="43137"/>
                    </a:srgbClr>
                  </a:outerShdw>
                </a:effectLst>
              </a:rPr>
              <a:t>extemporáneas del RIF</a:t>
            </a:r>
            <a:r>
              <a:rPr lang="es-ES_tradnl" sz="2000" dirty="0"/>
              <a:t>  Se establece que no se considera incumplido el plazo de presentación de las declaraciones bimestrales de 2014 del Régimen de Incorporación Fiscal (RIF), si se presentan a más tardar el 31 de enero de 2015.</a:t>
            </a:r>
            <a:endParaRPr lang="es-MX" sz="2000" dirty="0"/>
          </a:p>
          <a:p>
            <a:endParaRPr lang="es-ES_tradnl" sz="2000" dirty="0" smtClean="0">
              <a:solidFill>
                <a:srgbClr val="000090"/>
              </a:solidFill>
              <a:effectLst>
                <a:outerShdw blurRad="38100" dist="38100" dir="2700000" algn="tl">
                  <a:srgbClr val="000000">
                    <a:alpha val="43137"/>
                  </a:srgbClr>
                </a:outerShdw>
              </a:effectLst>
            </a:endParaRPr>
          </a:p>
          <a:p>
            <a:r>
              <a:rPr lang="es-ES_tradnl" sz="2000" dirty="0" smtClean="0">
                <a:solidFill>
                  <a:srgbClr val="000090"/>
                </a:solidFill>
                <a:effectLst>
                  <a:outerShdw blurRad="38100" dist="38100" dir="2700000" algn="tl">
                    <a:srgbClr val="000000">
                      <a:alpha val="43137"/>
                    </a:srgbClr>
                  </a:outerShdw>
                </a:effectLst>
              </a:rPr>
              <a:t>Entrega </a:t>
            </a:r>
            <a:r>
              <a:rPr lang="es-ES_tradnl" sz="2000" dirty="0">
                <a:solidFill>
                  <a:srgbClr val="000090"/>
                </a:solidFill>
                <a:effectLst>
                  <a:outerShdw blurRad="38100" dist="38100" dir="2700000" algn="tl">
                    <a:srgbClr val="000000">
                      <a:alpha val="43137"/>
                    </a:srgbClr>
                  </a:outerShdw>
                </a:effectLst>
              </a:rPr>
              <a:t>de CFDI de nómina </a:t>
            </a:r>
            <a:r>
              <a:rPr lang="es-ES_tradnl" sz="2000" dirty="0" smtClean="0"/>
              <a:t>Los contribuyentes </a:t>
            </a:r>
            <a:r>
              <a:rPr lang="es-ES_tradnl" sz="2000" dirty="0"/>
              <a:t>podrán expedir </a:t>
            </a:r>
            <a:r>
              <a:rPr lang="es-ES_tradnl" sz="2000" dirty="0" smtClean="0"/>
              <a:t>CFDI </a:t>
            </a:r>
            <a:r>
              <a:rPr lang="es-ES_tradnl" sz="2000" dirty="0"/>
              <a:t>por las remuneraciones </a:t>
            </a:r>
            <a:r>
              <a:rPr lang="es-ES_tradnl" sz="2000" dirty="0" smtClean="0"/>
              <a:t>de sus </a:t>
            </a:r>
            <a:r>
              <a:rPr lang="es-ES_tradnl" sz="2000" dirty="0"/>
              <a:t>trabajadores o a contribuyentes asimilados a salarios, dentro del periodo comprendido entre la fecha en que se realice la erogación correspondiente y a más tardar el 31 de diciembre de 2014</a:t>
            </a:r>
            <a:r>
              <a:rPr lang="es-ES_tradnl" sz="2000" dirty="0" smtClean="0"/>
              <a:t>. </a:t>
            </a:r>
            <a:r>
              <a:rPr lang="es-ES_tradnl" sz="2000" dirty="0" err="1" smtClean="0"/>
              <a:t>CFDI’s</a:t>
            </a:r>
            <a:r>
              <a:rPr lang="es-ES_tradnl" sz="2000" dirty="0" smtClean="0"/>
              <a:t> de 2014.’</a:t>
            </a:r>
            <a:endParaRPr lang="es-MX" sz="2000" dirty="0"/>
          </a:p>
          <a:p>
            <a:r>
              <a:rPr lang="es-MX" sz="2000" dirty="0">
                <a:solidFill>
                  <a:srgbClr val="000090"/>
                </a:solidFill>
                <a:effectLst>
                  <a:outerShdw blurRad="38100" dist="38100" dir="2700000" algn="tl">
                    <a:srgbClr val="000000">
                      <a:alpha val="43137"/>
                    </a:srgbClr>
                  </a:outerShdw>
                </a:effectLst>
              </a:rPr>
              <a:t>Donación </a:t>
            </a:r>
            <a:r>
              <a:rPr lang="es-MX" sz="2000" dirty="0" smtClean="0">
                <a:solidFill>
                  <a:srgbClr val="000090"/>
                </a:solidFill>
                <a:effectLst>
                  <a:outerShdw blurRad="38100" dist="38100" dir="2700000" algn="tl">
                    <a:srgbClr val="000000">
                      <a:alpha val="43137"/>
                    </a:srgbClr>
                  </a:outerShdw>
                </a:effectLst>
              </a:rPr>
              <a:t>de bienes </a:t>
            </a:r>
            <a:r>
              <a:rPr lang="es-MX" sz="2000" dirty="0">
                <a:solidFill>
                  <a:srgbClr val="000090"/>
                </a:solidFill>
                <a:effectLst>
                  <a:outerShdw blurRad="38100" dist="38100" dir="2700000" algn="tl">
                    <a:srgbClr val="000000">
                      <a:alpha val="43137"/>
                    </a:srgbClr>
                  </a:outerShdw>
                </a:effectLst>
              </a:rPr>
              <a:t>para subsistencia</a:t>
            </a:r>
          </a:p>
          <a:p>
            <a:r>
              <a:rPr lang="es-MX" sz="2000" dirty="0" smtClean="0"/>
              <a:t>Beneficio que </a:t>
            </a:r>
            <a:r>
              <a:rPr lang="es-MX" sz="2000" dirty="0"/>
              <a:t>en años anteriores se establecía mediante decreto, a </a:t>
            </a:r>
            <a:r>
              <a:rPr lang="es-MX" sz="2000" dirty="0" smtClean="0"/>
              <a:t>contribuyentes </a:t>
            </a:r>
            <a:r>
              <a:rPr lang="es-MX" sz="2000" dirty="0"/>
              <a:t>que entreguen bienes básicos para subsistencia humana </a:t>
            </a:r>
            <a:r>
              <a:rPr lang="es-MX" sz="2000" dirty="0" smtClean="0"/>
              <a:t>(alimentación </a:t>
            </a:r>
            <a:r>
              <a:rPr lang="es-MX" sz="2000" dirty="0"/>
              <a:t>o </a:t>
            </a:r>
            <a:r>
              <a:rPr lang="es-MX" sz="2000" dirty="0" smtClean="0"/>
              <a:t>salud) </a:t>
            </a:r>
            <a:r>
              <a:rPr lang="es-MX" sz="2000" dirty="0"/>
              <a:t>a instituciones autorizadas para recibir </a:t>
            </a:r>
            <a:r>
              <a:rPr lang="es-MX" sz="2000" dirty="0" smtClean="0"/>
              <a:t>donativos, consistente </a:t>
            </a:r>
            <a:r>
              <a:rPr lang="es-MX" sz="2000" dirty="0"/>
              <a:t>en una deducción adicional del 5% del </a:t>
            </a:r>
            <a:r>
              <a:rPr lang="es-MX" sz="2000" dirty="0" smtClean="0"/>
              <a:t>CV </a:t>
            </a:r>
            <a:r>
              <a:rPr lang="es-MX" sz="2000" dirty="0"/>
              <a:t>que hubiera correspondido a dichas mercancías.</a:t>
            </a:r>
          </a:p>
          <a:p>
            <a:endParaRPr lang="es-MX" sz="2000" dirty="0"/>
          </a:p>
          <a:p>
            <a:endParaRPr lang="es-MX" sz="2000" dirty="0"/>
          </a:p>
          <a:p>
            <a:endParaRPr lang="en-US" sz="2000" dirty="0"/>
          </a:p>
        </p:txBody>
      </p:sp>
    </p:spTree>
    <p:extLst>
      <p:ext uri="{BB962C8B-B14F-4D97-AF65-F5344CB8AC3E}">
        <p14:creationId xmlns:p14="http://schemas.microsoft.com/office/powerpoint/2010/main" val="28505320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CONTABILIDAD ELECTRONICA</a:t>
            </a:r>
            <a:endParaRPr lang="en-US" dirty="0"/>
          </a:p>
        </p:txBody>
      </p:sp>
      <p:sp>
        <p:nvSpPr>
          <p:cNvPr id="3" name="Content Placeholder 2"/>
          <p:cNvSpPr>
            <a:spLocks noGrp="1"/>
          </p:cNvSpPr>
          <p:nvPr>
            <p:ph idx="1"/>
          </p:nvPr>
        </p:nvSpPr>
        <p:spPr>
          <a:xfrm>
            <a:off x="0" y="988890"/>
            <a:ext cx="9143999" cy="5869109"/>
          </a:xfrm>
        </p:spPr>
        <p:txBody>
          <a:bodyPr>
            <a:normAutofit fontScale="92500"/>
          </a:bodyPr>
          <a:lstStyle/>
          <a:p>
            <a:pPr algn="ctr"/>
            <a:r>
              <a:rPr lang="es-MX" sz="2200" u="sng" dirty="0">
                <a:solidFill>
                  <a:srgbClr val="000090"/>
                </a:solidFill>
                <a:effectLst>
                  <a:outerShdw blurRad="38100" dist="38100" dir="2700000" algn="tl">
                    <a:srgbClr val="000000">
                      <a:alpha val="43137"/>
                    </a:srgbClr>
                  </a:outerShdw>
                </a:effectLst>
              </a:rPr>
              <a:t>¿Qué pasó en 2014? </a:t>
            </a:r>
          </a:p>
          <a:p>
            <a:pPr lvl="0"/>
            <a:r>
              <a:rPr lang="es-MX" sz="2000" dirty="0">
                <a:solidFill>
                  <a:srgbClr val="000090"/>
                </a:solidFill>
                <a:effectLst>
                  <a:outerShdw blurRad="38100" dist="38100" dir="2700000" algn="tl">
                    <a:srgbClr val="000000">
                      <a:alpha val="43137"/>
                    </a:srgbClr>
                  </a:outerShdw>
                </a:effectLst>
              </a:rPr>
              <a:t>Enero </a:t>
            </a:r>
            <a:r>
              <a:rPr lang="es-MX" sz="2000" dirty="0" smtClean="0">
                <a:solidFill>
                  <a:srgbClr val="000090"/>
                </a:solidFill>
                <a:effectLst>
                  <a:outerShdw blurRad="38100" dist="38100" dir="2700000" algn="tl">
                    <a:srgbClr val="000000">
                      <a:alpha val="43137"/>
                    </a:srgbClr>
                  </a:outerShdw>
                </a:effectLst>
              </a:rPr>
              <a:t>1, </a:t>
            </a:r>
            <a:r>
              <a:rPr lang="es-MX" sz="2000" dirty="0">
                <a:solidFill>
                  <a:srgbClr val="000090"/>
                </a:solidFill>
                <a:effectLst>
                  <a:outerShdw blurRad="38100" dist="38100" dir="2700000" algn="tl">
                    <a:srgbClr val="000000">
                      <a:alpha val="43137"/>
                    </a:srgbClr>
                  </a:outerShdw>
                </a:effectLst>
              </a:rPr>
              <a:t>2014. </a:t>
            </a:r>
            <a:r>
              <a:rPr lang="es-MX" sz="2000" dirty="0"/>
              <a:t>Entra en vigor </a:t>
            </a:r>
            <a:r>
              <a:rPr lang="es-MX" sz="2000" dirty="0" smtClean="0"/>
              <a:t>la reforma del CFF que </a:t>
            </a:r>
            <a:r>
              <a:rPr lang="es-MX" sz="2000" dirty="0"/>
              <a:t>incorpora el uso del Buzón Tributario y el envío de la contabilidad de manera electrónica al SAT</a:t>
            </a:r>
            <a:r>
              <a:rPr lang="es-MX" sz="2000" dirty="0" smtClean="0"/>
              <a:t>;</a:t>
            </a:r>
          </a:p>
          <a:p>
            <a:pPr lvl="0"/>
            <a:endParaRPr lang="es-MX" sz="2000" dirty="0"/>
          </a:p>
          <a:p>
            <a:pPr lvl="0"/>
            <a:r>
              <a:rPr lang="es-MX" sz="2000" dirty="0">
                <a:solidFill>
                  <a:srgbClr val="000090"/>
                </a:solidFill>
                <a:effectLst>
                  <a:outerShdw blurRad="38100" dist="38100" dir="2700000" algn="tl">
                    <a:srgbClr val="000000">
                      <a:alpha val="43137"/>
                    </a:srgbClr>
                  </a:outerShdw>
                </a:effectLst>
              </a:rPr>
              <a:t>Abril 3, 2014. </a:t>
            </a:r>
            <a:r>
              <a:rPr lang="es-MX" sz="2000" dirty="0"/>
              <a:t>Se pública en el </a:t>
            </a:r>
            <a:r>
              <a:rPr lang="es-MX" sz="2000" dirty="0" smtClean="0"/>
              <a:t>DOF el </a:t>
            </a:r>
            <a:r>
              <a:rPr lang="es-MX" sz="2000" dirty="0"/>
              <a:t>Reglamento del </a:t>
            </a:r>
            <a:r>
              <a:rPr lang="es-MX" sz="2000" dirty="0" smtClean="0"/>
              <a:t>CFF, </a:t>
            </a:r>
            <a:r>
              <a:rPr lang="es-MX" sz="2000" dirty="0"/>
              <a:t>el cual amplía el concepto de lo que es contabilidad y su manera de registrarla</a:t>
            </a:r>
            <a:r>
              <a:rPr lang="es-MX" sz="2000" dirty="0" smtClean="0"/>
              <a:t>;</a:t>
            </a:r>
          </a:p>
          <a:p>
            <a:pPr lvl="0"/>
            <a:endParaRPr lang="es-MX" sz="2000" dirty="0"/>
          </a:p>
          <a:p>
            <a:pPr lvl="0"/>
            <a:r>
              <a:rPr lang="es-MX" sz="2000" dirty="0">
                <a:solidFill>
                  <a:srgbClr val="000090"/>
                </a:solidFill>
                <a:effectLst>
                  <a:outerShdw blurRad="38100" dist="38100" dir="2700000" algn="tl">
                    <a:srgbClr val="000000">
                      <a:alpha val="43137"/>
                    </a:srgbClr>
                  </a:outerShdw>
                </a:effectLst>
              </a:rPr>
              <a:t>Junio 30, 2014. </a:t>
            </a:r>
            <a:r>
              <a:rPr lang="es-MX" sz="2000" dirty="0"/>
              <a:t>Entra en vigor el Artículo Segundo Transitorio Fracción VII del CFF, que ordena el uso del Buzón Tributario y el envío de la contabilidad electrónica al SAT; </a:t>
            </a:r>
            <a:endParaRPr lang="es-MX" sz="2000" dirty="0" smtClean="0"/>
          </a:p>
          <a:p>
            <a:pPr lvl="0"/>
            <a:endParaRPr lang="es-MX" sz="2000" dirty="0"/>
          </a:p>
          <a:p>
            <a:pPr lvl="0"/>
            <a:r>
              <a:rPr lang="es-MX" sz="2000" dirty="0">
                <a:solidFill>
                  <a:srgbClr val="000090"/>
                </a:solidFill>
                <a:effectLst>
                  <a:outerShdw blurRad="38100" dist="38100" dir="2700000" algn="tl">
                    <a:srgbClr val="000000">
                      <a:alpha val="43137"/>
                    </a:srgbClr>
                  </a:outerShdw>
                </a:effectLst>
              </a:rPr>
              <a:t>Julio 4, </a:t>
            </a:r>
            <a:r>
              <a:rPr lang="es-MX" sz="2000" dirty="0" smtClean="0">
                <a:solidFill>
                  <a:srgbClr val="000090"/>
                </a:solidFill>
                <a:effectLst>
                  <a:outerShdw blurRad="38100" dist="38100" dir="2700000" algn="tl">
                    <a:srgbClr val="000000">
                      <a:alpha val="43137"/>
                    </a:srgbClr>
                  </a:outerShdw>
                </a:effectLst>
              </a:rPr>
              <a:t>2014. </a:t>
            </a:r>
            <a:r>
              <a:rPr lang="es-MX" sz="2000" dirty="0" smtClean="0"/>
              <a:t>Publicación en </a:t>
            </a:r>
            <a:r>
              <a:rPr lang="es-MX" sz="2000" dirty="0"/>
              <a:t>el </a:t>
            </a:r>
            <a:r>
              <a:rPr lang="es-MX" sz="2000" dirty="0" smtClean="0"/>
              <a:t>DOF la Segunda Resolución a la </a:t>
            </a:r>
            <a:r>
              <a:rPr lang="es-MX" sz="2000" dirty="0"/>
              <a:t>Miscelánea Fiscal </a:t>
            </a:r>
            <a:r>
              <a:rPr lang="es-MX" sz="2000" dirty="0" smtClean="0"/>
              <a:t>2014</a:t>
            </a:r>
            <a:r>
              <a:rPr lang="es-MX" sz="2000" dirty="0"/>
              <a:t>; y en </a:t>
            </a:r>
            <a:r>
              <a:rPr lang="es-MX" sz="2000" dirty="0" smtClean="0"/>
              <a:t>las </a:t>
            </a:r>
            <a:r>
              <a:rPr lang="es-MX" sz="2000" dirty="0"/>
              <a:t>Reglas I.2.2.7, I.2.8.6, y I.2.8.7 y I.2.8.8., que contienen el nuevo mecanismo para el envío electrónico de la información contable al SAT; </a:t>
            </a:r>
            <a:endParaRPr lang="es-MX" sz="2000" dirty="0" smtClean="0"/>
          </a:p>
          <a:p>
            <a:pPr lvl="0"/>
            <a:r>
              <a:rPr lang="es-MX" sz="2000" u="sng" dirty="0" smtClean="0"/>
              <a:t>Balanza de Comprobación (entrega):</a:t>
            </a:r>
          </a:p>
          <a:p>
            <a:pPr lvl="0"/>
            <a:r>
              <a:rPr lang="es-MX" sz="2000" b="0" dirty="0" smtClean="0"/>
              <a:t>Julio 2014        -    Octubre 2014	Septiembre </a:t>
            </a:r>
            <a:r>
              <a:rPr lang="es-MX" sz="2000" b="0" dirty="0"/>
              <a:t>y octubre </a:t>
            </a:r>
            <a:r>
              <a:rPr lang="es-MX" sz="2000" b="0" dirty="0" smtClean="0"/>
              <a:t>2014     -   Diciembre 2014</a:t>
            </a:r>
          </a:p>
          <a:p>
            <a:pPr lvl="0"/>
            <a:r>
              <a:rPr lang="es-MX" sz="2000" b="0" dirty="0" smtClean="0"/>
              <a:t>Agosto 2014     -   Noviembre 2014 	Noviembre </a:t>
            </a:r>
            <a:r>
              <a:rPr lang="es-MX" sz="2000" b="0" dirty="0"/>
              <a:t>y diciembre </a:t>
            </a:r>
            <a:r>
              <a:rPr lang="es-MX" sz="2000" b="0" dirty="0" smtClean="0"/>
              <a:t>2014   -   Enero </a:t>
            </a:r>
            <a:r>
              <a:rPr lang="es-MX" sz="2000" b="0" dirty="0"/>
              <a:t>2015</a:t>
            </a:r>
          </a:p>
          <a:p>
            <a:endParaRPr lang="es-MX" dirty="0"/>
          </a:p>
          <a:p>
            <a:endParaRPr lang="es-MX" dirty="0"/>
          </a:p>
          <a:p>
            <a:endParaRPr lang="en-US" dirty="0"/>
          </a:p>
        </p:txBody>
      </p:sp>
    </p:spTree>
    <p:extLst>
      <p:ext uri="{BB962C8B-B14F-4D97-AF65-F5344CB8AC3E}">
        <p14:creationId xmlns:p14="http://schemas.microsoft.com/office/powerpoint/2010/main" val="211317234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CONTABILIDAD ELECTRONICA</a:t>
            </a:r>
            <a:endParaRPr lang="en-US" dirty="0"/>
          </a:p>
        </p:txBody>
      </p:sp>
      <p:sp>
        <p:nvSpPr>
          <p:cNvPr id="3" name="Content Placeholder 2"/>
          <p:cNvSpPr>
            <a:spLocks noGrp="1"/>
          </p:cNvSpPr>
          <p:nvPr>
            <p:ph idx="1"/>
          </p:nvPr>
        </p:nvSpPr>
        <p:spPr>
          <a:xfrm>
            <a:off x="0" y="988890"/>
            <a:ext cx="9143999" cy="5869109"/>
          </a:xfrm>
        </p:spPr>
        <p:txBody>
          <a:bodyPr>
            <a:normAutofit/>
          </a:bodyPr>
          <a:lstStyle/>
          <a:p>
            <a:pPr algn="ctr"/>
            <a:r>
              <a:rPr lang="es-MX" sz="2000" u="sng" dirty="0">
                <a:solidFill>
                  <a:srgbClr val="000090"/>
                </a:solidFill>
                <a:effectLst>
                  <a:outerShdw blurRad="38100" dist="38100" dir="2700000" algn="tl">
                    <a:srgbClr val="000000">
                      <a:alpha val="43137"/>
                    </a:srgbClr>
                  </a:outerShdw>
                </a:effectLst>
              </a:rPr>
              <a:t>¿Qué pasó en 2014? </a:t>
            </a:r>
          </a:p>
          <a:p>
            <a:pPr lvl="0"/>
            <a:r>
              <a:rPr lang="es-MX" sz="2000" dirty="0" smtClean="0">
                <a:solidFill>
                  <a:srgbClr val="000090"/>
                </a:solidFill>
                <a:effectLst>
                  <a:outerShdw blurRad="38100" dist="38100" dir="2700000" algn="tl">
                    <a:srgbClr val="000000">
                      <a:alpha val="43137"/>
                    </a:srgbClr>
                  </a:outerShdw>
                </a:effectLst>
              </a:rPr>
              <a:t>Agosto </a:t>
            </a:r>
            <a:r>
              <a:rPr lang="es-MX" sz="2000" dirty="0">
                <a:solidFill>
                  <a:srgbClr val="000090"/>
                </a:solidFill>
                <a:effectLst>
                  <a:outerShdw blurRad="38100" dist="38100" dir="2700000" algn="tl">
                    <a:srgbClr val="000000">
                      <a:alpha val="43137"/>
                    </a:srgbClr>
                  </a:outerShdw>
                </a:effectLst>
              </a:rPr>
              <a:t>11, 2014. </a:t>
            </a:r>
            <a:r>
              <a:rPr lang="es-MX" sz="2000" dirty="0"/>
              <a:t>Fueron presentados a nivel </a:t>
            </a:r>
            <a:r>
              <a:rPr lang="es-MX" sz="2000" dirty="0" smtClean="0"/>
              <a:t>nacional algunos amparos </a:t>
            </a:r>
            <a:r>
              <a:rPr lang="es-MX" sz="2000" dirty="0"/>
              <a:t>relacionados con el reclamo de la inconstitucionalidad de la llamada contabilidad electrónica; </a:t>
            </a:r>
            <a:endParaRPr lang="es-MX" sz="2000" dirty="0" smtClean="0"/>
          </a:p>
          <a:p>
            <a:pPr lvl="0"/>
            <a:endParaRPr lang="es-MX" sz="2000" dirty="0" smtClean="0"/>
          </a:p>
          <a:p>
            <a:pPr lvl="0"/>
            <a:r>
              <a:rPr lang="es-MX" sz="2000" dirty="0">
                <a:solidFill>
                  <a:srgbClr val="000090"/>
                </a:solidFill>
                <a:effectLst>
                  <a:outerShdw blurRad="38100" dist="38100" dir="2700000" algn="tl">
                    <a:srgbClr val="000000">
                      <a:alpha val="43137"/>
                    </a:srgbClr>
                  </a:outerShdw>
                </a:effectLst>
              </a:rPr>
              <a:t>Agosto 19, </a:t>
            </a:r>
            <a:r>
              <a:rPr lang="es-MX" sz="2000" dirty="0" smtClean="0">
                <a:solidFill>
                  <a:srgbClr val="000090"/>
                </a:solidFill>
                <a:effectLst>
                  <a:outerShdw blurRad="38100" dist="38100" dir="2700000" algn="tl">
                    <a:srgbClr val="000000">
                      <a:alpha val="43137"/>
                    </a:srgbClr>
                  </a:outerShdw>
                </a:effectLst>
              </a:rPr>
              <a:t>2014. </a:t>
            </a:r>
            <a:r>
              <a:rPr lang="es-MX" sz="2000" dirty="0"/>
              <a:t>Publicación en el DOF la </a:t>
            </a:r>
            <a:r>
              <a:rPr lang="es-MX" sz="2000" dirty="0" smtClean="0"/>
              <a:t>Tercera </a:t>
            </a:r>
            <a:r>
              <a:rPr lang="es-MX" sz="2000" dirty="0"/>
              <a:t>Resolución a la Miscelánea Fiscal </a:t>
            </a:r>
            <a:r>
              <a:rPr lang="es-MX" sz="2000" dirty="0" smtClean="0"/>
              <a:t>2014 con prórroga en el envío de la información contable al SAT. Las Balanzas de Comprobación de Julio a Diciembre de 2014 se entregan en Enero </a:t>
            </a:r>
            <a:r>
              <a:rPr lang="es-MX" sz="2000" dirty="0"/>
              <a:t>2015; </a:t>
            </a:r>
            <a:r>
              <a:rPr lang="es-MX" sz="2000" dirty="0" smtClean="0"/>
              <a:t>El Catálogo de cuentas se entrega: Personas morales (Enero </a:t>
            </a:r>
            <a:r>
              <a:rPr lang="es-MX" sz="2000" dirty="0"/>
              <a:t>de </a:t>
            </a:r>
            <a:r>
              <a:rPr lang="es-MX" sz="2000" dirty="0" smtClean="0"/>
              <a:t>2015) y Personas físicas (27 </a:t>
            </a:r>
            <a:r>
              <a:rPr lang="es-MX" sz="2000" dirty="0"/>
              <a:t>de febrero de </a:t>
            </a:r>
            <a:r>
              <a:rPr lang="es-MX" sz="2000" dirty="0" smtClean="0"/>
              <a:t>2015);</a:t>
            </a:r>
          </a:p>
          <a:p>
            <a:pPr lvl="0"/>
            <a:endParaRPr lang="es-MX" sz="2000" dirty="0"/>
          </a:p>
          <a:p>
            <a:r>
              <a:rPr lang="es-MX" sz="2000" dirty="0">
                <a:solidFill>
                  <a:srgbClr val="000090"/>
                </a:solidFill>
                <a:effectLst>
                  <a:outerShdw blurRad="38100" dist="38100" dir="2700000" algn="tl">
                    <a:srgbClr val="000000">
                      <a:alpha val="43137"/>
                    </a:srgbClr>
                  </a:outerShdw>
                </a:effectLst>
              </a:rPr>
              <a:t>Octubre 16, 2014. </a:t>
            </a:r>
            <a:r>
              <a:rPr lang="es-MX" sz="2000" dirty="0"/>
              <a:t>Se pública en el DOF la Quinta Modificación a la Regla Miscelánea fiscal, a fin de incorporar las reglas 1.2.8.1.6 y 1.2.8.1.7 con la finalidad de realizar algunas precisiones en materia de Contabilidad Electrónica; </a:t>
            </a:r>
          </a:p>
          <a:p>
            <a:endParaRPr lang="es-MX" dirty="0"/>
          </a:p>
          <a:p>
            <a:endParaRPr lang="es-MX" dirty="0"/>
          </a:p>
          <a:p>
            <a:endParaRPr lang="es-MX" dirty="0"/>
          </a:p>
          <a:p>
            <a:endParaRPr lang="en-US" dirty="0"/>
          </a:p>
        </p:txBody>
      </p:sp>
    </p:spTree>
    <p:extLst>
      <p:ext uri="{BB962C8B-B14F-4D97-AF65-F5344CB8AC3E}">
        <p14:creationId xmlns:p14="http://schemas.microsoft.com/office/powerpoint/2010/main" val="11970234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CONTABILIDAD ELECTRONICA</a:t>
            </a:r>
            <a:endParaRPr lang="en-US" dirty="0"/>
          </a:p>
        </p:txBody>
      </p:sp>
      <p:sp>
        <p:nvSpPr>
          <p:cNvPr id="3" name="Content Placeholder 2"/>
          <p:cNvSpPr>
            <a:spLocks noGrp="1"/>
          </p:cNvSpPr>
          <p:nvPr>
            <p:ph idx="1"/>
          </p:nvPr>
        </p:nvSpPr>
        <p:spPr>
          <a:xfrm>
            <a:off x="1" y="1125659"/>
            <a:ext cx="9143999" cy="5869109"/>
          </a:xfrm>
        </p:spPr>
        <p:txBody>
          <a:bodyPr>
            <a:normAutofit lnSpcReduction="10000"/>
          </a:bodyPr>
          <a:lstStyle/>
          <a:p>
            <a:pPr algn="ctr"/>
            <a:r>
              <a:rPr lang="es-MX" sz="2000" u="sng" dirty="0">
                <a:solidFill>
                  <a:srgbClr val="000090"/>
                </a:solidFill>
                <a:effectLst>
                  <a:outerShdw blurRad="38100" dist="38100" dir="2700000" algn="tl">
                    <a:srgbClr val="000000">
                      <a:alpha val="43137"/>
                    </a:srgbClr>
                  </a:outerShdw>
                </a:effectLst>
              </a:rPr>
              <a:t>¿Qué </a:t>
            </a:r>
            <a:r>
              <a:rPr lang="es-MX" sz="2000" u="sng" dirty="0" smtClean="0">
                <a:solidFill>
                  <a:srgbClr val="000090"/>
                </a:solidFill>
                <a:effectLst>
                  <a:outerShdw blurRad="38100" dist="38100" dir="2700000" algn="tl">
                    <a:srgbClr val="000000">
                      <a:alpha val="43137"/>
                    </a:srgbClr>
                  </a:outerShdw>
                </a:effectLst>
              </a:rPr>
              <a:t>pasó </a:t>
            </a:r>
            <a:r>
              <a:rPr lang="es-MX" sz="2000" u="sng" dirty="0">
                <a:solidFill>
                  <a:srgbClr val="000090"/>
                </a:solidFill>
                <a:effectLst>
                  <a:outerShdw blurRad="38100" dist="38100" dir="2700000" algn="tl">
                    <a:srgbClr val="000000">
                      <a:alpha val="43137"/>
                    </a:srgbClr>
                  </a:outerShdw>
                </a:effectLst>
              </a:rPr>
              <a:t>en 2014? </a:t>
            </a:r>
          </a:p>
          <a:p>
            <a:pPr lvl="0"/>
            <a:r>
              <a:rPr lang="es-MX" sz="2000" dirty="0" smtClean="0">
                <a:solidFill>
                  <a:srgbClr val="000090"/>
                </a:solidFill>
                <a:effectLst>
                  <a:outerShdw blurRad="38100" dist="38100" dir="2700000" algn="tl">
                    <a:srgbClr val="000000">
                      <a:alpha val="43137"/>
                    </a:srgbClr>
                  </a:outerShdw>
                </a:effectLst>
              </a:rPr>
              <a:t>Noviembre </a:t>
            </a:r>
            <a:r>
              <a:rPr lang="es-MX" sz="2000" dirty="0">
                <a:solidFill>
                  <a:srgbClr val="000090"/>
                </a:solidFill>
                <a:effectLst>
                  <a:outerShdw blurRad="38100" dist="38100" dir="2700000" algn="tl">
                    <a:srgbClr val="000000">
                      <a:alpha val="43137"/>
                    </a:srgbClr>
                  </a:outerShdw>
                </a:effectLst>
              </a:rPr>
              <a:t>7 de 2014. </a:t>
            </a:r>
            <a:r>
              <a:rPr lang="es-MX" sz="2000" dirty="0" smtClean="0"/>
              <a:t>Plenos </a:t>
            </a:r>
            <a:r>
              <a:rPr lang="es-MX" sz="2000" dirty="0"/>
              <a:t>de Circuito emiten </a:t>
            </a:r>
            <a:r>
              <a:rPr lang="es-MX" sz="2000" dirty="0" smtClean="0"/>
              <a:t>jurisprudencia</a:t>
            </a:r>
            <a:r>
              <a:rPr lang="es-MX" sz="2000" dirty="0"/>
              <a:t>, a través de la cual determinan que no es procedente otorgar la suspensión provisional contra el envío de la contabilidad electrónica al SAT</a:t>
            </a:r>
            <a:r>
              <a:rPr lang="es-MX" sz="2000" dirty="0" smtClean="0"/>
              <a:t>;</a:t>
            </a:r>
          </a:p>
          <a:p>
            <a:pPr lvl="0"/>
            <a:r>
              <a:rPr lang="es-MX" sz="2000" dirty="0"/>
              <a:t> </a:t>
            </a:r>
          </a:p>
          <a:p>
            <a:pPr lvl="0"/>
            <a:r>
              <a:rPr lang="es-MX" sz="2000" dirty="0">
                <a:solidFill>
                  <a:srgbClr val="000090"/>
                </a:solidFill>
                <a:effectLst>
                  <a:outerShdw blurRad="38100" dist="38100" dir="2700000" algn="tl">
                    <a:srgbClr val="000000">
                      <a:alpha val="43137"/>
                    </a:srgbClr>
                  </a:outerShdw>
                </a:effectLst>
              </a:rPr>
              <a:t>Noviembre 13, 2014. </a:t>
            </a:r>
            <a:r>
              <a:rPr lang="es-MX" sz="2000" dirty="0"/>
              <a:t>Se pública la </a:t>
            </a:r>
            <a:r>
              <a:rPr lang="es-MX" sz="2000" dirty="0" smtClean="0"/>
              <a:t>LIF 2015</a:t>
            </a:r>
            <a:r>
              <a:rPr lang="es-MX" sz="2000" dirty="0"/>
              <a:t>, </a:t>
            </a:r>
            <a:r>
              <a:rPr lang="es-MX" sz="2000" dirty="0" smtClean="0"/>
              <a:t>se </a:t>
            </a:r>
            <a:r>
              <a:rPr lang="es-MX" sz="2000" dirty="0"/>
              <a:t>incorpora un Art. 22 Fracción IV; en el cual se señala que el envío de la contabilidad electrónica será a partir del año 2015; con base en el calendario que publique el SAT;  </a:t>
            </a:r>
          </a:p>
          <a:p>
            <a:pPr lvl="0"/>
            <a:endParaRPr lang="es-MX" sz="2000" dirty="0" smtClean="0">
              <a:solidFill>
                <a:srgbClr val="000090"/>
              </a:solidFill>
              <a:effectLst>
                <a:outerShdw blurRad="38100" dist="38100" dir="2700000" algn="tl">
                  <a:srgbClr val="000000">
                    <a:alpha val="43137"/>
                  </a:srgbClr>
                </a:outerShdw>
              </a:effectLst>
            </a:endParaRPr>
          </a:p>
          <a:p>
            <a:pPr lvl="0"/>
            <a:r>
              <a:rPr lang="es-MX" sz="2000" dirty="0" smtClean="0">
                <a:solidFill>
                  <a:srgbClr val="000090"/>
                </a:solidFill>
                <a:effectLst>
                  <a:outerShdw blurRad="38100" dist="38100" dir="2700000" algn="tl">
                    <a:srgbClr val="000000">
                      <a:alpha val="43137"/>
                    </a:srgbClr>
                  </a:outerShdw>
                </a:effectLst>
              </a:rPr>
              <a:t>Noviembre </a:t>
            </a:r>
            <a:r>
              <a:rPr lang="es-MX" sz="2000" dirty="0">
                <a:solidFill>
                  <a:srgbClr val="000090"/>
                </a:solidFill>
                <a:effectLst>
                  <a:outerShdw blurRad="38100" dist="38100" dir="2700000" algn="tl">
                    <a:srgbClr val="000000">
                      <a:alpha val="43137"/>
                    </a:srgbClr>
                  </a:outerShdw>
                </a:effectLst>
              </a:rPr>
              <a:t>26, 2014. </a:t>
            </a:r>
            <a:r>
              <a:rPr lang="es-MX" sz="2000" dirty="0"/>
              <a:t>La </a:t>
            </a:r>
            <a:r>
              <a:rPr lang="es-MX" sz="2000" dirty="0" smtClean="0"/>
              <a:t>SCJN, </a:t>
            </a:r>
            <a:r>
              <a:rPr lang="es-MX" sz="2000" dirty="0"/>
              <a:t>resolvió sobre dos jurisprudencias por contradicción de tesis que existían; y ordenó a través de una nueva interpretación jurisprudencial, que sí es procedente otorgar la suspensión provisional en contra del envio de la contabilidad electrónica al SAT. </a:t>
            </a:r>
          </a:p>
          <a:p>
            <a:pPr lvl="0"/>
            <a:endParaRPr lang="es-MX" sz="2000" dirty="0" smtClean="0">
              <a:solidFill>
                <a:srgbClr val="000090"/>
              </a:solidFill>
              <a:effectLst>
                <a:outerShdw blurRad="38100" dist="38100" dir="2700000" algn="tl">
                  <a:srgbClr val="000000">
                    <a:alpha val="43137"/>
                  </a:srgbClr>
                </a:outerShdw>
              </a:effectLst>
            </a:endParaRPr>
          </a:p>
          <a:p>
            <a:pPr lvl="0"/>
            <a:r>
              <a:rPr lang="es-MX" sz="2000" dirty="0" smtClean="0">
                <a:solidFill>
                  <a:srgbClr val="000090"/>
                </a:solidFill>
                <a:effectLst>
                  <a:outerShdw blurRad="38100" dist="38100" dir="2700000" algn="tl">
                    <a:srgbClr val="000000">
                      <a:alpha val="43137"/>
                    </a:srgbClr>
                  </a:outerShdw>
                </a:effectLst>
              </a:rPr>
              <a:t>Diciembre </a:t>
            </a:r>
            <a:r>
              <a:rPr lang="es-MX" sz="2000" dirty="0">
                <a:solidFill>
                  <a:srgbClr val="000090"/>
                </a:solidFill>
                <a:effectLst>
                  <a:outerShdw blurRad="38100" dist="38100" dir="2700000" algn="tl">
                    <a:srgbClr val="000000">
                      <a:alpha val="43137"/>
                    </a:srgbClr>
                  </a:outerShdw>
                </a:effectLst>
              </a:rPr>
              <a:t>4, 2014. </a:t>
            </a:r>
            <a:r>
              <a:rPr lang="es-MX" sz="2000" dirty="0"/>
              <a:t>El SAT publicó en su portal de internet reglas haciendo aclaraciones respecto a la forma en cómo se deberá de cumplir con el tema del registro y envío de la contabilidad electrónica con efectos a partir del año 2015</a:t>
            </a:r>
            <a:r>
              <a:rPr lang="es-MX" sz="2000" dirty="0" smtClean="0"/>
              <a:t>.</a:t>
            </a:r>
            <a:endParaRPr lang="es-MX" sz="2000" dirty="0"/>
          </a:p>
          <a:p>
            <a:endParaRPr lang="es-MX" dirty="0"/>
          </a:p>
          <a:p>
            <a:endParaRPr lang="es-MX" dirty="0"/>
          </a:p>
          <a:p>
            <a:endParaRPr lang="en-US" dirty="0"/>
          </a:p>
        </p:txBody>
      </p:sp>
    </p:spTree>
    <p:extLst>
      <p:ext uri="{BB962C8B-B14F-4D97-AF65-F5344CB8AC3E}">
        <p14:creationId xmlns:p14="http://schemas.microsoft.com/office/powerpoint/2010/main" val="27698217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CONTABILIDAD ELECTRONICA</a:t>
            </a:r>
            <a:endParaRPr lang="en-US" dirty="0"/>
          </a:p>
        </p:txBody>
      </p:sp>
      <p:sp>
        <p:nvSpPr>
          <p:cNvPr id="3" name="Content Placeholder 2"/>
          <p:cNvSpPr>
            <a:spLocks noGrp="1"/>
          </p:cNvSpPr>
          <p:nvPr>
            <p:ph idx="1"/>
          </p:nvPr>
        </p:nvSpPr>
        <p:spPr>
          <a:xfrm>
            <a:off x="1" y="1125659"/>
            <a:ext cx="9143999" cy="5869109"/>
          </a:xfrm>
        </p:spPr>
        <p:txBody>
          <a:bodyPr>
            <a:normAutofit/>
          </a:bodyPr>
          <a:lstStyle/>
          <a:p>
            <a:pPr algn="ctr"/>
            <a:r>
              <a:rPr lang="es-MX" sz="2000" u="sng" dirty="0">
                <a:solidFill>
                  <a:srgbClr val="000090"/>
                </a:solidFill>
                <a:effectLst>
                  <a:outerShdw blurRad="38100" dist="38100" dir="2700000" algn="tl">
                    <a:srgbClr val="000000">
                      <a:alpha val="43137"/>
                    </a:srgbClr>
                  </a:outerShdw>
                </a:effectLst>
              </a:rPr>
              <a:t>¿Qué </a:t>
            </a:r>
            <a:r>
              <a:rPr lang="es-MX" sz="2000" u="sng" dirty="0" smtClean="0">
                <a:solidFill>
                  <a:srgbClr val="000090"/>
                </a:solidFill>
                <a:effectLst>
                  <a:outerShdw blurRad="38100" dist="38100" dir="2700000" algn="tl">
                    <a:srgbClr val="000000">
                      <a:alpha val="43137"/>
                    </a:srgbClr>
                  </a:outerShdw>
                </a:effectLst>
              </a:rPr>
              <a:t>pasó </a:t>
            </a:r>
            <a:r>
              <a:rPr lang="es-MX" sz="2000" u="sng" dirty="0">
                <a:solidFill>
                  <a:srgbClr val="000090"/>
                </a:solidFill>
                <a:effectLst>
                  <a:outerShdw blurRad="38100" dist="38100" dir="2700000" algn="tl">
                    <a:srgbClr val="000000">
                      <a:alpha val="43137"/>
                    </a:srgbClr>
                  </a:outerShdw>
                </a:effectLst>
              </a:rPr>
              <a:t>en 2014? </a:t>
            </a:r>
          </a:p>
          <a:p>
            <a:pPr lvl="0"/>
            <a:r>
              <a:rPr lang="es-MX" sz="2000" dirty="0" smtClean="0">
                <a:solidFill>
                  <a:srgbClr val="000090"/>
                </a:solidFill>
                <a:effectLst>
                  <a:outerShdw blurRad="38100" dist="38100" dir="2700000" algn="tl">
                    <a:srgbClr val="000000">
                      <a:alpha val="43137"/>
                    </a:srgbClr>
                  </a:outerShdw>
                </a:effectLst>
              </a:rPr>
              <a:t>Diciembre </a:t>
            </a:r>
            <a:r>
              <a:rPr lang="es-MX" sz="2000" dirty="0">
                <a:solidFill>
                  <a:srgbClr val="000090"/>
                </a:solidFill>
                <a:effectLst>
                  <a:outerShdw blurRad="38100" dist="38100" dir="2700000" algn="tl">
                    <a:srgbClr val="000000">
                      <a:alpha val="43137"/>
                    </a:srgbClr>
                  </a:outerShdw>
                </a:effectLst>
              </a:rPr>
              <a:t>18, 2014. </a:t>
            </a:r>
            <a:r>
              <a:rPr lang="es-MX" sz="2000" dirty="0"/>
              <a:t>Se pública en el </a:t>
            </a:r>
            <a:r>
              <a:rPr lang="es-MX" sz="2000" dirty="0" smtClean="0"/>
              <a:t>DOF la </a:t>
            </a:r>
            <a:r>
              <a:rPr lang="es-MX" sz="2000" dirty="0"/>
              <a:t>Séptima Modificación a la </a:t>
            </a:r>
            <a:r>
              <a:rPr lang="es-MX" sz="2000" dirty="0" smtClean="0"/>
              <a:t>RMF, </a:t>
            </a:r>
            <a:r>
              <a:rPr lang="es-MX" sz="2000" dirty="0"/>
              <a:t>a fin de incorporar ciertas reglas a fin de establecer qué universo de contribuyentes no estarán obligados a cumplir con la contabilidad electrónica para el año </a:t>
            </a:r>
            <a:r>
              <a:rPr lang="es-MX" sz="2000" dirty="0" smtClean="0"/>
              <a:t>2015, y que contribuyentes cumplirán con la obligación para el 2015 y 2016;</a:t>
            </a:r>
          </a:p>
          <a:p>
            <a:pPr lvl="0"/>
            <a:endParaRPr lang="es-MX" sz="2000" dirty="0"/>
          </a:p>
          <a:p>
            <a:pPr lvl="0"/>
            <a:r>
              <a:rPr lang="es-MX" sz="2000" dirty="0">
                <a:solidFill>
                  <a:srgbClr val="000090"/>
                </a:solidFill>
                <a:effectLst>
                  <a:outerShdw blurRad="38100" dist="38100" dir="2700000" algn="tl">
                    <a:srgbClr val="000000">
                      <a:alpha val="43137"/>
                    </a:srgbClr>
                  </a:outerShdw>
                </a:effectLst>
              </a:rPr>
              <a:t>Diciembre 30, 2014. </a:t>
            </a:r>
            <a:r>
              <a:rPr lang="es-MX" sz="2000" dirty="0"/>
              <a:t>Se publicó en el </a:t>
            </a:r>
            <a:r>
              <a:rPr lang="es-MX" sz="2000" dirty="0" smtClean="0"/>
              <a:t>DOF la </a:t>
            </a:r>
            <a:r>
              <a:rPr lang="es-MX" sz="2000" dirty="0"/>
              <a:t>Miscelánea Fiscal </a:t>
            </a:r>
            <a:r>
              <a:rPr lang="es-MX" sz="2000" dirty="0" smtClean="0"/>
              <a:t>para </a:t>
            </a:r>
            <a:r>
              <a:rPr lang="es-MX" sz="2000" dirty="0"/>
              <a:t>2015, y se realizan precisiones en relación con el tema de la Contabilidad Electrónica. </a:t>
            </a:r>
            <a:endParaRPr lang="es-MX" sz="2000" dirty="0" smtClean="0"/>
          </a:p>
          <a:p>
            <a:pPr lvl="0"/>
            <a:endParaRPr lang="es-MX" sz="2000" dirty="0" smtClean="0">
              <a:solidFill>
                <a:srgbClr val="000090"/>
              </a:solidFill>
              <a:effectLst>
                <a:outerShdw blurRad="38100" dist="38100" dir="2700000" algn="tl">
                  <a:srgbClr val="000000">
                    <a:alpha val="43137"/>
                  </a:srgbClr>
                </a:outerShdw>
              </a:effectLst>
            </a:endParaRPr>
          </a:p>
          <a:p>
            <a:pPr lvl="0"/>
            <a:r>
              <a:rPr lang="es-MX" sz="2000" dirty="0" smtClean="0">
                <a:solidFill>
                  <a:srgbClr val="000090"/>
                </a:solidFill>
                <a:effectLst>
                  <a:outerShdw blurRad="38100" dist="38100" dir="2700000" algn="tl">
                    <a:srgbClr val="000000">
                      <a:alpha val="43137"/>
                    </a:srgbClr>
                  </a:outerShdw>
                </a:effectLst>
              </a:rPr>
              <a:t>Enero </a:t>
            </a:r>
            <a:r>
              <a:rPr lang="es-MX" sz="2000" dirty="0">
                <a:solidFill>
                  <a:srgbClr val="000090"/>
                </a:solidFill>
                <a:effectLst>
                  <a:outerShdw blurRad="38100" dist="38100" dir="2700000" algn="tl">
                    <a:srgbClr val="000000">
                      <a:alpha val="43137"/>
                    </a:srgbClr>
                  </a:outerShdw>
                </a:effectLst>
              </a:rPr>
              <a:t>5, 2015. </a:t>
            </a:r>
            <a:r>
              <a:rPr lang="es-MX" sz="2000" dirty="0"/>
              <a:t>Se publicó en el </a:t>
            </a:r>
            <a:r>
              <a:rPr lang="es-MX" sz="2000" dirty="0" smtClean="0"/>
              <a:t>DOF los nuevos: </a:t>
            </a:r>
            <a:r>
              <a:rPr lang="es-MX" sz="2000" dirty="0"/>
              <a:t>Anexo 1 (Formatos oficiales del SAT) y el Anexo 24 (Requisitos de los documentos contables electrónicos a ser enviados al SAT</a:t>
            </a:r>
            <a:r>
              <a:rPr lang="es-MX" sz="2000" dirty="0" smtClean="0"/>
              <a:t>) para la RMF 2015.</a:t>
            </a:r>
            <a:endParaRPr lang="es-MX" sz="2000" dirty="0"/>
          </a:p>
          <a:p>
            <a:pPr lvl="0"/>
            <a:endParaRPr lang="es-MX" sz="2000" dirty="0"/>
          </a:p>
          <a:p>
            <a:endParaRPr lang="es-MX" sz="2000" dirty="0"/>
          </a:p>
          <a:p>
            <a:endParaRPr lang="es-MX" sz="2000" dirty="0"/>
          </a:p>
          <a:p>
            <a:endParaRPr lang="en-US" sz="2000" dirty="0"/>
          </a:p>
        </p:txBody>
      </p:sp>
    </p:spTree>
    <p:extLst>
      <p:ext uri="{BB962C8B-B14F-4D97-AF65-F5344CB8AC3E}">
        <p14:creationId xmlns:p14="http://schemas.microsoft.com/office/powerpoint/2010/main" val="21363152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CONTABILIDAD ELECTRONICA</a:t>
            </a:r>
            <a:endParaRPr lang="en-US" dirty="0"/>
          </a:p>
        </p:txBody>
      </p:sp>
      <p:sp>
        <p:nvSpPr>
          <p:cNvPr id="3" name="Content Placeholder 2"/>
          <p:cNvSpPr>
            <a:spLocks noGrp="1"/>
          </p:cNvSpPr>
          <p:nvPr>
            <p:ph idx="1"/>
          </p:nvPr>
        </p:nvSpPr>
        <p:spPr>
          <a:xfrm>
            <a:off x="1" y="1125659"/>
            <a:ext cx="9143999" cy="5869109"/>
          </a:xfrm>
        </p:spPr>
        <p:txBody>
          <a:bodyPr>
            <a:normAutofit/>
          </a:bodyPr>
          <a:lstStyle/>
          <a:p>
            <a:pPr algn="ctr"/>
            <a:r>
              <a:rPr lang="es-MX" sz="2000" u="sng" dirty="0" smtClean="0">
                <a:solidFill>
                  <a:srgbClr val="000090"/>
                </a:solidFill>
                <a:effectLst>
                  <a:outerShdw blurRad="38100" dist="38100" dir="2700000" algn="tl">
                    <a:srgbClr val="000000">
                      <a:alpha val="43137"/>
                    </a:srgbClr>
                  </a:outerShdw>
                </a:effectLst>
              </a:rPr>
              <a:t>FUNDAMENTO LEGAL</a:t>
            </a:r>
            <a:endParaRPr lang="es-MX" sz="2000" u="sng" dirty="0">
              <a:solidFill>
                <a:srgbClr val="000090"/>
              </a:solidFill>
              <a:effectLst>
                <a:outerShdw blurRad="38100" dist="38100" dir="2700000" algn="tl">
                  <a:srgbClr val="000000">
                    <a:alpha val="43137"/>
                  </a:srgbClr>
                </a:outerShdw>
              </a:effectLst>
            </a:endParaRPr>
          </a:p>
          <a:p>
            <a:endParaRPr lang="es-MX" sz="2000" dirty="0" smtClean="0"/>
          </a:p>
          <a:p>
            <a:r>
              <a:rPr lang="es-MX" sz="2000" dirty="0" smtClean="0"/>
              <a:t>ARTÍCULO </a:t>
            </a:r>
            <a:r>
              <a:rPr lang="es-MX" sz="2000" dirty="0"/>
              <a:t>28 DEL CÓDIGO FISCAL DE LA </a:t>
            </a:r>
            <a:r>
              <a:rPr lang="es-MX" sz="2000" dirty="0" smtClean="0"/>
              <a:t>FEDERACIÓN</a:t>
            </a:r>
            <a:endParaRPr lang="es-MX" sz="2000" dirty="0"/>
          </a:p>
          <a:p>
            <a:r>
              <a:rPr lang="es-MX" sz="2000" dirty="0"/>
              <a:t>Las personas que de acuerdo con las disposiciones fiscales estén obligadas a llevar contabilidad, estarán a lo siguiente</a:t>
            </a:r>
            <a:r>
              <a:rPr lang="es-MX" sz="2000" dirty="0" smtClean="0"/>
              <a:t>:</a:t>
            </a:r>
          </a:p>
          <a:p>
            <a:r>
              <a:rPr lang="es-MX" sz="2000" dirty="0" smtClean="0"/>
              <a:t>I.</a:t>
            </a:r>
          </a:p>
          <a:p>
            <a:r>
              <a:rPr lang="es-MX" sz="2000" dirty="0" smtClean="0"/>
              <a:t>II.</a:t>
            </a:r>
          </a:p>
          <a:p>
            <a:r>
              <a:rPr lang="es-MX" sz="2000" dirty="0" smtClean="0"/>
              <a:t>III.</a:t>
            </a:r>
            <a:endParaRPr lang="es-MX" sz="2000" dirty="0"/>
          </a:p>
          <a:p>
            <a:r>
              <a:rPr lang="es-MX" sz="2000" dirty="0" smtClean="0"/>
              <a:t>IV</a:t>
            </a:r>
            <a:r>
              <a:rPr lang="es-MX" sz="2000" dirty="0"/>
              <a:t>. </a:t>
            </a:r>
            <a:r>
              <a:rPr lang="es-MX" sz="2000" u="sng" dirty="0"/>
              <a:t>Ingresarán de forma mensual su información contable a través de la página de Internet del Servicio de Administración Tributaria, de conformidad con reglas de carácter general que se emitan para tal efecto.</a:t>
            </a:r>
          </a:p>
          <a:p>
            <a:endParaRPr lang="es-MX" sz="2000" dirty="0"/>
          </a:p>
          <a:p>
            <a:endParaRPr lang="es-MX" sz="2000" dirty="0"/>
          </a:p>
          <a:p>
            <a:endParaRPr lang="en-US" sz="2000" dirty="0"/>
          </a:p>
        </p:txBody>
      </p:sp>
    </p:spTree>
    <p:extLst>
      <p:ext uri="{BB962C8B-B14F-4D97-AF65-F5344CB8AC3E}">
        <p14:creationId xmlns:p14="http://schemas.microsoft.com/office/powerpoint/2010/main" val="11814648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CONTABILIDAD ELECTRONICA</a:t>
            </a:r>
            <a:endParaRPr lang="en-US" dirty="0"/>
          </a:p>
        </p:txBody>
      </p:sp>
      <p:sp>
        <p:nvSpPr>
          <p:cNvPr id="3" name="Content Placeholder 2"/>
          <p:cNvSpPr>
            <a:spLocks noGrp="1"/>
          </p:cNvSpPr>
          <p:nvPr>
            <p:ph idx="1"/>
          </p:nvPr>
        </p:nvSpPr>
        <p:spPr>
          <a:xfrm>
            <a:off x="0" y="988890"/>
            <a:ext cx="9143999" cy="5869110"/>
          </a:xfrm>
        </p:spPr>
        <p:txBody>
          <a:bodyPr>
            <a:noAutofit/>
          </a:bodyPr>
          <a:lstStyle/>
          <a:p>
            <a:r>
              <a:rPr lang="es-MX" sz="2000" u="sng" dirty="0" smtClean="0">
                <a:solidFill>
                  <a:srgbClr val="000090"/>
                </a:solidFill>
                <a:effectLst>
                  <a:outerShdw blurRad="38100" dist="38100" dir="2700000" algn="tl">
                    <a:srgbClr val="000000">
                      <a:alpha val="43137"/>
                    </a:srgbClr>
                  </a:outerShdw>
                </a:effectLst>
              </a:rPr>
              <a:t>2015:</a:t>
            </a:r>
          </a:p>
          <a:p>
            <a:r>
              <a:rPr lang="es-MX" sz="2000" u="sng" dirty="0" smtClean="0">
                <a:solidFill>
                  <a:srgbClr val="000090"/>
                </a:solidFill>
                <a:effectLst>
                  <a:outerShdw blurRad="38100" dist="38100" dir="2700000" algn="tl">
                    <a:srgbClr val="000000">
                      <a:alpha val="43137"/>
                    </a:srgbClr>
                  </a:outerShdw>
                </a:effectLst>
              </a:rPr>
              <a:t>CONTABILIDAD ELECTRONICA: </a:t>
            </a:r>
            <a:r>
              <a:rPr lang="es-MX" sz="2000" dirty="0" smtClean="0"/>
              <a:t>Obligación de llevar los registros y asientos contables a través de medios electrónicos e ingresar mensualmente información contable a través de la página de Internet del SAT.</a:t>
            </a:r>
          </a:p>
          <a:p>
            <a:endParaRPr lang="es-MX" sz="2000" dirty="0" smtClean="0"/>
          </a:p>
          <a:p>
            <a:r>
              <a:rPr lang="es-MX" sz="2000" u="sng" dirty="0">
                <a:solidFill>
                  <a:srgbClr val="000090"/>
                </a:solidFill>
                <a:effectLst>
                  <a:outerShdw blurRad="38100" dist="38100" dir="2700000" algn="tl">
                    <a:srgbClr val="000000">
                      <a:alpha val="43137"/>
                    </a:srgbClr>
                  </a:outerShdw>
                </a:effectLst>
              </a:rPr>
              <a:t>CUMPLIMIENTO: </a:t>
            </a:r>
            <a:r>
              <a:rPr lang="es-MX" sz="2000" dirty="0" smtClean="0"/>
              <a:t>Únicamente se enviará la Balanza de Comprobación y el Catálogo de Cuentas con el código agrupador del SAT que permita su interpretación.</a:t>
            </a:r>
          </a:p>
          <a:p>
            <a:endParaRPr lang="es-MX" sz="2000" u="sng" dirty="0" smtClean="0">
              <a:solidFill>
                <a:srgbClr val="000090"/>
              </a:solidFill>
              <a:effectLst>
                <a:outerShdw blurRad="38100" dist="38100" dir="2700000" algn="tl">
                  <a:srgbClr val="000000">
                    <a:alpha val="43137"/>
                  </a:srgbClr>
                </a:outerShdw>
              </a:effectLst>
            </a:endParaRPr>
          </a:p>
          <a:p>
            <a:r>
              <a:rPr lang="es-MX" sz="2000" u="sng" dirty="0" smtClean="0">
                <a:solidFill>
                  <a:srgbClr val="000090"/>
                </a:solidFill>
                <a:effectLst>
                  <a:outerShdw blurRad="38100" dist="38100" dir="2700000" algn="tl">
                    <a:srgbClr val="000000">
                      <a:alpha val="43137"/>
                    </a:srgbClr>
                  </a:outerShdw>
                </a:effectLst>
              </a:rPr>
              <a:t>EXTRA</a:t>
            </a:r>
            <a:r>
              <a:rPr lang="es-MX" sz="2000" u="sng" dirty="0">
                <a:solidFill>
                  <a:srgbClr val="000090"/>
                </a:solidFill>
                <a:effectLst>
                  <a:outerShdw blurRad="38100" dist="38100" dir="2700000" algn="tl">
                    <a:srgbClr val="000000">
                      <a:alpha val="43137"/>
                    </a:srgbClr>
                  </a:outerShdw>
                </a:effectLst>
              </a:rPr>
              <a:t>: </a:t>
            </a:r>
            <a:r>
              <a:rPr lang="es-MX" sz="2000" dirty="0" smtClean="0"/>
              <a:t>Contribuyentes deberán generar información electrónica de pólizas contables y auxiliares para entregarla al SAT, sólo cuando:</a:t>
            </a:r>
          </a:p>
          <a:p>
            <a:pPr>
              <a:buFont typeface="Arial"/>
              <a:buChar char="•"/>
            </a:pPr>
            <a:r>
              <a:rPr lang="es-MX" sz="2000" dirty="0" smtClean="0"/>
              <a:t>El SAT ejerza facultades de comprobación directamente al contribuyente o compulsas.</a:t>
            </a:r>
          </a:p>
          <a:p>
            <a:pPr>
              <a:buFont typeface="Arial"/>
              <a:buChar char="•"/>
            </a:pPr>
            <a:r>
              <a:rPr lang="es-MX" sz="2000" dirty="0" smtClean="0"/>
              <a:t>El contribuyente solicite una devolución o compensación.</a:t>
            </a:r>
          </a:p>
        </p:txBody>
      </p:sp>
    </p:spTree>
    <p:extLst>
      <p:ext uri="{BB962C8B-B14F-4D97-AF65-F5344CB8AC3E}">
        <p14:creationId xmlns:p14="http://schemas.microsoft.com/office/powerpoint/2010/main" val="30932787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CONTABILIDAD ELECTRONICA</a:t>
            </a:r>
            <a:endParaRPr lang="en-US" dirty="0"/>
          </a:p>
        </p:txBody>
      </p:sp>
      <p:sp>
        <p:nvSpPr>
          <p:cNvPr id="3" name="Content Placeholder 2"/>
          <p:cNvSpPr>
            <a:spLocks noGrp="1"/>
          </p:cNvSpPr>
          <p:nvPr>
            <p:ph idx="1"/>
          </p:nvPr>
        </p:nvSpPr>
        <p:spPr>
          <a:xfrm>
            <a:off x="0" y="988890"/>
            <a:ext cx="9143999" cy="5869110"/>
          </a:xfrm>
        </p:spPr>
        <p:txBody>
          <a:bodyPr>
            <a:noAutofit/>
          </a:bodyPr>
          <a:lstStyle/>
          <a:p>
            <a:r>
              <a:rPr lang="es-MX" sz="2000" u="sng" dirty="0" smtClean="0">
                <a:solidFill>
                  <a:srgbClr val="000090"/>
                </a:solidFill>
                <a:effectLst>
                  <a:outerShdw blurRad="38100" dist="38100" dir="2700000" algn="tl">
                    <a:srgbClr val="000000">
                      <a:alpha val="43137"/>
                    </a:srgbClr>
                  </a:outerShdw>
                </a:effectLst>
              </a:rPr>
              <a:t>2015:</a:t>
            </a:r>
          </a:p>
          <a:p>
            <a:pPr marL="0" indent="0"/>
            <a:r>
              <a:rPr lang="es-MX" sz="2000" u="sng" dirty="0" smtClean="0">
                <a:solidFill>
                  <a:srgbClr val="000090"/>
                </a:solidFill>
                <a:effectLst>
                  <a:outerShdw blurRad="38100" dist="38100" dir="2700000" algn="tl">
                    <a:srgbClr val="000000">
                      <a:alpha val="43137"/>
                    </a:srgbClr>
                  </a:outerShdw>
                </a:effectLst>
              </a:rPr>
              <a:t>NO </a:t>
            </a:r>
            <a:r>
              <a:rPr lang="es-MX" sz="2000" u="sng" dirty="0">
                <a:solidFill>
                  <a:srgbClr val="000090"/>
                </a:solidFill>
                <a:effectLst>
                  <a:outerShdw blurRad="38100" dist="38100" dir="2700000" algn="tl">
                    <a:srgbClr val="000000">
                      <a:alpha val="43137"/>
                    </a:srgbClr>
                  </a:outerShdw>
                </a:effectLst>
              </a:rPr>
              <a:t>OBLIGADOS: </a:t>
            </a:r>
            <a:endParaRPr lang="es-MX" sz="2000" dirty="0" smtClean="0"/>
          </a:p>
          <a:p>
            <a:pPr>
              <a:buFont typeface="Arial"/>
              <a:buChar char="•"/>
            </a:pPr>
            <a:r>
              <a:rPr lang="es-MX" sz="2000" dirty="0" smtClean="0"/>
              <a:t>PF del Régimen de Arrendamiento</a:t>
            </a:r>
            <a:r>
              <a:rPr lang="es-MX" sz="2000" dirty="0"/>
              <a:t>.</a:t>
            </a:r>
            <a:endParaRPr lang="es-MX" sz="2000" dirty="0" smtClean="0"/>
          </a:p>
          <a:p>
            <a:pPr>
              <a:buFont typeface="Arial"/>
              <a:buChar char="•"/>
            </a:pPr>
            <a:r>
              <a:rPr lang="es-MX" sz="2000" dirty="0" smtClean="0"/>
              <a:t>PF únicamente con ingresos por Servicios Profesionales. </a:t>
            </a:r>
          </a:p>
          <a:p>
            <a:pPr>
              <a:buFont typeface="Arial"/>
              <a:buChar char="•"/>
            </a:pPr>
            <a:r>
              <a:rPr lang="es-MX" sz="2000" dirty="0" smtClean="0"/>
              <a:t>RIF </a:t>
            </a:r>
          </a:p>
          <a:p>
            <a:pPr marL="0" indent="0"/>
            <a:r>
              <a:rPr lang="es-MX" sz="2000" dirty="0"/>
              <a:t>Q</a:t>
            </a:r>
            <a:r>
              <a:rPr lang="es-MX" sz="2000" dirty="0" smtClean="0"/>
              <a:t>uedan relevados del envío de Contabilidad Electrónica, siempre y cuando registren sus operaciones en el módulo de contabilidad de la herramienta electrónica “Mis cuentas”.</a:t>
            </a:r>
          </a:p>
          <a:p>
            <a:pPr marL="0" indent="0"/>
            <a:endParaRPr lang="es-MX" sz="2000" u="sng" dirty="0" smtClean="0">
              <a:solidFill>
                <a:srgbClr val="000090"/>
              </a:solidFill>
              <a:effectLst>
                <a:outerShdw blurRad="38100" dist="38100" dir="2700000" algn="tl">
                  <a:srgbClr val="000000">
                    <a:alpha val="43137"/>
                  </a:srgbClr>
                </a:outerShdw>
              </a:effectLst>
            </a:endParaRPr>
          </a:p>
          <a:p>
            <a:pPr marL="0" indent="0"/>
            <a:r>
              <a:rPr lang="es-MX" sz="2000" u="sng" dirty="0" smtClean="0">
                <a:solidFill>
                  <a:srgbClr val="000090"/>
                </a:solidFill>
                <a:effectLst>
                  <a:outerShdw blurRad="38100" dist="38100" dir="2700000" algn="tl">
                    <a:srgbClr val="000000">
                      <a:alpha val="43137"/>
                    </a:srgbClr>
                  </a:outerShdw>
                </a:effectLst>
              </a:rPr>
              <a:t>COMO </a:t>
            </a:r>
            <a:r>
              <a:rPr lang="es-MX" sz="2000" u="sng" dirty="0">
                <a:solidFill>
                  <a:srgbClr val="000090"/>
                </a:solidFill>
                <a:effectLst>
                  <a:outerShdw blurRad="38100" dist="38100" dir="2700000" algn="tl">
                    <a:srgbClr val="000000">
                      <a:alpha val="43137"/>
                    </a:srgbClr>
                  </a:outerShdw>
                </a:effectLst>
              </a:rPr>
              <a:t>ENVIAR: </a:t>
            </a:r>
            <a:r>
              <a:rPr lang="es-MX" sz="2000" dirty="0" smtClean="0"/>
              <a:t>La información contable se integrará con cortes mensuales en archivos .XML conforme al Anexo 24​ de la RMF 2015.</a:t>
            </a:r>
          </a:p>
          <a:p>
            <a:pPr marL="0" indent="0"/>
            <a:r>
              <a:rPr lang="es-MX" sz="2000" dirty="0" smtClean="0"/>
              <a:t>Se enviará en archivos comprimidos con formato .ZIP  a través del BUZON TRIBUTARIO, en el apartado Contabilidad electrónica; el envío debe hacerse con FIEL vigente. </a:t>
            </a:r>
            <a:endParaRPr lang="es-MX" sz="2000" dirty="0"/>
          </a:p>
        </p:txBody>
      </p:sp>
    </p:spTree>
    <p:extLst>
      <p:ext uri="{BB962C8B-B14F-4D97-AF65-F5344CB8AC3E}">
        <p14:creationId xmlns:p14="http://schemas.microsoft.com/office/powerpoint/2010/main" val="23214885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CONTABILIDAD ELECTRONICA</a:t>
            </a:r>
            <a:endParaRPr lang="en-US" dirty="0"/>
          </a:p>
        </p:txBody>
      </p:sp>
      <p:sp>
        <p:nvSpPr>
          <p:cNvPr id="3" name="Content Placeholder 2"/>
          <p:cNvSpPr>
            <a:spLocks noGrp="1"/>
          </p:cNvSpPr>
          <p:nvPr>
            <p:ph idx="1"/>
          </p:nvPr>
        </p:nvSpPr>
        <p:spPr>
          <a:xfrm>
            <a:off x="0" y="988890"/>
            <a:ext cx="9143999" cy="5869110"/>
          </a:xfrm>
        </p:spPr>
        <p:txBody>
          <a:bodyPr>
            <a:noAutofit/>
          </a:bodyPr>
          <a:lstStyle/>
          <a:p>
            <a:pPr algn="ctr"/>
            <a:r>
              <a:rPr lang="es-MX" sz="2000" u="sng" dirty="0">
                <a:solidFill>
                  <a:srgbClr val="000090"/>
                </a:solidFill>
                <a:effectLst>
                  <a:outerShdw blurRad="38100" dist="38100" dir="2700000" algn="tl">
                    <a:srgbClr val="000000">
                      <a:alpha val="43137"/>
                    </a:srgbClr>
                  </a:outerShdw>
                </a:effectLst>
              </a:rPr>
              <a:t>BUZON TRIBUTARIO:</a:t>
            </a:r>
          </a:p>
          <a:p>
            <a:r>
              <a:rPr lang="es-MX" sz="2000" dirty="0" smtClean="0"/>
              <a:t> Servicio de comunicación en línea, sección de Trámites, para interactuar e intercambiar documentos digitales con el SAT.</a:t>
            </a:r>
          </a:p>
          <a:p>
            <a:r>
              <a:rPr lang="es-MX" sz="2000" u="sng" dirty="0">
                <a:solidFill>
                  <a:srgbClr val="000090"/>
                </a:solidFill>
                <a:effectLst>
                  <a:outerShdw blurRad="38100" dist="38100" dir="2700000" algn="tl">
                    <a:srgbClr val="000000">
                      <a:alpha val="43137"/>
                    </a:srgbClr>
                  </a:outerShdw>
                </a:effectLst>
              </a:rPr>
              <a:t>LINK TRAMITES </a:t>
            </a:r>
            <a:r>
              <a:rPr lang="es-MX" sz="2000" u="sng" dirty="0" smtClean="0">
                <a:solidFill>
                  <a:srgbClr val="000090"/>
                </a:solidFill>
                <a:effectLst>
                  <a:outerShdw blurRad="38100" dist="38100" dir="2700000" algn="tl">
                    <a:srgbClr val="000000">
                      <a:alpha val="43137"/>
                    </a:srgbClr>
                  </a:outerShdw>
                </a:effectLst>
              </a:rPr>
              <a:t>SAT:</a:t>
            </a:r>
            <a:r>
              <a:rPr lang="es-MX" sz="2000" dirty="0" smtClean="0">
                <a:solidFill>
                  <a:srgbClr val="000090"/>
                </a:solidFill>
                <a:effectLst>
                  <a:outerShdw blurRad="38100" dist="38100" dir="2700000" algn="tl">
                    <a:srgbClr val="000000">
                      <a:alpha val="43137"/>
                    </a:srgbClr>
                  </a:outerShdw>
                </a:effectLst>
              </a:rPr>
              <a:t> 	</a:t>
            </a:r>
            <a:r>
              <a:rPr lang="es-MX" sz="2000" dirty="0" smtClean="0">
                <a:solidFill>
                  <a:srgbClr val="3366FF"/>
                </a:solidFill>
                <a:hlinkClick r:id="rId2"/>
              </a:rPr>
              <a:t>https://www.siat.sat.gob.mx/PTSC/</a:t>
            </a:r>
            <a:endParaRPr lang="es-MX" sz="2000" dirty="0" smtClean="0">
              <a:solidFill>
                <a:srgbClr val="3366FF"/>
              </a:solidFill>
            </a:endParaRPr>
          </a:p>
          <a:p>
            <a:r>
              <a:rPr lang="es-MX" sz="2000" dirty="0" smtClean="0"/>
              <a:t>Sección Buzón Tributario</a:t>
            </a:r>
          </a:p>
          <a:p>
            <a:r>
              <a:rPr lang="es-MX" sz="2000" u="sng" dirty="0">
                <a:solidFill>
                  <a:srgbClr val="000090"/>
                </a:solidFill>
                <a:effectLst>
                  <a:outerShdw blurRad="38100" dist="38100" dir="2700000" algn="tl">
                    <a:srgbClr val="000000">
                      <a:alpha val="43137"/>
                    </a:srgbClr>
                  </a:outerShdw>
                </a:effectLst>
              </a:rPr>
              <a:t>QUIEN PUEDE </a:t>
            </a:r>
            <a:r>
              <a:rPr lang="es-MX" sz="2000" u="sng" dirty="0" smtClean="0">
                <a:solidFill>
                  <a:srgbClr val="000090"/>
                </a:solidFill>
                <a:effectLst>
                  <a:outerShdw blurRad="38100" dist="38100" dir="2700000" algn="tl">
                    <a:srgbClr val="000000">
                      <a:alpha val="43137"/>
                    </a:srgbClr>
                  </a:outerShdw>
                </a:effectLst>
              </a:rPr>
              <a:t>USARLO:</a:t>
            </a:r>
          </a:p>
          <a:p>
            <a:r>
              <a:rPr lang="es-MX" sz="2000" dirty="0" smtClean="0"/>
              <a:t>Cualquier contribuyente con RFC.</a:t>
            </a:r>
          </a:p>
          <a:p>
            <a:r>
              <a:rPr lang="es-MX" sz="2000" u="sng" dirty="0">
                <a:solidFill>
                  <a:srgbClr val="000090"/>
                </a:solidFill>
                <a:effectLst>
                  <a:outerShdw blurRad="38100" dist="38100" dir="2700000" algn="tl">
                    <a:srgbClr val="000000">
                      <a:alpha val="43137"/>
                    </a:srgbClr>
                  </a:outerShdw>
                </a:effectLst>
              </a:rPr>
              <a:t>REQUISITOS:</a:t>
            </a:r>
          </a:p>
          <a:p>
            <a:pPr>
              <a:buFont typeface="Arial"/>
              <a:buChar char="•"/>
            </a:pPr>
            <a:r>
              <a:rPr lang="es-MX" sz="2000" dirty="0" smtClean="0"/>
              <a:t>RFC y contraseña o FIEL.</a:t>
            </a:r>
          </a:p>
          <a:p>
            <a:pPr>
              <a:buFont typeface="Arial"/>
              <a:buChar char="•"/>
            </a:pPr>
            <a:r>
              <a:rPr lang="es-MX" sz="2000" dirty="0" smtClean="0"/>
              <a:t>Para envio la información usar FIEL para firmarla.</a:t>
            </a:r>
          </a:p>
          <a:p>
            <a:r>
              <a:rPr lang="es-MX" sz="2000" u="sng" dirty="0">
                <a:solidFill>
                  <a:srgbClr val="000090"/>
                </a:solidFill>
                <a:effectLst>
                  <a:outerShdw blurRad="38100" dist="38100" dir="2700000" algn="tl">
                    <a:srgbClr val="000000">
                      <a:alpha val="43137"/>
                    </a:srgbClr>
                  </a:outerShdw>
                </a:effectLst>
              </a:rPr>
              <a:t>NECESARIO:</a:t>
            </a:r>
          </a:p>
          <a:p>
            <a:r>
              <a:rPr lang="es-MX" sz="2000" dirty="0" smtClean="0"/>
              <a:t>Registrar email para recibir mensajes en buzón tributario y firmar con FIEL.</a:t>
            </a:r>
          </a:p>
          <a:p>
            <a:r>
              <a:rPr lang="es-MX" sz="2000" u="sng" dirty="0">
                <a:solidFill>
                  <a:srgbClr val="000090"/>
                </a:solidFill>
                <a:effectLst>
                  <a:outerShdw blurRad="38100" dist="38100" dir="2700000" algn="tl">
                    <a:srgbClr val="000000">
                      <a:alpha val="43137"/>
                    </a:srgbClr>
                  </a:outerShdw>
                </a:effectLst>
              </a:rPr>
              <a:t>COMO:</a:t>
            </a:r>
          </a:p>
          <a:p>
            <a:r>
              <a:rPr lang="es-MX" sz="2000" dirty="0" smtClean="0"/>
              <a:t>Archivos de contabilidad en formato .XML enviado en forma comprimida en formato .ZIP</a:t>
            </a:r>
          </a:p>
          <a:p>
            <a:endParaRPr lang="es-MX" sz="2000" dirty="0"/>
          </a:p>
        </p:txBody>
      </p:sp>
    </p:spTree>
    <p:extLst>
      <p:ext uri="{BB962C8B-B14F-4D97-AF65-F5344CB8AC3E}">
        <p14:creationId xmlns:p14="http://schemas.microsoft.com/office/powerpoint/2010/main" val="31004120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CONTABILIDAD ELECTRONICA</a:t>
            </a:r>
            <a:endParaRPr lang="en-US" dirty="0"/>
          </a:p>
        </p:txBody>
      </p:sp>
      <p:sp>
        <p:nvSpPr>
          <p:cNvPr id="3" name="Content Placeholder 2"/>
          <p:cNvSpPr>
            <a:spLocks noGrp="1"/>
          </p:cNvSpPr>
          <p:nvPr>
            <p:ph idx="1"/>
          </p:nvPr>
        </p:nvSpPr>
        <p:spPr>
          <a:xfrm>
            <a:off x="0" y="988890"/>
            <a:ext cx="9143999" cy="5937495"/>
          </a:xfrm>
        </p:spPr>
        <p:txBody>
          <a:bodyPr>
            <a:normAutofit fontScale="92500" lnSpcReduction="20000"/>
          </a:bodyPr>
          <a:lstStyle/>
          <a:p>
            <a:pPr lvl="0"/>
            <a:r>
              <a:rPr lang="es-MX" sz="2000" u="sng" dirty="0">
                <a:solidFill>
                  <a:srgbClr val="000090"/>
                </a:solidFill>
                <a:effectLst>
                  <a:outerShdw blurRad="38100" dist="38100" dir="2700000" algn="tl">
                    <a:srgbClr val="000000">
                      <a:alpha val="43137"/>
                    </a:srgbClr>
                  </a:outerShdw>
                </a:effectLst>
              </a:rPr>
              <a:t>CUANDO ENVIAR:</a:t>
            </a:r>
          </a:p>
          <a:p>
            <a:pPr lvl="0"/>
            <a:r>
              <a:rPr lang="es-MX" sz="2000" dirty="0" smtClean="0"/>
              <a:t>Para el catálogo de cuentas y balanza de comprobación:</a:t>
            </a:r>
          </a:p>
          <a:p>
            <a:pPr lvl="0"/>
            <a:endParaRPr lang="es-MX" dirty="0" smtClean="0"/>
          </a:p>
          <a:p>
            <a:pPr lvl="0"/>
            <a:endParaRPr lang="es-MX" dirty="0" smtClean="0"/>
          </a:p>
          <a:p>
            <a:endParaRPr lang="es-MX" dirty="0" smtClean="0"/>
          </a:p>
          <a:p>
            <a:endParaRPr lang="es-MX" dirty="0" smtClean="0"/>
          </a:p>
          <a:p>
            <a:endParaRPr lang="es-MX" dirty="0" smtClean="0"/>
          </a:p>
          <a:p>
            <a:endParaRPr lang="es-MX" dirty="0" smtClean="0"/>
          </a:p>
          <a:p>
            <a:endParaRPr lang="es-MX" sz="1900" dirty="0" smtClean="0"/>
          </a:p>
          <a:p>
            <a:endParaRPr lang="es-MX" sz="1900" dirty="0" smtClean="0"/>
          </a:p>
          <a:p>
            <a:endParaRPr lang="es-MX" sz="1900" dirty="0" smtClean="0"/>
          </a:p>
          <a:p>
            <a:endParaRPr lang="es-MX" sz="1900" dirty="0" smtClean="0"/>
          </a:p>
          <a:p>
            <a:endParaRPr lang="es-MX" sz="1900" dirty="0" smtClean="0"/>
          </a:p>
          <a:p>
            <a:endParaRPr lang="es-MX" sz="1900" dirty="0" smtClean="0"/>
          </a:p>
          <a:p>
            <a:r>
              <a:rPr lang="es-MX" sz="1900" dirty="0" smtClean="0"/>
              <a:t>Balanzas de comprobación se enviarán:</a:t>
            </a:r>
          </a:p>
          <a:p>
            <a:r>
              <a:rPr lang="es-MX" sz="1900" dirty="0" smtClean="0"/>
              <a:t>PM: A más tardar los primeros 3 días del segundo mes posterior al mes que corresponde la información contable a enviar.</a:t>
            </a:r>
          </a:p>
          <a:p>
            <a:r>
              <a:rPr lang="es-MX" sz="1900" dirty="0" smtClean="0"/>
              <a:t>PF: A más tardar los primeros 5 días del segundo mes posterior al mes que corresponde la información contable a enviar.</a:t>
            </a:r>
          </a:p>
          <a:p>
            <a:endParaRPr lang="es-MX" dirty="0"/>
          </a:p>
        </p:txBody>
      </p:sp>
      <p:pic>
        <p:nvPicPr>
          <p:cNvPr id="5" name="Picture 4"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38068"/>
            <a:ext cx="9144000" cy="3445365"/>
          </a:xfrm>
          <a:prstGeom prst="rect">
            <a:avLst/>
          </a:prstGeom>
        </p:spPr>
      </p:pic>
    </p:spTree>
    <p:extLst>
      <p:ext uri="{BB962C8B-B14F-4D97-AF65-F5344CB8AC3E}">
        <p14:creationId xmlns:p14="http://schemas.microsoft.com/office/powerpoint/2010/main" val="22122726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CONTABILIDAD ELECTRONICA</a:t>
            </a:r>
            <a:endParaRPr lang="en-US" dirty="0"/>
          </a:p>
        </p:txBody>
      </p:sp>
      <p:sp>
        <p:nvSpPr>
          <p:cNvPr id="3" name="Content Placeholder 2"/>
          <p:cNvSpPr>
            <a:spLocks noGrp="1"/>
          </p:cNvSpPr>
          <p:nvPr>
            <p:ph idx="1"/>
          </p:nvPr>
        </p:nvSpPr>
        <p:spPr>
          <a:xfrm>
            <a:off x="0" y="988890"/>
            <a:ext cx="9143999" cy="5869110"/>
          </a:xfrm>
        </p:spPr>
        <p:txBody>
          <a:bodyPr>
            <a:normAutofit/>
          </a:bodyPr>
          <a:lstStyle/>
          <a:p>
            <a:pPr lvl="0"/>
            <a:r>
              <a:rPr lang="es-MX" sz="2000" u="sng" dirty="0">
                <a:solidFill>
                  <a:srgbClr val="000090"/>
                </a:solidFill>
                <a:effectLst>
                  <a:outerShdw blurRad="38100" dist="38100" dir="2700000" algn="tl">
                    <a:srgbClr val="000000">
                      <a:alpha val="43137"/>
                    </a:srgbClr>
                  </a:outerShdw>
                </a:effectLst>
              </a:rPr>
              <a:t>CUANDO ENVIAR:</a:t>
            </a:r>
          </a:p>
          <a:p>
            <a:pPr lvl="0"/>
            <a:r>
              <a:rPr lang="es-MX" sz="2000" dirty="0" smtClean="0"/>
              <a:t>Para las pólizas y auxiliares de cuentas:</a:t>
            </a:r>
          </a:p>
          <a:p>
            <a:endParaRPr lang="es-MX" dirty="0"/>
          </a:p>
          <a:p>
            <a:endParaRPr lang="es-MX" dirty="0" smtClean="0"/>
          </a:p>
          <a:p>
            <a:endParaRPr lang="es-MX" dirty="0"/>
          </a:p>
          <a:p>
            <a:endParaRPr lang="es-MX" dirty="0" smtClean="0"/>
          </a:p>
          <a:p>
            <a:endParaRPr lang="es-MX" dirty="0"/>
          </a:p>
          <a:p>
            <a:endParaRPr lang="es-MX" dirty="0" smtClean="0"/>
          </a:p>
          <a:p>
            <a:endParaRPr lang="es-MX" dirty="0"/>
          </a:p>
          <a:p>
            <a:endParaRPr lang="es-MX" dirty="0" smtClean="0"/>
          </a:p>
          <a:p>
            <a:endParaRPr lang="es-MX" dirty="0"/>
          </a:p>
          <a:p>
            <a:endParaRPr lang="es-MX" dirty="0" smtClean="0"/>
          </a:p>
          <a:p>
            <a:endParaRPr lang="es-MX" dirty="0"/>
          </a:p>
          <a:p>
            <a:r>
              <a:rPr lang="es-MX" sz="1800" dirty="0" smtClean="0"/>
              <a:t>CUANDO ENVIAR:</a:t>
            </a:r>
            <a:endParaRPr lang="es-MX" sz="1800" dirty="0"/>
          </a:p>
          <a:p>
            <a:pPr>
              <a:buFont typeface="Arial"/>
              <a:buChar char="•"/>
            </a:pPr>
            <a:r>
              <a:rPr lang="es-MX" sz="1800" dirty="0"/>
              <a:t>El SAT ejerza facultades de comprobación directamente al contribuyente o compulsas.</a:t>
            </a:r>
          </a:p>
          <a:p>
            <a:pPr>
              <a:buFont typeface="Arial"/>
              <a:buChar char="•"/>
            </a:pPr>
            <a:r>
              <a:rPr lang="es-MX" sz="1800" dirty="0"/>
              <a:t>El contribuyente solicite una devolución o compensación.</a:t>
            </a:r>
          </a:p>
          <a:p>
            <a:endParaRPr lang="en-US" dirty="0"/>
          </a:p>
        </p:txBody>
      </p:sp>
      <p:pic>
        <p:nvPicPr>
          <p:cNvPr id="4" name="Picture 3"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96818"/>
            <a:ext cx="9144000" cy="3445365"/>
          </a:xfrm>
          <a:prstGeom prst="rect">
            <a:avLst/>
          </a:prstGeom>
        </p:spPr>
      </p:pic>
    </p:spTree>
    <p:extLst>
      <p:ext uri="{BB962C8B-B14F-4D97-AF65-F5344CB8AC3E}">
        <p14:creationId xmlns:p14="http://schemas.microsoft.com/office/powerpoint/2010/main" val="15802247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CONTABILIDAD ELECTRONICA</a:t>
            </a:r>
            <a:endParaRPr lang="en-US" dirty="0"/>
          </a:p>
        </p:txBody>
      </p:sp>
      <p:sp>
        <p:nvSpPr>
          <p:cNvPr id="3" name="Content Placeholder 2"/>
          <p:cNvSpPr>
            <a:spLocks noGrp="1"/>
          </p:cNvSpPr>
          <p:nvPr>
            <p:ph idx="1"/>
          </p:nvPr>
        </p:nvSpPr>
        <p:spPr>
          <a:xfrm>
            <a:off x="0" y="988890"/>
            <a:ext cx="9143999" cy="5869110"/>
          </a:xfrm>
        </p:spPr>
        <p:txBody>
          <a:bodyPr>
            <a:noAutofit/>
          </a:bodyPr>
          <a:lstStyle/>
          <a:p>
            <a:pPr lvl="0"/>
            <a:r>
              <a:rPr lang="es-MX" sz="2000" u="sng" dirty="0">
                <a:solidFill>
                  <a:srgbClr val="000090"/>
                </a:solidFill>
                <a:effectLst>
                  <a:outerShdw blurRad="38100" dist="38100" dir="2700000" algn="tl">
                    <a:srgbClr val="000000">
                      <a:alpha val="43137"/>
                    </a:srgbClr>
                  </a:outerShdw>
                </a:effectLst>
              </a:rPr>
              <a:t>CUANDO ENVIAR:</a:t>
            </a:r>
          </a:p>
          <a:p>
            <a:r>
              <a:rPr lang="es-MX" sz="2000" u="sng" dirty="0" smtClean="0">
                <a:solidFill>
                  <a:srgbClr val="000090"/>
                </a:solidFill>
                <a:effectLst>
                  <a:outerShdw blurRad="38100" dist="38100" dir="2700000" algn="tl">
                    <a:srgbClr val="000000">
                      <a:alpha val="43137"/>
                    </a:srgbClr>
                  </a:outerShdw>
                </a:effectLst>
              </a:rPr>
              <a:t>CONTRIBUYENTES </a:t>
            </a:r>
            <a:r>
              <a:rPr lang="es-MX" sz="2000" u="sng" dirty="0">
                <a:solidFill>
                  <a:srgbClr val="000090"/>
                </a:solidFill>
                <a:effectLst>
                  <a:outerShdw blurRad="38100" dist="38100" dir="2700000" algn="tl">
                    <a:srgbClr val="000000">
                      <a:alpha val="43137"/>
                    </a:srgbClr>
                  </a:outerShdw>
                </a:effectLst>
              </a:rPr>
              <a:t>BOLSA DE VALORES Y SUBSIDIARIAS</a:t>
            </a:r>
          </a:p>
          <a:p>
            <a:r>
              <a:rPr lang="es-MX" sz="2000" dirty="0"/>
              <a:t>E</a:t>
            </a:r>
            <a:r>
              <a:rPr lang="es-MX" sz="2000" dirty="0" smtClean="0"/>
              <a:t>nviarán la información mensual de sus balanzas de comprobación conforme a lo siguiente:</a:t>
            </a:r>
          </a:p>
          <a:p>
            <a:r>
              <a:rPr lang="es-MX" sz="2000" u="sng" dirty="0" smtClean="0"/>
              <a:t>MESES					VENCIMIENTO</a:t>
            </a:r>
          </a:p>
          <a:p>
            <a:r>
              <a:rPr lang="es-MX" sz="2000" dirty="0" smtClean="0"/>
              <a:t>Enero, febrero y marzo			3 de mayo	</a:t>
            </a:r>
          </a:p>
          <a:p>
            <a:r>
              <a:rPr lang="es-MX" sz="2000" dirty="0" smtClean="0"/>
              <a:t>Abril, mayo y junio			3 de agosto	</a:t>
            </a:r>
          </a:p>
          <a:p>
            <a:r>
              <a:rPr lang="es-MX" sz="2000" dirty="0" smtClean="0"/>
              <a:t>Julio, agosto y septiembre		3 de noviembre	</a:t>
            </a:r>
          </a:p>
          <a:p>
            <a:r>
              <a:rPr lang="es-MX" sz="2000" dirty="0" smtClean="0"/>
              <a:t>Octubre, noviembre y diciembre		3 de marzo	</a:t>
            </a:r>
          </a:p>
          <a:p>
            <a:endParaRPr lang="es-MX" sz="2000" dirty="0" smtClean="0"/>
          </a:p>
          <a:p>
            <a:r>
              <a:rPr lang="es-MX" sz="2000" u="sng" dirty="0">
                <a:solidFill>
                  <a:srgbClr val="000090"/>
                </a:solidFill>
                <a:effectLst>
                  <a:outerShdw blurRad="38100" dist="38100" dir="2700000" algn="tl">
                    <a:srgbClr val="000000">
                      <a:alpha val="43137"/>
                    </a:srgbClr>
                  </a:outerShdw>
                </a:effectLst>
              </a:rPr>
              <a:t>SECTOR PRIMARIO (PERSONAS MORALES Y PERSONAS FISICAS)</a:t>
            </a:r>
          </a:p>
          <a:p>
            <a:r>
              <a:rPr lang="es-MX" sz="2000" dirty="0" smtClean="0"/>
              <a:t>Enviarán la información mensual de sus balanzas de comprobación a más tardar dentro de los primeros 3 y 5 días respectivamente, del segundo mes posterior al último mes reportado en el semestre, mediante </a:t>
            </a:r>
            <a:r>
              <a:rPr lang="es-MX" sz="2000" dirty="0"/>
              <a:t>6</a:t>
            </a:r>
            <a:r>
              <a:rPr lang="es-MX" sz="2000" dirty="0" smtClean="0"/>
              <a:t> archivos que correspondan a cada uno de los meses que reporten.</a:t>
            </a:r>
          </a:p>
        </p:txBody>
      </p:sp>
    </p:spTree>
    <p:extLst>
      <p:ext uri="{BB962C8B-B14F-4D97-AF65-F5344CB8AC3E}">
        <p14:creationId xmlns:p14="http://schemas.microsoft.com/office/powerpoint/2010/main" val="7909829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CONTABILIDAD ELECTRONICA</a:t>
            </a:r>
            <a:endParaRPr lang="en-US" dirty="0"/>
          </a:p>
        </p:txBody>
      </p:sp>
      <p:sp>
        <p:nvSpPr>
          <p:cNvPr id="3" name="Content Placeholder 2"/>
          <p:cNvSpPr>
            <a:spLocks noGrp="1"/>
          </p:cNvSpPr>
          <p:nvPr>
            <p:ph idx="1"/>
          </p:nvPr>
        </p:nvSpPr>
        <p:spPr>
          <a:xfrm>
            <a:off x="0" y="988890"/>
            <a:ext cx="9143999" cy="5869110"/>
          </a:xfrm>
        </p:spPr>
        <p:txBody>
          <a:bodyPr>
            <a:normAutofit lnSpcReduction="10000"/>
          </a:bodyPr>
          <a:lstStyle/>
          <a:p>
            <a:r>
              <a:rPr lang="es-MX" sz="2000" u="sng" dirty="0" smtClean="0">
                <a:solidFill>
                  <a:srgbClr val="000090"/>
                </a:solidFill>
                <a:effectLst>
                  <a:outerShdw blurRad="38100" dist="38100" dir="2700000" algn="tl">
                    <a:srgbClr val="000000">
                      <a:alpha val="43137"/>
                    </a:srgbClr>
                  </a:outerShdw>
                </a:effectLst>
              </a:rPr>
              <a:t>COMO NOMBRAR LOS ARCHIVOS A ENVIAR (ANEXO 24 RMF2015)</a:t>
            </a:r>
          </a:p>
          <a:p>
            <a:r>
              <a:rPr lang="es-MX" sz="2000" b="0" dirty="0" smtClean="0"/>
              <a:t>Deberá contener: </a:t>
            </a:r>
          </a:p>
          <a:p>
            <a:endParaRPr lang="es-MX" sz="2000" b="0" dirty="0" smtClean="0"/>
          </a:p>
          <a:p>
            <a:endParaRPr lang="es-MX" sz="2000" b="0" dirty="0"/>
          </a:p>
          <a:p>
            <a:endParaRPr lang="es-MX" sz="2000" b="0" dirty="0" smtClean="0"/>
          </a:p>
          <a:p>
            <a:endParaRPr lang="es-MX" sz="2000" b="0" dirty="0"/>
          </a:p>
          <a:p>
            <a:endParaRPr lang="es-MX" sz="2000" b="0" dirty="0" smtClean="0"/>
          </a:p>
          <a:p>
            <a:endParaRPr lang="es-MX" sz="2000" b="0" dirty="0"/>
          </a:p>
          <a:p>
            <a:endParaRPr lang="es-MX" sz="2000" b="0" dirty="0" smtClean="0"/>
          </a:p>
          <a:p>
            <a:endParaRPr lang="es-MX" sz="2000" b="0" dirty="0"/>
          </a:p>
          <a:p>
            <a:endParaRPr lang="es-MX" sz="2000" b="0" dirty="0" smtClean="0"/>
          </a:p>
          <a:p>
            <a:endParaRPr lang="es-MX" sz="2000" b="0" dirty="0"/>
          </a:p>
          <a:p>
            <a:endParaRPr lang="es-MX" sz="2000" b="0" dirty="0" smtClean="0"/>
          </a:p>
          <a:p>
            <a:r>
              <a:rPr lang="es-MX" sz="1800" dirty="0"/>
              <a:t>Identificador (CT= CATÁLOGO DE CUENTAS, PL= PÓLIZAS, BN=BALANZA DE COMPROBACIÓN NORMAL, BC= BALANZA DE COMPROBACIÓN COMPLEMENTARIA, XC=AUXILIAR DE CUENTAS, XF=AUXILIAR DE FOLIOS</a:t>
            </a:r>
            <a:r>
              <a:rPr lang="es-MX" sz="1800" dirty="0" smtClean="0"/>
              <a:t>). EJEMPLO: XXX010101000 + 2015 + 01 + CT .ZIP</a:t>
            </a:r>
            <a:endParaRPr lang="es-MX" sz="18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pic>
        <p:nvPicPr>
          <p:cNvPr id="5" name="Picture 4" descr="Screen Shot 2015-01-20 at 10.57.26.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83915"/>
            <a:ext cx="9144000" cy="4011474"/>
          </a:xfrm>
          <a:prstGeom prst="rect">
            <a:avLst/>
          </a:prstGeom>
        </p:spPr>
      </p:pic>
    </p:spTree>
    <p:extLst>
      <p:ext uri="{BB962C8B-B14F-4D97-AF65-F5344CB8AC3E}">
        <p14:creationId xmlns:p14="http://schemas.microsoft.com/office/powerpoint/2010/main" val="38265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CONTABILIDAD ELECTRONICA</a:t>
            </a:r>
            <a:endParaRPr lang="en-US" dirty="0"/>
          </a:p>
        </p:txBody>
      </p:sp>
      <p:sp>
        <p:nvSpPr>
          <p:cNvPr id="3" name="Content Placeholder 2"/>
          <p:cNvSpPr>
            <a:spLocks noGrp="1"/>
          </p:cNvSpPr>
          <p:nvPr>
            <p:ph idx="1"/>
          </p:nvPr>
        </p:nvSpPr>
        <p:spPr>
          <a:xfrm>
            <a:off x="0" y="988890"/>
            <a:ext cx="9143999" cy="5869110"/>
          </a:xfrm>
        </p:spPr>
        <p:txBody>
          <a:bodyPr>
            <a:noAutofit/>
          </a:bodyPr>
          <a:lstStyle/>
          <a:p>
            <a:r>
              <a:rPr lang="es-MX" sz="2000" u="sng" dirty="0">
                <a:solidFill>
                  <a:srgbClr val="000090"/>
                </a:solidFill>
                <a:effectLst>
                  <a:outerShdw blurRad="38100" dist="38100" dir="2700000" algn="tl">
                    <a:srgbClr val="000000">
                      <a:alpha val="43137"/>
                    </a:srgbClr>
                  </a:outerShdw>
                </a:effectLst>
              </a:rPr>
              <a:t>CATALOGO DE CUENTAS:</a:t>
            </a:r>
          </a:p>
          <a:p>
            <a:r>
              <a:rPr lang="es-MX" sz="2000" dirty="0" smtClean="0"/>
              <a:t>Se entrega por una sola ocasión o cuando exista alguna modificación, a más tardar al vencimiento de la obligación de enviar la balanza de comprobación del mes en que se agregó la cuenta mayor o subcuenta a primer nivel. </a:t>
            </a:r>
          </a:p>
          <a:p>
            <a:endParaRPr lang="es-MX" sz="2000" dirty="0" smtClean="0"/>
          </a:p>
          <a:p>
            <a:r>
              <a:rPr lang="es-MX" sz="2000" u="sng" dirty="0" smtClean="0">
                <a:solidFill>
                  <a:srgbClr val="000090"/>
                </a:solidFill>
                <a:effectLst>
                  <a:outerShdw blurRad="38100" dist="38100" dir="2700000" algn="tl">
                    <a:srgbClr val="000000">
                      <a:alpha val="43137"/>
                    </a:srgbClr>
                  </a:outerShdw>
                </a:effectLst>
              </a:rPr>
              <a:t>REQUISITOS </a:t>
            </a:r>
            <a:r>
              <a:rPr lang="es-MX" sz="2000" u="sng" dirty="0">
                <a:solidFill>
                  <a:srgbClr val="000090"/>
                </a:solidFill>
                <a:effectLst>
                  <a:outerShdw blurRad="38100" dist="38100" dir="2700000" algn="tl">
                    <a:srgbClr val="000000">
                      <a:alpha val="43137"/>
                    </a:srgbClr>
                  </a:outerShdw>
                </a:effectLst>
              </a:rPr>
              <a:t>DEL CATALOGO DE CUENTAS Y BALANZAS DE COMPROBACION</a:t>
            </a:r>
          </a:p>
          <a:p>
            <a:pPr>
              <a:buFont typeface="Arial"/>
              <a:buChar char="•"/>
            </a:pPr>
            <a:r>
              <a:rPr lang="es-MX" sz="2000" dirty="0" smtClean="0"/>
              <a:t>Deben enviarse como a dos niveles (cuenta mayor y subcuenta a primer nivel), excepto cuando los contribuyentes en su catálogo de cuentas generen únicamente cuentas de nivel mayor, éste deberá asociarse a nivel de subcuenta de primer nivel del código agrupador del SAT (Anexo 24).</a:t>
            </a:r>
          </a:p>
          <a:p>
            <a:pPr>
              <a:buFont typeface="Arial"/>
              <a:buChar char="•"/>
            </a:pPr>
            <a:r>
              <a:rPr lang="es-MX" sz="2000" dirty="0"/>
              <a:t>Para las balanzas de cierre del ejercicio (mes 13) se deben incluir las cuentas de balance, resultados y de orden que reflejen los ajustes o reclasificaciones que los contribuyentes realizaron.</a:t>
            </a:r>
          </a:p>
          <a:p>
            <a:pPr>
              <a:buFont typeface="Arial"/>
              <a:buChar char="•"/>
            </a:pPr>
            <a:r>
              <a:rPr lang="es-MX" sz="2000" dirty="0"/>
              <a:t>En cada póliza debe ser posible distinguir los CFDI que soporten la operación.</a:t>
            </a:r>
            <a:endParaRPr lang="es-MX" sz="20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4184841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CONTABILIDAD ELECTRONICA</a:t>
            </a:r>
            <a:endParaRPr lang="en-US" dirty="0"/>
          </a:p>
        </p:txBody>
      </p:sp>
      <p:sp>
        <p:nvSpPr>
          <p:cNvPr id="3" name="Content Placeholder 2"/>
          <p:cNvSpPr>
            <a:spLocks noGrp="1"/>
          </p:cNvSpPr>
          <p:nvPr>
            <p:ph idx="1"/>
          </p:nvPr>
        </p:nvSpPr>
        <p:spPr>
          <a:xfrm>
            <a:off x="0" y="988890"/>
            <a:ext cx="9143999" cy="5869110"/>
          </a:xfrm>
        </p:spPr>
        <p:txBody>
          <a:bodyPr>
            <a:noAutofit/>
          </a:bodyPr>
          <a:lstStyle/>
          <a:p>
            <a:r>
              <a:rPr lang="es-MX" sz="2000" u="sng" dirty="0" smtClean="0">
                <a:solidFill>
                  <a:srgbClr val="000090"/>
                </a:solidFill>
                <a:effectLst>
                  <a:outerShdw blurRad="38100" dist="38100" dir="2700000" algn="tl">
                    <a:srgbClr val="000000">
                      <a:alpha val="43137"/>
                    </a:srgbClr>
                  </a:outerShdw>
                </a:effectLst>
              </a:rPr>
              <a:t>QUE </a:t>
            </a:r>
            <a:r>
              <a:rPr lang="es-MX" sz="2000" u="sng" dirty="0">
                <a:solidFill>
                  <a:srgbClr val="000090"/>
                </a:solidFill>
                <a:effectLst>
                  <a:outerShdw blurRad="38100" dist="38100" dir="2700000" algn="tl">
                    <a:srgbClr val="000000">
                      <a:alpha val="43137"/>
                    </a:srgbClr>
                  </a:outerShdw>
                </a:effectLst>
              </a:rPr>
              <a:t>CUENTAS DEBE INCLUIR LA BALANZA DE COMPROBACION</a:t>
            </a:r>
          </a:p>
          <a:p>
            <a:r>
              <a:rPr lang="es-MX" sz="2000" b="0" dirty="0" smtClean="0"/>
              <a:t>Todas las cuentas de Activo, Pasivo, Capital, Ingresos, Costos, Gastos, Resultado Integral de Financiamiento y cuentas de orden, que tengan saldos o movimientos en el periodo.</a:t>
            </a:r>
          </a:p>
          <a:p>
            <a:r>
              <a:rPr lang="es-MX" sz="2000" dirty="0" smtClean="0"/>
              <a:t>Los saldos iniciales de la balanza del primer mes del ejercicio siguiente, deben ser los saldos finales de la última balanza de comprobación enviada en el ejercicio inmediato anterior.</a:t>
            </a:r>
          </a:p>
          <a:p>
            <a:endParaRPr lang="es-MX" sz="2000" dirty="0"/>
          </a:p>
          <a:p>
            <a:r>
              <a:rPr lang="es-MX" sz="2000" u="sng" dirty="0">
                <a:solidFill>
                  <a:srgbClr val="000090"/>
                </a:solidFill>
                <a:effectLst>
                  <a:outerShdw blurRad="38100" dist="38100" dir="2700000" algn="tl">
                    <a:srgbClr val="000000">
                      <a:alpha val="43137"/>
                    </a:srgbClr>
                  </a:outerShdw>
                </a:effectLst>
              </a:rPr>
              <a:t>FECHA ENVIO DE BALANZA DE CIERRE DE PM</a:t>
            </a:r>
          </a:p>
          <a:p>
            <a:r>
              <a:rPr lang="es-MX" sz="2000" b="0" dirty="0"/>
              <a:t>A más tardar el 20 de abril del año inmediato posterior al ejercicio enviado para personas morales, independientemente de la fecha de presentación de la declaración anual.</a:t>
            </a:r>
            <a:endParaRPr lang="es-MX" sz="2000" u="sng" dirty="0">
              <a:solidFill>
                <a:srgbClr val="000090"/>
              </a:solidFill>
              <a:effectLst>
                <a:outerShdw blurRad="38100" dist="38100" dir="2700000" algn="tl">
                  <a:srgbClr val="000000">
                    <a:alpha val="43137"/>
                  </a:srgbClr>
                </a:outerShdw>
              </a:effectLst>
            </a:endParaRPr>
          </a:p>
          <a:p>
            <a:endParaRPr lang="es-MX" sz="20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0961724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CONTABILIDAD ELECTRONICA</a:t>
            </a:r>
            <a:endParaRPr lang="en-US" dirty="0"/>
          </a:p>
        </p:txBody>
      </p:sp>
      <p:sp>
        <p:nvSpPr>
          <p:cNvPr id="3" name="Content Placeholder 2"/>
          <p:cNvSpPr>
            <a:spLocks noGrp="1"/>
          </p:cNvSpPr>
          <p:nvPr>
            <p:ph idx="1"/>
          </p:nvPr>
        </p:nvSpPr>
        <p:spPr>
          <a:xfrm>
            <a:off x="0" y="988890"/>
            <a:ext cx="9143999" cy="5869110"/>
          </a:xfrm>
        </p:spPr>
        <p:txBody>
          <a:bodyPr>
            <a:noAutofit/>
          </a:bodyPr>
          <a:lstStyle/>
          <a:p>
            <a:r>
              <a:rPr lang="es-MX" sz="2000" u="sng" dirty="0" smtClean="0">
                <a:solidFill>
                  <a:srgbClr val="000090"/>
                </a:solidFill>
                <a:effectLst>
                  <a:outerShdw blurRad="38100" dist="38100" dir="2700000" algn="tl">
                    <a:srgbClr val="000000">
                      <a:alpha val="43137"/>
                    </a:srgbClr>
                  </a:outerShdw>
                </a:effectLst>
              </a:rPr>
              <a:t>PASOS </a:t>
            </a:r>
            <a:r>
              <a:rPr lang="es-MX" sz="2000" u="sng" dirty="0">
                <a:solidFill>
                  <a:srgbClr val="000090"/>
                </a:solidFill>
                <a:effectLst>
                  <a:outerShdw blurRad="38100" dist="38100" dir="2700000" algn="tl">
                    <a:srgbClr val="000000">
                      <a:alpha val="43137"/>
                    </a:srgbClr>
                  </a:outerShdw>
                </a:effectLst>
              </a:rPr>
              <a:t>PARA ENVIAR LA CONTABILIDAD ELECTRONICA</a:t>
            </a:r>
          </a:p>
          <a:p>
            <a:pPr>
              <a:buFont typeface="Arial"/>
              <a:buChar char="•"/>
            </a:pPr>
            <a:r>
              <a:rPr lang="es-MX" sz="2000" b="0" dirty="0" smtClean="0"/>
              <a:t>Tener los archivos .ZIP con el detalle de su contabilidad electrónica, deberá ingresar a la página del SAT y vía Buzón Tributario seleccionar la opción de Contabilidad Electrónica.</a:t>
            </a:r>
          </a:p>
          <a:p>
            <a:pPr>
              <a:buFont typeface="Arial"/>
              <a:buChar char="•"/>
            </a:pPr>
            <a:r>
              <a:rPr lang="es-MX" sz="2000" b="0" dirty="0" smtClean="0"/>
              <a:t>Ingresar con contraseña (CIECF) o FIEL.</a:t>
            </a:r>
          </a:p>
          <a:p>
            <a:pPr>
              <a:buFont typeface="Arial"/>
              <a:buChar char="•"/>
            </a:pPr>
            <a:r>
              <a:rPr lang="es-MX" sz="2000" b="0" dirty="0" smtClean="0"/>
              <a:t>Seleccionar el archivo a enviar y firmar su envío con FIEL, y se enviará un acuse de recepción.</a:t>
            </a:r>
          </a:p>
          <a:p>
            <a:pPr>
              <a:buFont typeface="Arial"/>
              <a:buChar char="•"/>
            </a:pPr>
            <a:r>
              <a:rPr lang="es-MX" sz="2000" b="0" dirty="0" smtClean="0"/>
              <a:t>La información se procesará y posteriormente el contribuyente podrá ingresar a la consulta de acuses para verificar si su información terminó de procesarse y obtendrá el acuse definitivo de aceptación o rechazo de la misma.</a:t>
            </a:r>
          </a:p>
          <a:p>
            <a:pPr>
              <a:buFont typeface="Arial"/>
              <a:buChar char="•"/>
            </a:pPr>
            <a:r>
              <a:rPr lang="es-MX" sz="2000" dirty="0" smtClean="0"/>
              <a:t>Se generará un acuse de envío y un acuse de aceptación del archivo.</a:t>
            </a:r>
          </a:p>
          <a:p>
            <a:endParaRPr lang="es-MX" sz="2000" dirty="0" smtClean="0"/>
          </a:p>
          <a:p>
            <a:r>
              <a:rPr lang="es-MX" sz="2000" u="sng" dirty="0">
                <a:solidFill>
                  <a:srgbClr val="000090"/>
                </a:solidFill>
                <a:effectLst>
                  <a:outerShdw blurRad="38100" dist="38100" dir="2700000" algn="tl">
                    <a:srgbClr val="000000">
                      <a:alpha val="43137"/>
                    </a:srgbClr>
                  </a:outerShdw>
                </a:effectLst>
              </a:rPr>
              <a:t>PRIMER ENVIO PARA PM CON INGRESOS MAYORES A 4 MILLONES DE PESOS</a:t>
            </a:r>
          </a:p>
          <a:p>
            <a:r>
              <a:rPr lang="es-MX" sz="2000" b="0" dirty="0"/>
              <a:t>P</a:t>
            </a:r>
            <a:r>
              <a:rPr lang="es-MX" sz="2000" b="0" dirty="0" smtClean="0"/>
              <a:t>rimer envío del Catálogo de cuentas y Balanza de Comprobación - A más tardar el </a:t>
            </a:r>
            <a:r>
              <a:rPr lang="es-MX" sz="2000" b="0" u="sng" dirty="0" smtClean="0"/>
              <a:t>3 de marzo de 2015</a:t>
            </a:r>
            <a:r>
              <a:rPr lang="es-MX" sz="2000" b="0" dirty="0" smtClean="0"/>
              <a:t>, con la información correspondiente a </a:t>
            </a:r>
            <a:r>
              <a:rPr lang="es-MX" sz="2000" b="0" u="sng" dirty="0" smtClean="0"/>
              <a:t>enero de 2015</a:t>
            </a:r>
            <a:r>
              <a:rPr lang="es-MX" sz="2000" b="0" dirty="0" smtClean="0"/>
              <a:t>.</a:t>
            </a:r>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756358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CONTABILIDAD ELECTRONICA</a:t>
            </a:r>
            <a:endParaRPr lang="en-US" dirty="0"/>
          </a:p>
        </p:txBody>
      </p:sp>
      <p:sp>
        <p:nvSpPr>
          <p:cNvPr id="3" name="Content Placeholder 2"/>
          <p:cNvSpPr>
            <a:spLocks noGrp="1"/>
          </p:cNvSpPr>
          <p:nvPr>
            <p:ph idx="1"/>
          </p:nvPr>
        </p:nvSpPr>
        <p:spPr>
          <a:xfrm>
            <a:off x="0" y="988890"/>
            <a:ext cx="9143999" cy="5869110"/>
          </a:xfrm>
        </p:spPr>
        <p:txBody>
          <a:bodyPr>
            <a:normAutofit lnSpcReduction="10000"/>
          </a:bodyPr>
          <a:lstStyle/>
          <a:p>
            <a:r>
              <a:rPr lang="es-MX" sz="1800" u="sng" dirty="0">
                <a:solidFill>
                  <a:srgbClr val="000090"/>
                </a:solidFill>
                <a:effectLst>
                  <a:outerShdw blurRad="38100" dist="38100" dir="2700000" algn="tl">
                    <a:srgbClr val="000000">
                      <a:alpha val="43137"/>
                    </a:srgbClr>
                  </a:outerShdw>
                </a:effectLst>
              </a:rPr>
              <a:t>MULTAS</a:t>
            </a:r>
          </a:p>
          <a:p>
            <a:r>
              <a:rPr lang="es-ES_tradnl" sz="1800" dirty="0"/>
              <a:t>Artículo 84 del CFF</a:t>
            </a:r>
            <a:endParaRPr lang="es-MX" sz="1800" dirty="0"/>
          </a:p>
          <a:p>
            <a:r>
              <a:rPr lang="es-ES_tradnl" sz="1800" dirty="0"/>
              <a:t> </a:t>
            </a:r>
            <a:r>
              <a:rPr lang="es-ES_tradnl" sz="1800" u="sng" dirty="0" smtClean="0"/>
              <a:t>Infracción</a:t>
            </a:r>
            <a:r>
              <a:rPr lang="es-MX" sz="1800" u="sng" dirty="0"/>
              <a:t>	</a:t>
            </a:r>
            <a:r>
              <a:rPr lang="es-MX" sz="1800" u="sng" dirty="0" smtClean="0"/>
              <a:t>					</a:t>
            </a:r>
            <a:r>
              <a:rPr lang="es-ES_tradnl" sz="1800" u="sng" dirty="0" smtClean="0"/>
              <a:t>Sanción                                           </a:t>
            </a:r>
            <a:endParaRPr lang="es-MX" sz="1800" u="sng" dirty="0"/>
          </a:p>
          <a:p>
            <a:r>
              <a:rPr lang="es-ES_tradnl" sz="1800" dirty="0"/>
              <a:t>No llevar </a:t>
            </a:r>
            <a:r>
              <a:rPr lang="es-ES_tradnl" sz="1800" dirty="0" smtClean="0"/>
              <a:t>Contabilidad</a:t>
            </a:r>
            <a:r>
              <a:rPr lang="es-MX" sz="1800" dirty="0"/>
              <a:t>	</a:t>
            </a:r>
            <a:r>
              <a:rPr lang="es-MX" sz="1800" dirty="0" smtClean="0"/>
              <a:t>			</a:t>
            </a:r>
            <a:r>
              <a:rPr lang="es-ES_tradnl" sz="1800" dirty="0" smtClean="0"/>
              <a:t>De </a:t>
            </a:r>
            <a:r>
              <a:rPr lang="es-ES_tradnl" sz="1800" dirty="0"/>
              <a:t>$ 1,200.00 a 11,960.00</a:t>
            </a:r>
            <a:endParaRPr lang="es-MX" sz="1800" dirty="0"/>
          </a:p>
          <a:p>
            <a:r>
              <a:rPr lang="es-ES_tradnl" sz="1800" dirty="0"/>
              <a:t>No llevar libro o registro especial que obligue la </a:t>
            </a:r>
            <a:r>
              <a:rPr lang="es-ES_tradnl" sz="1800" dirty="0" smtClean="0"/>
              <a:t>Ley</a:t>
            </a:r>
            <a:r>
              <a:rPr lang="es-MX" sz="1800" dirty="0"/>
              <a:t>	</a:t>
            </a:r>
            <a:r>
              <a:rPr lang="es-ES_tradnl" sz="1800" dirty="0" smtClean="0"/>
              <a:t>De </a:t>
            </a:r>
            <a:r>
              <a:rPr lang="es-ES_tradnl" sz="1800" dirty="0"/>
              <a:t>$ 260.00 a $ 5,980.00</a:t>
            </a:r>
            <a:endParaRPr lang="es-MX" sz="1800" dirty="0"/>
          </a:p>
          <a:p>
            <a:r>
              <a:rPr lang="es-ES_tradnl" sz="1800" dirty="0"/>
              <a:t>Llevar Contabilidad en forma distinta a lo que </a:t>
            </a:r>
            <a:r>
              <a:rPr lang="es-ES_tradnl" sz="1800" dirty="0" smtClean="0"/>
              <a:t>señala 	De </a:t>
            </a:r>
            <a:r>
              <a:rPr lang="es-ES_tradnl" sz="1800" dirty="0"/>
              <a:t>$ 260.00 a $ 5,980.00</a:t>
            </a:r>
            <a:endParaRPr lang="es-MX" sz="1800" dirty="0"/>
          </a:p>
          <a:p>
            <a:r>
              <a:rPr lang="es-MX" sz="1800" dirty="0"/>
              <a:t>e</a:t>
            </a:r>
            <a:r>
              <a:rPr lang="es-ES_tradnl" sz="1800" dirty="0" smtClean="0"/>
              <a:t>l CFF o llevarla </a:t>
            </a:r>
            <a:r>
              <a:rPr lang="es-ES_tradnl" sz="1800" dirty="0"/>
              <a:t>en lugares distintos del Domicilio Fiscal</a:t>
            </a:r>
            <a:endParaRPr lang="es-MX" sz="1800" dirty="0"/>
          </a:p>
          <a:p>
            <a:r>
              <a:rPr lang="es-ES_tradnl" sz="1800" dirty="0" smtClean="0"/>
              <a:t>No </a:t>
            </a:r>
            <a:r>
              <a:rPr lang="es-ES_tradnl" sz="1800" dirty="0"/>
              <a:t>hacer los Asientos correspondientes a </a:t>
            </a:r>
            <a:r>
              <a:rPr lang="es-ES_tradnl" sz="1800" dirty="0" smtClean="0"/>
              <a:t>las	 	De </a:t>
            </a:r>
            <a:r>
              <a:rPr lang="es-ES_tradnl" sz="1800" dirty="0"/>
              <a:t>$ 260.00 a </a:t>
            </a:r>
            <a:r>
              <a:rPr lang="es-ES_tradnl" sz="1800" dirty="0" smtClean="0"/>
              <a:t>4,790.00</a:t>
            </a:r>
          </a:p>
          <a:p>
            <a:r>
              <a:rPr lang="es-ES_tradnl" sz="1800" dirty="0"/>
              <a:t>o</a:t>
            </a:r>
            <a:r>
              <a:rPr lang="es-ES_tradnl" sz="1800" dirty="0" smtClean="0"/>
              <a:t>peraciones efectuadas</a:t>
            </a:r>
            <a:endParaRPr lang="es-MX" sz="1800" dirty="0"/>
          </a:p>
          <a:p>
            <a:r>
              <a:rPr lang="es-ES_tradnl" sz="1800" dirty="0" smtClean="0"/>
              <a:t>No </a:t>
            </a:r>
            <a:r>
              <a:rPr lang="es-ES_tradnl" sz="1800" dirty="0"/>
              <a:t>conservar la Contabilidad a disposición de </a:t>
            </a:r>
            <a:r>
              <a:rPr lang="es-ES_tradnl" sz="1800" dirty="0" smtClean="0"/>
              <a:t>las	De </a:t>
            </a:r>
            <a:r>
              <a:rPr lang="es-ES_tradnl" sz="1800" dirty="0"/>
              <a:t>730.00 a </a:t>
            </a:r>
            <a:r>
              <a:rPr lang="es-ES_tradnl" sz="1800" dirty="0" smtClean="0"/>
              <a:t>9,560.00</a:t>
            </a:r>
          </a:p>
          <a:p>
            <a:r>
              <a:rPr lang="es-ES_tradnl" sz="1800" dirty="0" smtClean="0"/>
              <a:t>Autoridades en </a:t>
            </a:r>
            <a:r>
              <a:rPr lang="es-ES_tradnl" sz="1800" dirty="0"/>
              <a:t>el Plazo que establezca en CFF</a:t>
            </a:r>
            <a:endParaRPr lang="es-MX" sz="1800" dirty="0"/>
          </a:p>
          <a:p>
            <a:r>
              <a:rPr lang="es-ES_tradnl" sz="1800" dirty="0" smtClean="0"/>
              <a:t>No </a:t>
            </a:r>
            <a:r>
              <a:rPr lang="es-ES_tradnl" sz="1800" dirty="0"/>
              <a:t>conservar la Contabilidad a disposición de </a:t>
            </a:r>
            <a:r>
              <a:rPr lang="es-ES_tradnl" sz="1800" dirty="0" smtClean="0"/>
              <a:t>las	De </a:t>
            </a:r>
            <a:r>
              <a:rPr lang="es-ES_tradnl" sz="1800" dirty="0"/>
              <a:t>730.00 a </a:t>
            </a:r>
            <a:r>
              <a:rPr lang="es-ES_tradnl" sz="1800" dirty="0" smtClean="0"/>
              <a:t>9,560.00</a:t>
            </a:r>
          </a:p>
          <a:p>
            <a:r>
              <a:rPr lang="es-ES_tradnl" sz="1800" dirty="0" smtClean="0"/>
              <a:t>Autoridades en </a:t>
            </a:r>
            <a:r>
              <a:rPr lang="es-ES_tradnl" sz="1800" dirty="0"/>
              <a:t>el Plazo que establezca en CFF</a:t>
            </a:r>
            <a:endParaRPr lang="es-MX" sz="1800" dirty="0"/>
          </a:p>
          <a:p>
            <a:endParaRPr lang="es-ES_tradnl" sz="1800" dirty="0" smtClean="0"/>
          </a:p>
          <a:p>
            <a:r>
              <a:rPr lang="es-ES_tradnl" sz="1800" dirty="0" smtClean="0"/>
              <a:t>En </a:t>
            </a:r>
            <a:r>
              <a:rPr lang="es-ES_tradnl" sz="1800" dirty="0"/>
              <a:t>caso de reincidir, la autoridad cuenta con las facultades para clausurar el establecimiento del contribuyente por un periodo de 3 a 15 días.</a:t>
            </a:r>
            <a:endParaRPr lang="es-MX" sz="1800" dirty="0"/>
          </a:p>
          <a:p>
            <a:endParaRPr lang="es-MX"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39997026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INFORMACION DE OPERACIONES RELEVANTES</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MX" sz="2000" u="sng" dirty="0" smtClean="0">
                <a:solidFill>
                  <a:srgbClr val="000090"/>
                </a:solidFill>
                <a:effectLst>
                  <a:outerShdw blurRad="38100" dist="38100" dir="2700000" algn="tl">
                    <a:srgbClr val="000000">
                      <a:alpha val="43137"/>
                    </a:srgbClr>
                  </a:outerShdw>
                </a:effectLst>
              </a:rPr>
              <a:t>REFORMA </a:t>
            </a:r>
            <a:r>
              <a:rPr lang="es-MX" sz="2000" u="sng" dirty="0">
                <a:solidFill>
                  <a:srgbClr val="000090"/>
                </a:solidFill>
                <a:effectLst>
                  <a:outerShdw blurRad="38100" dist="38100" dir="2700000" algn="tl">
                    <a:srgbClr val="000000">
                      <a:alpha val="43137"/>
                    </a:srgbClr>
                  </a:outerShdw>
                </a:effectLst>
              </a:rPr>
              <a:t>FISCAL 2014:</a:t>
            </a:r>
          </a:p>
          <a:p>
            <a:r>
              <a:rPr lang="es-MX" sz="2000" dirty="0" smtClean="0"/>
              <a:t>Se adiciona el artículo 31-A al CFF.</a:t>
            </a:r>
          </a:p>
          <a:p>
            <a:r>
              <a:rPr lang="es-MX" sz="2000" u="sng" dirty="0">
                <a:solidFill>
                  <a:srgbClr val="000090"/>
                </a:solidFill>
                <a:effectLst>
                  <a:outerShdw blurRad="38100" dist="38100" dir="2700000" algn="tl">
                    <a:srgbClr val="000000">
                      <a:alpha val="43137"/>
                    </a:srgbClr>
                  </a:outerShdw>
                </a:effectLst>
              </a:rPr>
              <a:t>Artículo 31-A CFF.</a:t>
            </a:r>
            <a:r>
              <a:rPr lang="es-MX" sz="2000" dirty="0"/>
              <a:t> Los contribuyentes </a:t>
            </a:r>
            <a:r>
              <a:rPr lang="es-MX" sz="2000" u="sng" dirty="0" smtClean="0"/>
              <a:t>deberán presentar </a:t>
            </a:r>
            <a:r>
              <a:rPr lang="es-MX" sz="2000" u="sng" dirty="0"/>
              <a:t>la información de las operaciones que se señalen en la forma oficial que al efecto aprueben las autoridades fiscales, dentro de los treinta días siguientes a aquél en el que se celebraron.</a:t>
            </a:r>
            <a:endParaRPr lang="es-MX" sz="2000" b="0" u="sng" dirty="0"/>
          </a:p>
          <a:p>
            <a:r>
              <a:rPr lang="es-MX" sz="2000" dirty="0"/>
              <a:t>Cuando los contribuyentes presenten la información de forma incompleta o con errores, tendrán un plazo de treinta días contado a partir de la notificación de la autoridad, para complementar o corregir la información presentada.</a:t>
            </a:r>
            <a:endParaRPr lang="es-MX" sz="2000" b="0" dirty="0"/>
          </a:p>
          <a:p>
            <a:r>
              <a:rPr lang="es-MX" sz="2000" dirty="0"/>
              <a:t>Se considerará incumplida la obligación fiscal señalada en el presente artículo, cuando los contribuyentes, una vez transcurrido el plazo señalado en el párrafo que antecede, no hayan presentado la información conducente o ésta se presente con errores</a:t>
            </a:r>
            <a:r>
              <a:rPr lang="es-MX" sz="2000" dirty="0" smtClean="0"/>
              <a:t>.</a:t>
            </a:r>
          </a:p>
          <a:p>
            <a:r>
              <a:rPr lang="es-MX" sz="2000" u="sng" dirty="0">
                <a:solidFill>
                  <a:srgbClr val="000090"/>
                </a:solidFill>
                <a:effectLst>
                  <a:outerShdw blurRad="38100" dist="38100" dir="2700000" algn="tl">
                    <a:srgbClr val="000000">
                      <a:alpha val="43137"/>
                    </a:srgbClr>
                  </a:outerShdw>
                </a:effectLst>
              </a:rPr>
              <a:t>OTROS FUNDAMENTOS LEGALES: </a:t>
            </a:r>
            <a:r>
              <a:rPr lang="es-MX" sz="2000" dirty="0" smtClean="0"/>
              <a:t>Regla </a:t>
            </a:r>
            <a:r>
              <a:rPr lang="es-MX" sz="2000" dirty="0"/>
              <a:t>2.8.1.16 de la Resolución Miscelánea Fiscal 2015 y Noveno </a:t>
            </a:r>
            <a:r>
              <a:rPr lang="es-MX" sz="2000" dirty="0" smtClean="0"/>
              <a:t>Artículo </a:t>
            </a:r>
            <a:r>
              <a:rPr lang="es-MX" sz="2000" dirty="0"/>
              <a:t>de la Séptima Resolución de Modificaciones a la </a:t>
            </a:r>
            <a:r>
              <a:rPr lang="es-MX" sz="2000" dirty="0" smtClean="0"/>
              <a:t>RMF 2014</a:t>
            </a:r>
            <a:r>
              <a:rPr lang="es-MX" sz="2000" dirty="0"/>
              <a:t>.​</a:t>
            </a:r>
            <a:endParaRPr lang="es-MX" sz="20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31370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INFORMACION DE OPERACIONES RELEVANTES</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MX" sz="2000" u="sng" dirty="0" smtClean="0">
                <a:solidFill>
                  <a:srgbClr val="000090"/>
                </a:solidFill>
                <a:effectLst>
                  <a:outerShdw blurRad="38100" dist="38100" dir="2700000" algn="tl">
                    <a:srgbClr val="000000">
                      <a:alpha val="43137"/>
                    </a:srgbClr>
                  </a:outerShdw>
                </a:effectLst>
              </a:rPr>
              <a:t>QUIENES </a:t>
            </a:r>
            <a:r>
              <a:rPr lang="es-MX" sz="2000" u="sng" dirty="0">
                <a:solidFill>
                  <a:srgbClr val="000090"/>
                </a:solidFill>
                <a:effectLst>
                  <a:outerShdw blurRad="38100" dist="38100" dir="2700000" algn="tl">
                    <a:srgbClr val="000000">
                      <a:alpha val="43137"/>
                    </a:srgbClr>
                  </a:outerShdw>
                </a:effectLst>
              </a:rPr>
              <a:t>SON OBLIGADOS</a:t>
            </a:r>
          </a:p>
          <a:p>
            <a:r>
              <a:rPr lang="es-MX" sz="2000" dirty="0" smtClean="0"/>
              <a:t>Obligación de presentar por parte de los contribuyentes (personas morales y personas físicas) información de OPERACIONES RELEVANTES cuando las tengan.</a:t>
            </a:r>
          </a:p>
          <a:p>
            <a:endParaRPr lang="es-MX" sz="2000" dirty="0" smtClean="0"/>
          </a:p>
          <a:p>
            <a:r>
              <a:rPr lang="es-MX" sz="2000" u="sng" dirty="0" smtClean="0">
                <a:solidFill>
                  <a:srgbClr val="000090"/>
                </a:solidFill>
                <a:effectLst>
                  <a:outerShdw blurRad="38100" dist="38100" dir="2700000" algn="tl">
                    <a:srgbClr val="000000">
                      <a:alpha val="43137"/>
                    </a:srgbClr>
                  </a:outerShdw>
                </a:effectLst>
              </a:rPr>
              <a:t>COMO </a:t>
            </a:r>
            <a:r>
              <a:rPr lang="es-MX" sz="2000" u="sng" dirty="0">
                <a:solidFill>
                  <a:srgbClr val="000090"/>
                </a:solidFill>
                <a:effectLst>
                  <a:outerShdw blurRad="38100" dist="38100" dir="2700000" algn="tl">
                    <a:srgbClr val="000000">
                      <a:alpha val="43137"/>
                    </a:srgbClr>
                  </a:outerShdw>
                </a:effectLst>
              </a:rPr>
              <a:t>PRESENTARLA</a:t>
            </a:r>
          </a:p>
          <a:p>
            <a:r>
              <a:rPr lang="es-MX" sz="2000" dirty="0" smtClean="0"/>
              <a:t>Mediante Forma Oficial 76 en Excel "Información de operaciones relevantes (artículo 31-A del CFF)".</a:t>
            </a:r>
          </a:p>
          <a:p>
            <a:endParaRPr lang="es-MX" sz="2000" dirty="0" smtClean="0"/>
          </a:p>
          <a:p>
            <a:r>
              <a:rPr lang="es-MX" sz="2000" u="sng" dirty="0" smtClean="0">
                <a:solidFill>
                  <a:srgbClr val="000090"/>
                </a:solidFill>
                <a:effectLst>
                  <a:outerShdw blurRad="38100" dist="38100" dir="2700000" algn="tl">
                    <a:srgbClr val="000000">
                      <a:alpha val="43137"/>
                    </a:srgbClr>
                  </a:outerShdw>
                </a:effectLst>
              </a:rPr>
              <a:t>CUANDO</a:t>
            </a:r>
            <a:endParaRPr lang="es-MX" sz="2000" u="sng" dirty="0">
              <a:solidFill>
                <a:srgbClr val="000090"/>
              </a:solidFill>
              <a:effectLst>
                <a:outerShdw blurRad="38100" dist="38100" dir="2700000" algn="tl">
                  <a:srgbClr val="000000">
                    <a:alpha val="43137"/>
                  </a:srgbClr>
                </a:outerShdw>
              </a:effectLst>
            </a:endParaRPr>
          </a:p>
          <a:p>
            <a:r>
              <a:rPr lang="es-MX" sz="2000" dirty="0"/>
              <a:t>No es una obligación </a:t>
            </a:r>
            <a:r>
              <a:rPr lang="es-MX" sz="2000" dirty="0" smtClean="0"/>
              <a:t>periódica. Normalmente </a:t>
            </a:r>
            <a:r>
              <a:rPr lang="es-MX" sz="2000" dirty="0"/>
              <a:t>se presentará dentro de los 30 días siguientes a la realización de las </a:t>
            </a:r>
            <a:r>
              <a:rPr lang="es-MX" sz="2000" dirty="0" smtClean="0"/>
              <a:t>“operaciones relevantes”. </a:t>
            </a:r>
          </a:p>
          <a:p>
            <a:r>
              <a:rPr lang="es-MX" sz="2000" dirty="0" smtClean="0"/>
              <a:t>Se presentará </a:t>
            </a:r>
            <a:r>
              <a:rPr lang="es-MX" sz="2000" dirty="0"/>
              <a:t>sólo en el caso de que se lleven a cabo las operaciones que se señalen en el formato </a:t>
            </a:r>
            <a:r>
              <a:rPr lang="es-MX" sz="2000" dirty="0" smtClean="0"/>
              <a:t>oficial 76.</a:t>
            </a:r>
            <a:endParaRPr lang="es-MX" sz="2000" dirty="0"/>
          </a:p>
          <a:p>
            <a:endParaRPr lang="es-MX" sz="2000" dirty="0"/>
          </a:p>
          <a:p>
            <a:endParaRPr lang="es-MX" sz="2000" dirty="0"/>
          </a:p>
          <a:p>
            <a:endParaRPr lang="es-MX" sz="2000" dirty="0" smtClean="0"/>
          </a:p>
          <a:p>
            <a:endParaRPr lang="es-MX" sz="20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9256422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INFORMACION DE OPERACIONES RELEVANTES</a:t>
            </a:r>
            <a:endParaRPr lang="en-US" dirty="0"/>
          </a:p>
        </p:txBody>
      </p:sp>
      <p:sp>
        <p:nvSpPr>
          <p:cNvPr id="3" name="Content Placeholder 2"/>
          <p:cNvSpPr>
            <a:spLocks noGrp="1"/>
          </p:cNvSpPr>
          <p:nvPr>
            <p:ph idx="1"/>
          </p:nvPr>
        </p:nvSpPr>
        <p:spPr>
          <a:xfrm>
            <a:off x="0" y="988890"/>
            <a:ext cx="9143999" cy="5869110"/>
          </a:xfrm>
        </p:spPr>
        <p:txBody>
          <a:bodyPr>
            <a:noAutofit/>
          </a:bodyPr>
          <a:lstStyle/>
          <a:p>
            <a:r>
              <a:rPr lang="es-MX" sz="1800" u="sng" dirty="0">
                <a:solidFill>
                  <a:srgbClr val="000090"/>
                </a:solidFill>
                <a:effectLst>
                  <a:outerShdw blurRad="38100" dist="38100" dir="2700000" algn="tl">
                    <a:srgbClr val="000000">
                      <a:alpha val="43137"/>
                    </a:srgbClr>
                  </a:outerShdw>
                </a:effectLst>
              </a:rPr>
              <a:t>OPERACIONES </a:t>
            </a:r>
            <a:r>
              <a:rPr lang="es-MX" sz="1800" u="sng" dirty="0" smtClean="0">
                <a:solidFill>
                  <a:srgbClr val="000090"/>
                </a:solidFill>
                <a:effectLst>
                  <a:outerShdw blurRad="38100" dist="38100" dir="2700000" algn="tl">
                    <a:srgbClr val="000000">
                      <a:alpha val="43137"/>
                    </a:srgbClr>
                  </a:outerShdw>
                </a:effectLst>
              </a:rPr>
              <a:t>RELEVANTES A </a:t>
            </a:r>
            <a:r>
              <a:rPr lang="es-MX" sz="1800" u="sng" dirty="0">
                <a:solidFill>
                  <a:srgbClr val="000090"/>
                </a:solidFill>
                <a:effectLst>
                  <a:outerShdw blurRad="38100" dist="38100" dir="2700000" algn="tl">
                    <a:srgbClr val="000000">
                      <a:alpha val="43137"/>
                    </a:srgbClr>
                  </a:outerShdw>
                </a:effectLst>
              </a:rPr>
              <a:t>REPORTAR</a:t>
            </a:r>
          </a:p>
          <a:p>
            <a:r>
              <a:rPr lang="es-MX" sz="1800" dirty="0" smtClean="0"/>
              <a:t>Formato </a:t>
            </a:r>
            <a:r>
              <a:rPr lang="es-MX" sz="1800" dirty="0"/>
              <a:t>76 contiene un catálogo de 36 operaciones relevantes clasificadas en 5 apartados:</a:t>
            </a:r>
          </a:p>
          <a:p>
            <a:pPr>
              <a:buFont typeface="+mj-lt"/>
              <a:buAutoNum type="arabicPeriod"/>
            </a:pPr>
            <a:r>
              <a:rPr lang="es-MX" sz="1800" b="0" dirty="0" smtClean="0"/>
              <a:t>Operaciones financieras establecidas en los artículos 20 y 21 de la LISR. </a:t>
            </a:r>
          </a:p>
          <a:p>
            <a:pPr>
              <a:buFont typeface="+mj-lt"/>
              <a:buAutoNum type="arabicPeriod"/>
            </a:pPr>
            <a:r>
              <a:rPr lang="es-MX" sz="1800" b="0" dirty="0" smtClean="0"/>
              <a:t>Operaciones de precios de transferencia</a:t>
            </a:r>
            <a:r>
              <a:rPr lang="es-MX" sz="1800" b="0" dirty="0"/>
              <a:t>. </a:t>
            </a:r>
            <a:r>
              <a:rPr lang="es-MX" sz="1800" b="0" dirty="0" smtClean="0"/>
              <a:t>(Que </a:t>
            </a:r>
            <a:r>
              <a:rPr lang="es-MX" sz="1800" b="0" dirty="0"/>
              <a:t>hayan modificado por más de un 20% o de $ 5,000,000 del valor de la transacción </a:t>
            </a:r>
            <a:r>
              <a:rPr lang="es-MX" sz="1800" b="0" dirty="0" smtClean="0"/>
              <a:t>original).</a:t>
            </a:r>
          </a:p>
          <a:p>
            <a:pPr>
              <a:buFont typeface="+mj-lt"/>
              <a:buAutoNum type="arabicPeriod"/>
            </a:pPr>
            <a:r>
              <a:rPr lang="es-MX" sz="1800" b="0" dirty="0"/>
              <a:t>Cambios en la participación en el capital y de residencia fiscal </a:t>
            </a:r>
            <a:r>
              <a:rPr lang="es-MX" sz="1800" b="0" dirty="0" smtClean="0"/>
              <a:t>(</a:t>
            </a:r>
            <a:r>
              <a:rPr lang="es-MX" sz="1800" dirty="0"/>
              <a:t>Cambio en </a:t>
            </a:r>
            <a:r>
              <a:rPr lang="es-MX" sz="1800" dirty="0" smtClean="0"/>
              <a:t>part. </a:t>
            </a:r>
            <a:r>
              <a:rPr lang="es-MX" sz="1800" dirty="0"/>
              <a:t>de los socios de manera directa, </a:t>
            </a:r>
            <a:r>
              <a:rPr lang="es-MX" sz="1800" dirty="0" smtClean="0"/>
              <a:t>enaj. </a:t>
            </a:r>
            <a:r>
              <a:rPr lang="es-MX" sz="1800" dirty="0"/>
              <a:t>de acciones y cambio de </a:t>
            </a:r>
            <a:r>
              <a:rPr lang="es-MX" sz="1800" dirty="0" smtClean="0"/>
              <a:t>res. </a:t>
            </a:r>
            <a:r>
              <a:rPr lang="es-MX" sz="1800" dirty="0"/>
              <a:t>fiscal de un país a </a:t>
            </a:r>
            <a:r>
              <a:rPr lang="es-MX" sz="1800" dirty="0" smtClean="0"/>
              <a:t>otro</a:t>
            </a:r>
            <a:r>
              <a:rPr lang="es-MX" sz="1800" b="0" dirty="0" smtClean="0"/>
              <a:t>).</a:t>
            </a:r>
          </a:p>
          <a:p>
            <a:pPr>
              <a:buFont typeface="+mj-lt"/>
              <a:buAutoNum type="arabicPeriod"/>
            </a:pPr>
            <a:r>
              <a:rPr lang="es-MX" sz="1800" b="0" dirty="0" smtClean="0"/>
              <a:t>Reorganización </a:t>
            </a:r>
            <a:r>
              <a:rPr lang="es-MX" sz="1800" b="0" dirty="0"/>
              <a:t>y </a:t>
            </a:r>
            <a:r>
              <a:rPr lang="es-MX" sz="1800" b="0" dirty="0" smtClean="0"/>
              <a:t>reestructuras. (Accionarias).</a:t>
            </a:r>
          </a:p>
          <a:p>
            <a:pPr>
              <a:buFont typeface="+mj-lt"/>
              <a:buAutoNum type="arabicPeriod"/>
            </a:pPr>
            <a:r>
              <a:rPr lang="es-MX" sz="1800" b="0" dirty="0" smtClean="0"/>
              <a:t>Otras operaciones relevantes. En él se contemplan, entre otras, las siguientes:</a:t>
            </a:r>
          </a:p>
          <a:p>
            <a:pPr lvl="3">
              <a:buFont typeface="Arial"/>
              <a:buChar char="•"/>
            </a:pPr>
            <a:r>
              <a:rPr lang="es-MX" sz="1800" u="sng" dirty="0" smtClean="0"/>
              <a:t>Enajenación de bienes intangibles</a:t>
            </a:r>
            <a:r>
              <a:rPr lang="es-MX" sz="1800" b="0" dirty="0" smtClean="0"/>
              <a:t>, no se precisa si dichos bienes forman parte de los activos intangibles de una empresa (marcas, patentes, etc.) o si se incluye conceptos que forman parte del inventario (como en empresas de software y que todos los días realiza este tipo de operaciones).</a:t>
            </a:r>
          </a:p>
          <a:p>
            <a:pPr lvl="3">
              <a:buFont typeface="Arial"/>
              <a:buChar char="•"/>
            </a:pPr>
            <a:r>
              <a:rPr lang="es-MX" sz="1800" i="1" u="sng" dirty="0" smtClean="0"/>
              <a:t>Enajenación de activos financieros</a:t>
            </a:r>
            <a:r>
              <a:rPr lang="es-MX" sz="1800" u="sng" dirty="0" smtClean="0"/>
              <a:t>.</a:t>
            </a:r>
            <a:r>
              <a:rPr lang="es-MX" sz="1800" u="sng" dirty="0"/>
              <a:t> </a:t>
            </a:r>
            <a:r>
              <a:rPr lang="es-MX" sz="1800" dirty="0"/>
              <a:t>S</a:t>
            </a:r>
            <a:r>
              <a:rPr lang="es-MX" sz="1800" b="0" dirty="0" smtClean="0"/>
              <a:t>e debe precisar el concepto de estos activos, y si en su caso, se estará a las definiciones previstas en el boletín C-2 de las NIF.</a:t>
            </a:r>
          </a:p>
          <a:p>
            <a:pPr lvl="3">
              <a:buFont typeface="Arial"/>
              <a:buChar char="•"/>
            </a:pPr>
            <a:r>
              <a:rPr lang="es-MX" sz="1800" b="1" i="1" u="sng" dirty="0"/>
              <a:t>O</a:t>
            </a:r>
            <a:r>
              <a:rPr lang="es-MX" sz="1800" b="1" i="1" u="sng" dirty="0" smtClean="0"/>
              <a:t>peraciones con países que tienen un sistema de tributación territorial en las cuales haya aplicado beneficios de tratados para evitar la doble imposición</a:t>
            </a:r>
            <a:r>
              <a:rPr lang="es-MX" sz="1800" u="sng" dirty="0" smtClean="0"/>
              <a:t>.</a:t>
            </a:r>
            <a:endParaRPr lang="es-MX" sz="18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2560795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INFORMACION DE OPERACIONES RELEVANTES</a:t>
            </a:r>
            <a:endParaRPr lang="en-US" dirty="0"/>
          </a:p>
        </p:txBody>
      </p:sp>
      <p:sp>
        <p:nvSpPr>
          <p:cNvPr id="3" name="Content Placeholder 2"/>
          <p:cNvSpPr>
            <a:spLocks noGrp="1"/>
          </p:cNvSpPr>
          <p:nvPr>
            <p:ph idx="1"/>
          </p:nvPr>
        </p:nvSpPr>
        <p:spPr>
          <a:xfrm>
            <a:off x="0" y="988890"/>
            <a:ext cx="9143999" cy="5869110"/>
          </a:xfrm>
        </p:spPr>
        <p:txBody>
          <a:bodyPr>
            <a:noAutofit/>
          </a:bodyPr>
          <a:lstStyle/>
          <a:p>
            <a:r>
              <a:rPr lang="es-MX" sz="2000" u="sng" dirty="0" smtClean="0">
                <a:solidFill>
                  <a:srgbClr val="000090"/>
                </a:solidFill>
                <a:effectLst>
                  <a:outerShdw blurRad="38100" dist="38100" dir="2700000" algn="tl">
                    <a:srgbClr val="000000">
                      <a:alpha val="43137"/>
                    </a:srgbClr>
                  </a:outerShdw>
                </a:effectLst>
              </a:rPr>
              <a:t>1 - Operaciones </a:t>
            </a:r>
            <a:r>
              <a:rPr lang="es-MX" sz="2000" u="sng" dirty="0">
                <a:solidFill>
                  <a:srgbClr val="000090"/>
                </a:solidFill>
                <a:effectLst>
                  <a:outerShdw blurRad="38100" dist="38100" dir="2700000" algn="tl">
                    <a:srgbClr val="000000">
                      <a:alpha val="43137"/>
                    </a:srgbClr>
                  </a:outerShdw>
                </a:effectLst>
              </a:rPr>
              <a:t>financieras establecidas en los artículos 20 y 21 de la LISR. </a:t>
            </a:r>
          </a:p>
          <a:p>
            <a:r>
              <a:rPr lang="es-ES_tradnl" sz="2000" dirty="0"/>
              <a:t>1.-    Pago de cantidades iniciales por operaciones financieras que hayan representado más del 20% del valor del subyacente.</a:t>
            </a:r>
            <a:endParaRPr lang="es-MX" sz="2000" dirty="0"/>
          </a:p>
          <a:p>
            <a:r>
              <a:rPr lang="es-ES_tradnl" sz="2000" dirty="0"/>
              <a:t>2.-    Operaciones financieras compuestas y/o estructuradas</a:t>
            </a:r>
            <a:endParaRPr lang="es-MX" sz="2000" dirty="0"/>
          </a:p>
          <a:p>
            <a:r>
              <a:rPr lang="es-ES_tradnl" sz="2000" dirty="0"/>
              <a:t>3.-    Operaciones financieras con fines de cobertura comercial</a:t>
            </a:r>
            <a:endParaRPr lang="es-MX" sz="2000" dirty="0"/>
          </a:p>
          <a:p>
            <a:r>
              <a:rPr lang="es-ES_tradnl" sz="2000" dirty="0"/>
              <a:t>4.-    Operaciones financieras con fines de negociación</a:t>
            </a:r>
            <a:endParaRPr lang="es-MX" sz="2000" dirty="0"/>
          </a:p>
          <a:p>
            <a:r>
              <a:rPr lang="es-ES_tradnl" sz="2000" dirty="0"/>
              <a:t>5.-    Operaciones financieras donde el principal, los intereses y accesorios provienen de la segregación de un título de crédito o cualquier instrumento financiero</a:t>
            </a:r>
            <a:endParaRPr lang="es-MX" sz="2000" dirty="0"/>
          </a:p>
          <a:p>
            <a:r>
              <a:rPr lang="es-ES_tradnl" sz="2000" dirty="0"/>
              <a:t>6.-    Enajenación por separado del título valor principal relacionado con bonos o cualquier instrumento financiero</a:t>
            </a:r>
            <a:endParaRPr lang="es-MX" sz="2000" dirty="0"/>
          </a:p>
          <a:p>
            <a:r>
              <a:rPr lang="es-ES_tradnl" sz="2000" dirty="0"/>
              <a:t>7.-    Enajenación por separado de cupones de intereses relacionados con bonos o cualquier instrumento financiero</a:t>
            </a:r>
            <a:endParaRPr lang="es-MX" sz="2000" dirty="0"/>
          </a:p>
          <a:p>
            <a:r>
              <a:rPr lang="es-ES_tradnl" sz="2000" dirty="0"/>
              <a:t>8.-    Terminación de manera anticipada de operaciones financieras</a:t>
            </a:r>
            <a:endParaRPr lang="es-MX" sz="2000" dirty="0"/>
          </a:p>
          <a:p>
            <a:r>
              <a:rPr lang="es-ES_tradnl" sz="2000" dirty="0"/>
              <a:t>9.-    Operaciones financieras en las cuales no haya ejercido la opción establecida</a:t>
            </a:r>
            <a:endParaRPr lang="es-MX" sz="2000" dirty="0"/>
          </a:p>
          <a:p>
            <a:pPr marL="0" indent="0"/>
            <a:endParaRPr lang="es-MX" sz="2000" b="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7146449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INFORMACION DE OPERACIONES RELEVANTES</a:t>
            </a:r>
            <a:endParaRPr lang="en-US" dirty="0"/>
          </a:p>
        </p:txBody>
      </p:sp>
      <p:sp>
        <p:nvSpPr>
          <p:cNvPr id="3" name="Content Placeholder 2"/>
          <p:cNvSpPr>
            <a:spLocks noGrp="1"/>
          </p:cNvSpPr>
          <p:nvPr>
            <p:ph idx="1"/>
          </p:nvPr>
        </p:nvSpPr>
        <p:spPr>
          <a:xfrm>
            <a:off x="0" y="988890"/>
            <a:ext cx="9143999" cy="5869110"/>
          </a:xfrm>
        </p:spPr>
        <p:txBody>
          <a:bodyPr>
            <a:noAutofit/>
          </a:bodyPr>
          <a:lstStyle/>
          <a:p>
            <a:r>
              <a:rPr lang="es-MX" sz="2000" u="sng" dirty="0" smtClean="0">
                <a:solidFill>
                  <a:srgbClr val="000090"/>
                </a:solidFill>
                <a:effectLst>
                  <a:outerShdw blurRad="38100" dist="38100" dir="2700000" algn="tl">
                    <a:srgbClr val="000000">
                      <a:alpha val="43137"/>
                    </a:srgbClr>
                  </a:outerShdw>
                </a:effectLst>
              </a:rPr>
              <a:t>2 - Operaciones </a:t>
            </a:r>
            <a:r>
              <a:rPr lang="es-MX" sz="2000" u="sng" dirty="0">
                <a:solidFill>
                  <a:srgbClr val="000090"/>
                </a:solidFill>
                <a:effectLst>
                  <a:outerShdw blurRad="38100" dist="38100" dir="2700000" algn="tl">
                    <a:srgbClr val="000000">
                      <a:alpha val="43137"/>
                    </a:srgbClr>
                  </a:outerShdw>
                </a:effectLst>
              </a:rPr>
              <a:t>de precios de transferencia.</a:t>
            </a:r>
          </a:p>
          <a:p>
            <a:r>
              <a:rPr lang="es-ES_tradnl" sz="2000" dirty="0"/>
              <a:t>10.- Realización de ajustes en el ejercicio actual que han modificado en más de un 20% el valor original de un tipo de transacción con partes relacionadas correspondientes a ejercicios anteriores para quedar pactadas como lo harían con o entre partes independientes en operaciones comparables. Debe indicarse si dicha transacción es de ingreso, costo o gasto</a:t>
            </a:r>
            <a:endParaRPr lang="es-MX" sz="2000" dirty="0"/>
          </a:p>
          <a:p>
            <a:r>
              <a:rPr lang="es-ES_tradnl" sz="2000" dirty="0"/>
              <a:t>11.- Realización de ajustes en el ejercicio actual que han modificado en más de $5,000,000 el valor original de un tipo de transacción con partes relacionadas correspondientes a ejercicios anteriores para quedar pactadas como lo harían con o entre partes independientes en operaciones comparables. Debe indicarse si dicha transacción es de ingreso, costo o gasto.</a:t>
            </a:r>
            <a:endParaRPr lang="es-MX" sz="2000" dirty="0"/>
          </a:p>
          <a:p>
            <a:r>
              <a:rPr lang="es-ES_tradnl" sz="2000" dirty="0"/>
              <a:t>12.- Realización de ajustes que han modificado en más de un 20% el valor original de un tipo de transacción con partes relacionadas correspondientes al ejercicio actual para quedar pactadas como lo harían con o entre partes independientes en operaciones comparables. Debe indicarse si dicha transacción es de ingreso, costo o </a:t>
            </a:r>
            <a:r>
              <a:rPr lang="es-ES_tradnl" sz="2000" dirty="0" smtClean="0"/>
              <a:t>gasto</a:t>
            </a:r>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3566047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INFORMACION DE OPERACIONES RELEVANTES</a:t>
            </a:r>
            <a:endParaRPr lang="en-US" dirty="0"/>
          </a:p>
        </p:txBody>
      </p:sp>
      <p:sp>
        <p:nvSpPr>
          <p:cNvPr id="3" name="Content Placeholder 2"/>
          <p:cNvSpPr>
            <a:spLocks noGrp="1"/>
          </p:cNvSpPr>
          <p:nvPr>
            <p:ph idx="1"/>
          </p:nvPr>
        </p:nvSpPr>
        <p:spPr>
          <a:xfrm>
            <a:off x="0" y="988890"/>
            <a:ext cx="9143999" cy="5869110"/>
          </a:xfrm>
        </p:spPr>
        <p:txBody>
          <a:bodyPr>
            <a:noAutofit/>
          </a:bodyPr>
          <a:lstStyle/>
          <a:p>
            <a:r>
              <a:rPr lang="es-MX" sz="2000" u="sng" dirty="0" smtClean="0">
                <a:solidFill>
                  <a:srgbClr val="000090"/>
                </a:solidFill>
                <a:effectLst>
                  <a:outerShdw blurRad="38100" dist="38100" dir="2700000" algn="tl">
                    <a:srgbClr val="000000">
                      <a:alpha val="43137"/>
                    </a:srgbClr>
                  </a:outerShdw>
                </a:effectLst>
              </a:rPr>
              <a:t>2 - Operaciones </a:t>
            </a:r>
            <a:r>
              <a:rPr lang="es-MX" sz="2000" u="sng" dirty="0">
                <a:solidFill>
                  <a:srgbClr val="000090"/>
                </a:solidFill>
                <a:effectLst>
                  <a:outerShdw blurRad="38100" dist="38100" dir="2700000" algn="tl">
                    <a:srgbClr val="000000">
                      <a:alpha val="43137"/>
                    </a:srgbClr>
                  </a:outerShdw>
                </a:effectLst>
              </a:rPr>
              <a:t>de precios de transferencia.</a:t>
            </a:r>
          </a:p>
          <a:p>
            <a:r>
              <a:rPr lang="es-ES_tradnl" sz="2000" dirty="0" smtClean="0"/>
              <a:t>13</a:t>
            </a:r>
            <a:r>
              <a:rPr lang="es-ES_tradnl" sz="2000" dirty="0"/>
              <a:t>.- Realización de ajustes que han modificado en más de $ 5,000,000 el valor original de un tipo de transacción con partes relacionadas correspondientes al ejercicio actual para quedar pactadas, como lo harían con o entre partes independientes en operaciones comparables. Debe indicarse si dicha transacción es de ingreso, costo o gasto</a:t>
            </a:r>
            <a:endParaRPr lang="es-MX" sz="2000" dirty="0"/>
          </a:p>
          <a:p>
            <a:r>
              <a:rPr lang="es-ES_tradnl" sz="2000" dirty="0"/>
              <a:t>14.- Determino gastos por regalías con base en valores residuales de utilidad y/o efectuó pagos de dichos pagos.</a:t>
            </a:r>
            <a:endParaRPr lang="es-MX" sz="2000" dirty="0"/>
          </a:p>
          <a:p>
            <a:pPr marL="0" indent="0"/>
            <a:endParaRPr lang="es-MX" sz="2000" b="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8684545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INFORMACION DE OPERACIONES RELEVANTES</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MX" sz="2000" u="sng" dirty="0" smtClean="0">
                <a:solidFill>
                  <a:srgbClr val="000090"/>
                </a:solidFill>
                <a:effectLst>
                  <a:outerShdw blurRad="38100" dist="38100" dir="2700000" algn="tl">
                    <a:srgbClr val="000000">
                      <a:alpha val="43137"/>
                    </a:srgbClr>
                  </a:outerShdw>
                </a:effectLst>
              </a:rPr>
              <a:t>3 - Cambios </a:t>
            </a:r>
            <a:r>
              <a:rPr lang="es-MX" sz="2000" u="sng" dirty="0">
                <a:solidFill>
                  <a:srgbClr val="000090"/>
                </a:solidFill>
                <a:effectLst>
                  <a:outerShdw blurRad="38100" dist="38100" dir="2700000" algn="tl">
                    <a:srgbClr val="000000">
                      <a:alpha val="43137"/>
                    </a:srgbClr>
                  </a:outerShdw>
                </a:effectLst>
              </a:rPr>
              <a:t>en la participación en el capital y de residencia fiscal.</a:t>
            </a:r>
          </a:p>
          <a:p>
            <a:r>
              <a:rPr lang="es-ES_tradnl" sz="2000" dirty="0"/>
              <a:t>15.- Cambio de socios o accionistas de manera directa. Debe capturarse la fecha de dicho cambio.</a:t>
            </a:r>
            <a:endParaRPr lang="es-MX" sz="2000" dirty="0"/>
          </a:p>
          <a:p>
            <a:r>
              <a:rPr lang="es-ES_tradnl" sz="2000" dirty="0"/>
              <a:t>16.- Cambio de socios o accionistas de manera indirecta. Debe capturarse la fecha de dicho cambio.</a:t>
            </a:r>
            <a:endParaRPr lang="es-MX" sz="2000" dirty="0"/>
          </a:p>
          <a:p>
            <a:r>
              <a:rPr lang="es-ES_tradnl" sz="2000" dirty="0"/>
              <a:t>17.- Enajenación de acciones. Debe capturarse la fecha e importe de la transacción, además de manifestar si se obtuvo utilidad o perdida fiscal.</a:t>
            </a:r>
            <a:endParaRPr lang="es-MX" sz="2000" dirty="0"/>
          </a:p>
          <a:p>
            <a:r>
              <a:rPr lang="es-ES_tradnl" sz="2000" dirty="0"/>
              <a:t>18.- Realizo un cambio de residencia fiscal del extranjero a México. Debe manifestarse a que país</a:t>
            </a:r>
            <a:endParaRPr lang="es-MX" sz="2000" dirty="0"/>
          </a:p>
          <a:p>
            <a:r>
              <a:rPr lang="es-ES_tradnl" sz="2000" dirty="0"/>
              <a:t>19.- Obtención de residencia fiscal en México, además de mantenerla en otro país. Debe manifestarse a que país</a:t>
            </a:r>
            <a:endParaRPr lang="es-MX" sz="2000" dirty="0"/>
          </a:p>
          <a:p>
            <a:r>
              <a:rPr lang="es-ES_tradnl" sz="2000" dirty="0"/>
              <a:t>20.- Obtención de residencia fiscal en otro país, manteniendo su residencia en México. Debe manifestarse a que país.</a:t>
            </a:r>
            <a:endParaRPr lang="es-MX" sz="2000" dirty="0"/>
          </a:p>
          <a:p>
            <a:pPr marL="0" indent="0"/>
            <a:endParaRPr lang="es-MX" sz="2000" b="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2749395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INFORMACION DE OPERACIONES RELEVANTES</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MX" sz="2000" u="sng" dirty="0" smtClean="0">
                <a:solidFill>
                  <a:srgbClr val="000090"/>
                </a:solidFill>
                <a:effectLst>
                  <a:outerShdw blurRad="38100" dist="38100" dir="2700000" algn="tl">
                    <a:srgbClr val="000000">
                      <a:alpha val="43137"/>
                    </a:srgbClr>
                  </a:outerShdw>
                </a:effectLst>
              </a:rPr>
              <a:t>4 - Reorganización </a:t>
            </a:r>
            <a:r>
              <a:rPr lang="es-MX" sz="2000" u="sng" dirty="0">
                <a:solidFill>
                  <a:srgbClr val="000090"/>
                </a:solidFill>
                <a:effectLst>
                  <a:outerShdw blurRad="38100" dist="38100" dir="2700000" algn="tl">
                    <a:srgbClr val="000000">
                      <a:alpha val="43137"/>
                    </a:srgbClr>
                  </a:outerShdw>
                </a:effectLst>
              </a:rPr>
              <a:t>y reestructuras.</a:t>
            </a:r>
          </a:p>
          <a:p>
            <a:r>
              <a:rPr lang="es-ES_tradnl" sz="2000" dirty="0"/>
              <a:t>21.- Reestructura o reorganización por enajenación de acciones. Debe manifestarse fecha y resultado fiscal de las operaciones, utilidad o perdida fiscal.</a:t>
            </a:r>
            <a:endParaRPr lang="es-MX" sz="2000" dirty="0"/>
          </a:p>
          <a:p>
            <a:r>
              <a:rPr lang="es-ES_tradnl" sz="2000" dirty="0"/>
              <a:t>22.- Realizo una centralización o descentralización de alguna de las siguientes funciones por parte del grupo económico al que pertenece: Compras, Tesorería, Logística, Cuentas por cobrar o pagar, nómina o personal.</a:t>
            </a:r>
            <a:endParaRPr lang="es-MX" sz="2000" dirty="0"/>
          </a:p>
          <a:p>
            <a:r>
              <a:rPr lang="es-ES_tradnl" sz="2000" dirty="0"/>
              <a:t>23.- Realizo algún cambio en su modelo de negocios del cual realice o dejo de realizar alguna (s) de la (s) siguiente (s) función (es): Maquila o manufactura de bienes</a:t>
            </a:r>
            <a:r>
              <a:rPr lang="es-ES_tradnl" sz="2000" dirty="0" smtClean="0"/>
              <a:t>, Distribución </a:t>
            </a:r>
            <a:r>
              <a:rPr lang="es-ES_tradnl" sz="2000" dirty="0"/>
              <a:t>y comercialización de bienes, así como Servicios administrativos a favor de un residente en el extranjero</a:t>
            </a:r>
            <a:endParaRPr lang="es-MX" sz="2000" dirty="0"/>
          </a:p>
          <a:p>
            <a:pPr marL="0" indent="0"/>
            <a:endParaRPr lang="es-MX" sz="2000" b="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9685051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INFORMACION DE OPERACIONES RELEVANTES</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MX" sz="2000" u="sng" dirty="0" smtClean="0">
                <a:solidFill>
                  <a:srgbClr val="000090"/>
                </a:solidFill>
                <a:effectLst>
                  <a:outerShdw blurRad="38100" dist="38100" dir="2700000" algn="tl">
                    <a:srgbClr val="000000">
                      <a:alpha val="43137"/>
                    </a:srgbClr>
                  </a:outerShdw>
                </a:effectLst>
              </a:rPr>
              <a:t>5 - Otras </a:t>
            </a:r>
            <a:r>
              <a:rPr lang="es-MX" sz="2000" u="sng" dirty="0">
                <a:solidFill>
                  <a:srgbClr val="000090"/>
                </a:solidFill>
                <a:effectLst>
                  <a:outerShdw blurRad="38100" dist="38100" dir="2700000" algn="tl">
                    <a:srgbClr val="000000">
                      <a:alpha val="43137"/>
                    </a:srgbClr>
                  </a:outerShdw>
                </a:effectLst>
              </a:rPr>
              <a:t>operaciones relevantes</a:t>
            </a:r>
          </a:p>
          <a:p>
            <a:r>
              <a:rPr lang="es-ES_tradnl" sz="2000" dirty="0"/>
              <a:t>24.- Enajenación de bienes intangibles: marcas, patentes, derechos, etc.</a:t>
            </a:r>
            <a:endParaRPr lang="es-MX" sz="2000" dirty="0"/>
          </a:p>
          <a:p>
            <a:r>
              <a:rPr lang="es-ES_tradnl" sz="2000" dirty="0"/>
              <a:t>25.- Enajenación de un bien conservando algún tipo de derecho sobre dicho bien</a:t>
            </a:r>
            <a:endParaRPr lang="es-MX" sz="2000" dirty="0"/>
          </a:p>
          <a:p>
            <a:r>
              <a:rPr lang="es-ES_tradnl" sz="2000" dirty="0"/>
              <a:t>26.- Enajenación de activos financieros: Inversiones</a:t>
            </a:r>
            <a:endParaRPr lang="es-MX" sz="2000" dirty="0"/>
          </a:p>
          <a:p>
            <a:r>
              <a:rPr lang="es-ES_tradnl" sz="2000" dirty="0"/>
              <a:t>27.- Aportación de activos financieros a fideicomisos con el derecho de readquirir dichos activos</a:t>
            </a:r>
            <a:endParaRPr lang="es-MX" sz="2000" dirty="0"/>
          </a:p>
          <a:p>
            <a:r>
              <a:rPr lang="es-ES_tradnl" sz="2000" dirty="0"/>
              <a:t>28.- Enajenación de bienes por fusión o </a:t>
            </a:r>
            <a:r>
              <a:rPr lang="es-ES_tradnl" sz="2000" dirty="0" smtClean="0"/>
              <a:t>escisión</a:t>
            </a:r>
            <a:endParaRPr lang="es-MX" sz="2000" dirty="0"/>
          </a:p>
          <a:p>
            <a:r>
              <a:rPr lang="es-ES_tradnl" sz="2000" dirty="0"/>
              <a:t>29.- Operaciones con países que tienen un sistema de tributación territorial en las cuales haya aplicado beneficios de tratados para evitar la doble imposición en relación con el impuesto sobre la renta</a:t>
            </a:r>
            <a:endParaRPr lang="es-MX" sz="2000" dirty="0"/>
          </a:p>
          <a:p>
            <a:r>
              <a:rPr lang="es-ES_tradnl" sz="2000" dirty="0"/>
              <a:t>30.- Operaciones de financiamiento en las que se haya pactado que la exigibilidad de los intereses sea después de 1 año</a:t>
            </a:r>
            <a:endParaRPr lang="es-MX" sz="2000" dirty="0"/>
          </a:p>
          <a:p>
            <a:pPr marL="0" indent="0"/>
            <a:endParaRPr lang="es-MX" sz="2000" b="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4282641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INFORMACION DE OPERACIONES RELEVANTES</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MX" sz="2000" u="sng" dirty="0" smtClean="0">
                <a:solidFill>
                  <a:srgbClr val="000090"/>
                </a:solidFill>
                <a:effectLst>
                  <a:outerShdw blurRad="38100" dist="38100" dir="2700000" algn="tl">
                    <a:srgbClr val="000000">
                      <a:alpha val="43137"/>
                    </a:srgbClr>
                  </a:outerShdw>
                </a:effectLst>
              </a:rPr>
              <a:t>5 - Otras </a:t>
            </a:r>
            <a:r>
              <a:rPr lang="es-MX" sz="2000" u="sng" dirty="0">
                <a:solidFill>
                  <a:srgbClr val="000090"/>
                </a:solidFill>
                <a:effectLst>
                  <a:outerShdw blurRad="38100" dist="38100" dir="2700000" algn="tl">
                    <a:srgbClr val="000000">
                      <a:alpha val="43137"/>
                    </a:srgbClr>
                  </a:outerShdw>
                </a:effectLst>
              </a:rPr>
              <a:t>operaciones relevantes</a:t>
            </a:r>
          </a:p>
          <a:p>
            <a:r>
              <a:rPr lang="es-ES_tradnl" sz="2000" dirty="0" smtClean="0"/>
              <a:t>31</a:t>
            </a:r>
            <a:r>
              <a:rPr lang="es-ES_tradnl" sz="2000" dirty="0"/>
              <a:t>.- Pago de intereses que provengan de operaciones de financiamiento, cuya exigibilidad fue pactada a más de 1 año</a:t>
            </a:r>
            <a:endParaRPr lang="es-MX" sz="2000" dirty="0"/>
          </a:p>
          <a:p>
            <a:r>
              <a:rPr lang="es-ES_tradnl" sz="2000" dirty="0"/>
              <a:t>32.- Registro de intereses devengados en la contabilidad, que provengan de operaciones de financiamiento cuya exigibilidad de dichos intereses fue pactada a más de 1 año</a:t>
            </a:r>
            <a:endParaRPr lang="es-MX" sz="2000" dirty="0"/>
          </a:p>
          <a:p>
            <a:r>
              <a:rPr lang="es-ES_tradnl" sz="2000" dirty="0"/>
              <a:t>33.- Dividió pérdidas fiscales pendientes de disminuir de ejercicios anteriores con motivo de escisión</a:t>
            </a:r>
            <a:endParaRPr lang="es-MX" sz="2000" dirty="0"/>
          </a:p>
          <a:p>
            <a:r>
              <a:rPr lang="es-ES_tradnl" sz="2000" dirty="0"/>
              <a:t>34.- Le transmitieron pérdidas fiscales pendientes de disminuir de ejercicios anteriores  divididas con motivo de </a:t>
            </a:r>
            <a:r>
              <a:rPr lang="es-ES_tradnl" sz="2000" dirty="0" smtClean="0"/>
              <a:t>escisión</a:t>
            </a:r>
            <a:endParaRPr lang="es-MX" sz="2000" dirty="0"/>
          </a:p>
          <a:p>
            <a:r>
              <a:rPr lang="es-ES_tradnl" sz="2000" dirty="0"/>
              <a:t>35.- Disminuyo perdida fiscal después de una fusión en términos del artículo 58 de la ley del impuesto sobre la Renta vigente</a:t>
            </a:r>
            <a:endParaRPr lang="es-MX" sz="2000" dirty="0"/>
          </a:p>
          <a:p>
            <a:r>
              <a:rPr lang="es-ES_tradnl" sz="2000" dirty="0"/>
              <a:t>36.- Reembolsos de capital o pago de dividendos con recursos provenientes de préstamos recibidos</a:t>
            </a:r>
            <a:r>
              <a:rPr lang="es-ES_tradnl" sz="2000" dirty="0" smtClean="0"/>
              <a:t>.</a:t>
            </a:r>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61891834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INFORMACION DE OPERACIONES RELEVANTES</a:t>
            </a:r>
            <a:endParaRPr lang="en-US" dirty="0"/>
          </a:p>
        </p:txBody>
      </p:sp>
      <p:sp>
        <p:nvSpPr>
          <p:cNvPr id="3" name="Content Placeholder 2"/>
          <p:cNvSpPr>
            <a:spLocks noGrp="1"/>
          </p:cNvSpPr>
          <p:nvPr>
            <p:ph idx="1"/>
          </p:nvPr>
        </p:nvSpPr>
        <p:spPr>
          <a:xfrm>
            <a:off x="0" y="914400"/>
            <a:ext cx="9143999" cy="5943600"/>
          </a:xfrm>
        </p:spPr>
        <p:txBody>
          <a:bodyPr>
            <a:noAutofit/>
          </a:bodyPr>
          <a:lstStyle/>
          <a:p>
            <a:r>
              <a:rPr lang="es-MX" sz="2000" u="sng" dirty="0">
                <a:solidFill>
                  <a:srgbClr val="000090"/>
                </a:solidFill>
                <a:effectLst>
                  <a:outerShdw blurRad="38100" dist="38100" dir="2700000" algn="tl">
                    <a:srgbClr val="000000">
                      <a:alpha val="43137"/>
                    </a:srgbClr>
                  </a:outerShdw>
                </a:effectLst>
              </a:rPr>
              <a:t>CUANDO </a:t>
            </a:r>
            <a:r>
              <a:rPr lang="es-MX" sz="2000" u="sng" dirty="0" smtClean="0">
                <a:solidFill>
                  <a:srgbClr val="000090"/>
                </a:solidFill>
                <a:effectLst>
                  <a:outerShdw blurRad="38100" dist="38100" dir="2700000" algn="tl">
                    <a:srgbClr val="000000">
                      <a:alpha val="43137"/>
                    </a:srgbClr>
                  </a:outerShdw>
                </a:effectLst>
              </a:rPr>
              <a:t>PRESENTARLA (FACILIDAD):</a:t>
            </a:r>
            <a:endParaRPr lang="es-MX" sz="2000" u="sng" dirty="0">
              <a:solidFill>
                <a:srgbClr val="000090"/>
              </a:solidFill>
              <a:effectLst>
                <a:outerShdw blurRad="38100" dist="38100" dir="2700000" algn="tl">
                  <a:srgbClr val="000000">
                    <a:alpha val="43137"/>
                  </a:srgbClr>
                </a:outerShdw>
              </a:effectLst>
            </a:endParaRPr>
          </a:p>
          <a:p>
            <a:r>
              <a:rPr lang="es-MX" sz="2000" u="sng" dirty="0" smtClean="0"/>
              <a:t>REGLA 2.8.1.16. – RMF para </a:t>
            </a:r>
            <a:r>
              <a:rPr lang="es-MX" sz="2000" u="sng" dirty="0"/>
              <a:t>2015 - DOF 30 de diciembre de 2014.</a:t>
            </a:r>
            <a:endParaRPr lang="es-MX" sz="2000" u="sng" dirty="0" smtClean="0"/>
          </a:p>
          <a:p>
            <a:r>
              <a:rPr lang="es-ES_tradnl" sz="2000" dirty="0"/>
              <a:t>Para cumplir con la obligación, los contribuyentes podrán presentar la forma 76, respecto a las operaciones que se hubieren celebrado en el mes de que se trate. </a:t>
            </a:r>
            <a:r>
              <a:rPr lang="es-ES_tradnl" sz="2000" u="sng" dirty="0"/>
              <a:t>No obstante </a:t>
            </a:r>
            <a:r>
              <a:rPr lang="es-ES_tradnl" sz="2000" u="sng" dirty="0" smtClean="0"/>
              <a:t>que se </a:t>
            </a:r>
            <a:r>
              <a:rPr lang="es-ES_tradnl" sz="2000" u="sng" dirty="0"/>
              <a:t>presentará una forma oficial por cada mes del ejercicio, el envío de las mismas al SAT se efectuará de la siguiente manera</a:t>
            </a:r>
            <a:r>
              <a:rPr lang="es-ES_tradnl" sz="2000" u="sng" dirty="0" smtClean="0"/>
              <a:t>:</a:t>
            </a:r>
            <a:endParaRPr lang="es-MX" sz="2000" u="sng" dirty="0" smtClean="0"/>
          </a:p>
          <a:p>
            <a:r>
              <a:rPr lang="es-MX" sz="2000" u="sng" dirty="0" smtClean="0"/>
              <a:t>Declaración del mes:		Fecha límite en que se deberá presentar:</a:t>
            </a:r>
          </a:p>
          <a:p>
            <a:r>
              <a:rPr lang="es-MX" sz="2000" dirty="0" smtClean="0"/>
              <a:t>Enero, febrero y marzo		Último día del mes de mayo de 2015</a:t>
            </a:r>
          </a:p>
          <a:p>
            <a:r>
              <a:rPr lang="es-MX" sz="2000" dirty="0" smtClean="0"/>
              <a:t>Abril, mayo y junio		Último día del mes de agosto de 2015</a:t>
            </a:r>
          </a:p>
          <a:p>
            <a:r>
              <a:rPr lang="es-MX" sz="2000" dirty="0" smtClean="0"/>
              <a:t>Julio, agosto y septiembre	Último día del mes de noviembre de 2015</a:t>
            </a:r>
          </a:p>
          <a:p>
            <a:r>
              <a:rPr lang="es-MX" sz="2000" dirty="0" smtClean="0"/>
              <a:t>Octubre, noviembre y diciembre	Último día del mes de febrero de 2016</a:t>
            </a:r>
          </a:p>
          <a:p>
            <a:endParaRPr lang="es-MX" sz="2000" u="sng" dirty="0" smtClean="0">
              <a:solidFill>
                <a:srgbClr val="000090"/>
              </a:solidFill>
              <a:effectLst>
                <a:outerShdw blurRad="38100" dist="38100" dir="2700000" algn="tl">
                  <a:srgbClr val="000000">
                    <a:alpha val="43137"/>
                  </a:srgbClr>
                </a:outerShdw>
              </a:effectLst>
            </a:endParaRPr>
          </a:p>
          <a:p>
            <a:r>
              <a:rPr lang="es-MX" sz="2000" u="sng" dirty="0" smtClean="0">
                <a:solidFill>
                  <a:srgbClr val="000090"/>
                </a:solidFill>
                <a:effectLst>
                  <a:outerShdw blurRad="38100" dist="38100" dir="2700000" algn="tl">
                    <a:srgbClr val="000000">
                      <a:alpha val="43137"/>
                    </a:srgbClr>
                  </a:outerShdw>
                </a:effectLst>
              </a:rPr>
              <a:t>DONDE:</a:t>
            </a:r>
            <a:endParaRPr lang="es-MX" sz="2000" u="sng" dirty="0">
              <a:solidFill>
                <a:srgbClr val="000090"/>
              </a:solidFill>
              <a:effectLst>
                <a:outerShdw blurRad="38100" dist="38100" dir="2700000" algn="tl">
                  <a:srgbClr val="000000">
                    <a:alpha val="43137"/>
                  </a:srgbClr>
                </a:outerShdw>
              </a:effectLst>
            </a:endParaRPr>
          </a:p>
          <a:p>
            <a:r>
              <a:rPr lang="es-MX" sz="2000" dirty="0" smtClean="0"/>
              <a:t>A través de la página de Internet del SAT, en la sección “Mi Portal” en el apartado denominado “Servicio o solicitud” en donde se obtendrá acuse de recibo electrónico con número de folio.</a:t>
            </a:r>
          </a:p>
          <a:p>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7688963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INFORMACION DE OPERACIONES RELEVANTES</a:t>
            </a:r>
            <a:endParaRPr lang="en-US" dirty="0"/>
          </a:p>
        </p:txBody>
      </p:sp>
      <p:sp>
        <p:nvSpPr>
          <p:cNvPr id="3" name="Content Placeholder 2"/>
          <p:cNvSpPr>
            <a:spLocks noGrp="1"/>
          </p:cNvSpPr>
          <p:nvPr>
            <p:ph idx="1"/>
          </p:nvPr>
        </p:nvSpPr>
        <p:spPr>
          <a:xfrm>
            <a:off x="0" y="988890"/>
            <a:ext cx="9143999" cy="5869110"/>
          </a:xfrm>
        </p:spPr>
        <p:txBody>
          <a:bodyPr>
            <a:noAutofit/>
          </a:bodyPr>
          <a:lstStyle/>
          <a:p>
            <a:r>
              <a:rPr lang="es-MX" sz="2000" u="sng" dirty="0" smtClean="0">
                <a:solidFill>
                  <a:srgbClr val="000090"/>
                </a:solidFill>
                <a:effectLst>
                  <a:outerShdw blurRad="38100" dist="38100" dir="2700000" algn="tl">
                    <a:srgbClr val="000000">
                      <a:alpha val="43137"/>
                    </a:srgbClr>
                  </a:outerShdw>
                </a:effectLst>
              </a:rPr>
              <a:t>PASOS:</a:t>
            </a:r>
            <a:endParaRPr lang="es-MX" sz="2000" u="sng" dirty="0">
              <a:solidFill>
                <a:srgbClr val="000090"/>
              </a:solidFill>
              <a:effectLst>
                <a:outerShdw blurRad="38100" dist="38100" dir="2700000" algn="tl">
                  <a:srgbClr val="000000">
                    <a:alpha val="43137"/>
                  </a:srgbClr>
                </a:outerShdw>
              </a:effectLst>
            </a:endParaRPr>
          </a:p>
          <a:p>
            <a:pPr>
              <a:buFont typeface="+mj-lt"/>
              <a:buAutoNum type="arabicPeriod"/>
            </a:pPr>
            <a:r>
              <a:rPr lang="es-MX" sz="2000" b="0" dirty="0"/>
              <a:t>Ingresar a la sección Trámites, capturar RFC y contraseña en Mi Portal, e iniciar sesión.</a:t>
            </a:r>
          </a:p>
          <a:p>
            <a:pPr>
              <a:buFont typeface="+mj-lt"/>
              <a:buAutoNum type="arabicPeriod"/>
            </a:pPr>
            <a:r>
              <a:rPr lang="es-MX" sz="2000" b="0" dirty="0"/>
              <a:t>Seleccionar sucesivamente las opciones Servicios por internet: Servicio o solicitud: Solicitud.</a:t>
            </a:r>
          </a:p>
          <a:p>
            <a:pPr>
              <a:buFont typeface="+mj-lt"/>
              <a:buAutoNum type="arabicPeriod"/>
            </a:pPr>
            <a:r>
              <a:rPr lang="es-MX" sz="2000" b="0" dirty="0"/>
              <a:t>Llena los datos solicitados por el formulario electrónico e ingresa archivos con los documentos escaneados.</a:t>
            </a:r>
          </a:p>
          <a:p>
            <a:pPr>
              <a:buFont typeface="+mj-lt"/>
              <a:buAutoNum type="arabicPeriod"/>
            </a:pPr>
            <a:r>
              <a:rPr lang="es-MX" sz="2000" b="0" dirty="0"/>
              <a:t>Envíar el trámite e imprimir el acuse de recibo electrónico</a:t>
            </a:r>
            <a:r>
              <a:rPr lang="es-MX" sz="2000" b="0" dirty="0" smtClean="0"/>
              <a:t>.</a:t>
            </a:r>
            <a:endParaRPr lang="es-MX" sz="2000" u="sng" dirty="0" smtClean="0">
              <a:solidFill>
                <a:srgbClr val="000090"/>
              </a:solidFill>
              <a:effectLst>
                <a:outerShdw blurRad="38100" dist="38100" dir="2700000" algn="tl">
                  <a:srgbClr val="000000">
                    <a:alpha val="43137"/>
                  </a:srgbClr>
                </a:outerShdw>
              </a:effectLst>
            </a:endParaRPr>
          </a:p>
          <a:p>
            <a:r>
              <a:rPr lang="es-MX" sz="2000" u="sng" dirty="0" smtClean="0">
                <a:solidFill>
                  <a:srgbClr val="000090"/>
                </a:solidFill>
                <a:effectLst>
                  <a:outerShdw blurRad="38100" dist="38100" dir="2700000" algn="tl">
                    <a:srgbClr val="000000">
                      <a:alpha val="43137"/>
                    </a:srgbClr>
                  </a:outerShdw>
                </a:effectLst>
              </a:rPr>
              <a:t>SANCIONES:</a:t>
            </a:r>
            <a:endParaRPr lang="es-MX" sz="2000" u="sng" dirty="0">
              <a:solidFill>
                <a:srgbClr val="000090"/>
              </a:solidFill>
              <a:effectLst>
                <a:outerShdw blurRad="38100" dist="38100" dir="2700000" algn="tl">
                  <a:srgbClr val="000000">
                    <a:alpha val="43137"/>
                  </a:srgbClr>
                </a:outerShdw>
              </a:effectLst>
            </a:endParaRPr>
          </a:p>
          <a:p>
            <a:r>
              <a:rPr lang="es-MX" sz="2000" dirty="0" smtClean="0"/>
              <a:t>De acuerdo a los artículos 81, fracción I y 82 fracción I inciso d) </a:t>
            </a:r>
          </a:p>
          <a:p>
            <a:r>
              <a:rPr lang="es-MX" sz="2000" dirty="0" smtClean="0"/>
              <a:t> De $ 11,240.00 a $22,500.00.</a:t>
            </a:r>
          </a:p>
          <a:p>
            <a:r>
              <a:rPr lang="es-MX" sz="2000" dirty="0" smtClean="0"/>
              <a:t>Adicionalmente a lo anterior en caso de que se incumpla con la  presentación de esta declaración en el tiempo impuesto por la autoridad, quienes operen con la administración pública se considerarían incumplidos para efectos de contratar adquisiciones, arrendamientos, servicios u obra pública con el sector público, esto en términos del artículo 32-D, fracción IV del mismo ordenamiento legal.</a:t>
            </a:r>
          </a:p>
          <a:p>
            <a:endParaRPr lang="es-MX" sz="2000" dirty="0" smtClean="0"/>
          </a:p>
          <a:p>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94470763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DEDUCCION PARCIAL EROGACIONES QUE SON ING EXENTOS TRABAJADORES</a:t>
            </a:r>
            <a:endParaRPr lang="en-US" dirty="0"/>
          </a:p>
        </p:txBody>
      </p:sp>
      <p:sp>
        <p:nvSpPr>
          <p:cNvPr id="3" name="Content Placeholder 2"/>
          <p:cNvSpPr>
            <a:spLocks noGrp="1"/>
          </p:cNvSpPr>
          <p:nvPr>
            <p:ph idx="1"/>
          </p:nvPr>
        </p:nvSpPr>
        <p:spPr>
          <a:xfrm>
            <a:off x="0" y="988890"/>
            <a:ext cx="9143999" cy="5869110"/>
          </a:xfrm>
        </p:spPr>
        <p:txBody>
          <a:bodyPr>
            <a:normAutofit/>
          </a:bodyPr>
          <a:lstStyle/>
          <a:p>
            <a:endParaRPr lang="es-ES_tradnl" sz="2000" i="1" dirty="0" smtClean="0"/>
          </a:p>
          <a:p>
            <a:r>
              <a:rPr lang="es-ES_tradnl" sz="2000" u="sng" dirty="0">
                <a:solidFill>
                  <a:srgbClr val="000090"/>
                </a:solidFill>
                <a:effectLst>
                  <a:outerShdw blurRad="38100" dist="38100" dir="2700000" algn="tl">
                    <a:srgbClr val="000000">
                      <a:alpha val="43137"/>
                    </a:srgbClr>
                  </a:outerShdw>
                </a:effectLst>
              </a:rPr>
              <a:t>REFORMA FISCAL 2014</a:t>
            </a:r>
          </a:p>
          <a:p>
            <a:endParaRPr lang="es-ES_tradnl" sz="2000" i="1" dirty="0" smtClean="0"/>
          </a:p>
          <a:p>
            <a:r>
              <a:rPr lang="es-ES_tradnl" sz="2000" u="sng" dirty="0">
                <a:solidFill>
                  <a:srgbClr val="000090"/>
                </a:solidFill>
                <a:effectLst>
                  <a:outerShdw blurRad="38100" dist="38100" dir="2700000" algn="tl">
                    <a:srgbClr val="000000">
                      <a:alpha val="43137"/>
                    </a:srgbClr>
                  </a:outerShdw>
                </a:effectLst>
              </a:rPr>
              <a:t>Artículo 28 LISR 2014</a:t>
            </a:r>
            <a:r>
              <a:rPr lang="es-ES_tradnl" sz="2000" i="1" dirty="0"/>
              <a:t>. Para los efectos de este Título, </a:t>
            </a:r>
            <a:r>
              <a:rPr lang="es-ES_tradnl" sz="2000" i="1" u="sng" dirty="0"/>
              <a:t>no serán deducibles</a:t>
            </a:r>
            <a:r>
              <a:rPr lang="es-ES_tradnl" sz="2000" i="1" dirty="0"/>
              <a:t>:</a:t>
            </a:r>
            <a:endParaRPr lang="es-MX" sz="2000" dirty="0"/>
          </a:p>
          <a:p>
            <a:endParaRPr lang="es-MX" sz="2000" b="0" i="1" dirty="0" smtClean="0"/>
          </a:p>
          <a:p>
            <a:r>
              <a:rPr lang="es-MX" sz="2000" u="sng" dirty="0">
                <a:solidFill>
                  <a:srgbClr val="000090"/>
                </a:solidFill>
                <a:effectLst>
                  <a:outerShdw blurRad="38100" dist="38100" dir="2700000" algn="tl">
                    <a:srgbClr val="000000">
                      <a:alpha val="43137"/>
                    </a:srgbClr>
                  </a:outerShdw>
                </a:effectLst>
              </a:rPr>
              <a:t>XXX. </a:t>
            </a:r>
            <a:r>
              <a:rPr lang="es-MX" sz="2000" b="0" i="1" dirty="0"/>
              <a:t>Los </a:t>
            </a:r>
            <a:r>
              <a:rPr lang="es-MX" sz="2000" b="0" i="1" u="sng" dirty="0"/>
              <a:t>pagos que a su vez sean ingresos exentos para el trabajador</a:t>
            </a:r>
            <a:r>
              <a:rPr lang="es-MX" sz="2000" b="0" i="1" dirty="0"/>
              <a:t>, hasta por la cantidad que resulte de aplicar el factor de 0.53 al monto de dichos pagos. El factor a que se refiere este párrafo será del 0.47 cuando las prestaciones otorgadas por los contribuyentes a favor de sus trabajadores que a su vez sean ingresos exentos para dichos trabajadores, en el ejercicio de que se trate, no disminuyan respecto de los otorgados en el ejercicio fiscal inmediato anterior. </a:t>
            </a:r>
            <a:endParaRPr lang="es-MX" sz="2000" dirty="0"/>
          </a:p>
          <a:p>
            <a:endParaRPr lang="es-MX" sz="20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7498762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DEDUCCION PARCIAL EROGACIONES QUE SON ING EXENTOS TRABAJADORES</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MX" sz="2000" u="sng" dirty="0">
                <a:solidFill>
                  <a:srgbClr val="000090"/>
                </a:solidFill>
                <a:effectLst>
                  <a:outerShdw blurRad="38100" dist="38100" dir="2700000" algn="tl">
                    <a:srgbClr val="000000">
                      <a:alpha val="43137"/>
                    </a:srgbClr>
                  </a:outerShdw>
                </a:effectLst>
              </a:rPr>
              <a:t>CASO PRACTICO</a:t>
            </a:r>
          </a:p>
          <a:p>
            <a:r>
              <a:rPr lang="es-MX" sz="2000" dirty="0"/>
              <a:t>EMPRESA A </a:t>
            </a:r>
          </a:p>
          <a:p>
            <a:r>
              <a:rPr lang="es-MX" sz="2000" dirty="0" smtClean="0"/>
              <a:t>Otorgo </a:t>
            </a:r>
            <a:r>
              <a:rPr lang="es-MX" sz="2000" dirty="0"/>
              <a:t>en </a:t>
            </a:r>
            <a:r>
              <a:rPr lang="es-MX" sz="2000" dirty="0" smtClean="0"/>
              <a:t>2013 </a:t>
            </a:r>
            <a:r>
              <a:rPr lang="es-MX" sz="2000" dirty="0"/>
              <a:t>prestaciones obligatarias de la LFT</a:t>
            </a:r>
            <a:r>
              <a:rPr lang="es-MX" sz="2000" dirty="0" smtClean="0"/>
              <a:t>. No tiene pérdidas de ejercicios anteriores.</a:t>
            </a:r>
            <a:endParaRPr lang="es-MX" sz="2000" dirty="0"/>
          </a:p>
          <a:p>
            <a:endParaRPr lang="es-MX" sz="2000" dirty="0" smtClean="0"/>
          </a:p>
          <a:p>
            <a:r>
              <a:rPr lang="es-MX" sz="2000" dirty="0" smtClean="0"/>
              <a:t>Aguinaldo </a:t>
            </a:r>
            <a:r>
              <a:rPr lang="es-MX" sz="2000" dirty="0"/>
              <a:t>– 15 </a:t>
            </a:r>
            <a:r>
              <a:rPr lang="es-MX" sz="2000" dirty="0" smtClean="0"/>
              <a:t>días. Prima </a:t>
            </a:r>
            <a:r>
              <a:rPr lang="es-MX" sz="2000" dirty="0"/>
              <a:t>Vacacional – 25% sobre días de </a:t>
            </a:r>
            <a:r>
              <a:rPr lang="es-MX" sz="2000" dirty="0" smtClean="0"/>
              <a:t>vacaciones. PTU.</a:t>
            </a:r>
            <a:endParaRPr lang="es-MX" sz="2000" dirty="0"/>
          </a:p>
          <a:p>
            <a:endParaRPr lang="es-MX" sz="2000" dirty="0" smtClean="0"/>
          </a:p>
          <a:p>
            <a:r>
              <a:rPr lang="es-MX" sz="2000" dirty="0" smtClean="0"/>
              <a:t>Para </a:t>
            </a:r>
            <a:r>
              <a:rPr lang="es-MX" sz="2000" dirty="0"/>
              <a:t>el 2014 cubrirá las mismas prestaciones por lo que aplicará el factor de 47% de no deducibilidad para pagos de sueldos que representen ingresos exentos para sus trabajadores. </a:t>
            </a:r>
            <a:endParaRPr lang="es-MX" sz="20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78404323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DEDUCCION PARCIAL EROGACIONES QUE SON ING EXENTOS TRABAJADORES</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MX" sz="2000" u="sng" dirty="0">
                <a:solidFill>
                  <a:srgbClr val="000090"/>
                </a:solidFill>
                <a:effectLst>
                  <a:outerShdw blurRad="38100" dist="38100" dir="2700000" algn="tl">
                    <a:srgbClr val="000000">
                      <a:alpha val="43137"/>
                    </a:srgbClr>
                  </a:outerShdw>
                </a:effectLst>
              </a:rPr>
              <a:t>CASO PRACTICO</a:t>
            </a:r>
          </a:p>
          <a:p>
            <a:r>
              <a:rPr lang="es-MX" sz="2000" dirty="0" smtClean="0"/>
              <a:t>Se aplicó el factor del 47% porque las prestaciones otorgadas por la EMPRESA a favor de los trabajadores que a su vez sean ingresos exentos para ellos para el 2014 fueron iguales o mayores respecto a los otorgados en el ejercicio 2013.</a:t>
            </a:r>
          </a:p>
          <a:p>
            <a:endParaRPr lang="es-MX" sz="2000" dirty="0" smtClean="0"/>
          </a:p>
          <a:p>
            <a:r>
              <a:rPr lang="es-MX" sz="2000" u="sng" dirty="0">
                <a:solidFill>
                  <a:srgbClr val="000090"/>
                </a:solidFill>
                <a:effectLst>
                  <a:outerShdw blurRad="38100" dist="38100" dir="2700000" algn="tl">
                    <a:srgbClr val="000000">
                      <a:alpha val="43137"/>
                    </a:srgbClr>
                  </a:outerShdw>
                </a:effectLst>
              </a:rPr>
              <a:t>NO DEDUCIBILIDAD:</a:t>
            </a:r>
          </a:p>
          <a:p>
            <a:pPr>
              <a:buFont typeface="Arial"/>
              <a:buChar char="•"/>
            </a:pPr>
            <a:r>
              <a:rPr lang="es-MX" sz="2000" u="sng" dirty="0">
                <a:solidFill>
                  <a:srgbClr val="000090"/>
                </a:solidFill>
                <a:effectLst>
                  <a:outerShdw blurRad="38100" dist="38100" dir="2700000" algn="tl">
                    <a:srgbClr val="000000">
                      <a:alpha val="43137"/>
                    </a:srgbClr>
                  </a:outerShdw>
                </a:effectLst>
              </a:rPr>
              <a:t>FACTOR 53%</a:t>
            </a:r>
          </a:p>
          <a:p>
            <a:r>
              <a:rPr lang="es-MX" sz="2000" dirty="0"/>
              <a:t>Pagos a trabajadores que sean ingresos exentos Ejercicio Actual (</a:t>
            </a:r>
            <a:r>
              <a:rPr lang="es-MX" sz="2000" dirty="0" smtClean="0"/>
              <a:t>2014)</a:t>
            </a:r>
            <a:endParaRPr lang="es-MX" sz="2000" dirty="0"/>
          </a:p>
          <a:p>
            <a:r>
              <a:rPr lang="es-MX" sz="2000" u="sng" dirty="0"/>
              <a:t>MENOR QUE</a:t>
            </a:r>
          </a:p>
          <a:p>
            <a:r>
              <a:rPr lang="es-MX" sz="2000" dirty="0"/>
              <a:t>Pagos a trabajadores que sean ingresos exentos Ejercicio Inm Ant (</a:t>
            </a:r>
            <a:r>
              <a:rPr lang="es-MX" sz="2000" dirty="0" smtClean="0"/>
              <a:t>2013)</a:t>
            </a:r>
            <a:endParaRPr lang="es-MX" sz="2000" dirty="0"/>
          </a:p>
          <a:p>
            <a:pPr>
              <a:buFont typeface="Arial"/>
              <a:buChar char="•"/>
            </a:pPr>
            <a:r>
              <a:rPr lang="es-MX" sz="2000" u="sng" dirty="0" smtClean="0">
                <a:solidFill>
                  <a:srgbClr val="000090"/>
                </a:solidFill>
                <a:effectLst>
                  <a:outerShdw blurRad="38100" dist="38100" dir="2700000" algn="tl">
                    <a:srgbClr val="000000">
                      <a:alpha val="43137"/>
                    </a:srgbClr>
                  </a:outerShdw>
                </a:effectLst>
              </a:rPr>
              <a:t>FACTOR </a:t>
            </a:r>
            <a:r>
              <a:rPr lang="es-MX" sz="2000" u="sng" dirty="0">
                <a:solidFill>
                  <a:srgbClr val="000090"/>
                </a:solidFill>
                <a:effectLst>
                  <a:outerShdw blurRad="38100" dist="38100" dir="2700000" algn="tl">
                    <a:srgbClr val="000000">
                      <a:alpha val="43137"/>
                    </a:srgbClr>
                  </a:outerShdw>
                </a:effectLst>
              </a:rPr>
              <a:t>47%</a:t>
            </a:r>
          </a:p>
          <a:p>
            <a:r>
              <a:rPr lang="es-MX" sz="2000" dirty="0" smtClean="0"/>
              <a:t>Pagos a trabajadores que sean ingresos exentos Ejercicio Actual (2014)</a:t>
            </a:r>
          </a:p>
          <a:p>
            <a:r>
              <a:rPr lang="es-MX" sz="2000" u="sng" dirty="0" smtClean="0"/>
              <a:t>IGUAL O MAYOR QUE</a:t>
            </a:r>
          </a:p>
          <a:p>
            <a:r>
              <a:rPr lang="es-MX" sz="2000" dirty="0" smtClean="0"/>
              <a:t>Pagos </a:t>
            </a:r>
            <a:r>
              <a:rPr lang="es-MX" sz="2000" dirty="0"/>
              <a:t>a trabajadores que sean ingresos exentos Ejercicio </a:t>
            </a:r>
            <a:r>
              <a:rPr lang="es-MX" sz="2000" dirty="0" smtClean="0"/>
              <a:t>Inm Ant (2013)</a:t>
            </a:r>
            <a:endParaRPr lang="es-ES_tradnl" sz="2000" dirty="0" smtClean="0"/>
          </a:p>
          <a:p>
            <a:endParaRPr lang="es-ES_tradnl" sz="2000" dirty="0" smtClean="0"/>
          </a:p>
          <a:p>
            <a:endParaRPr lang="es-MX" sz="20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9343511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DEDUCCION PARCIAL EROGACIONES QUE SON ING EXENTOS TRABAJADORES</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MX" sz="2000" u="sng" dirty="0">
                <a:solidFill>
                  <a:srgbClr val="000090"/>
                </a:solidFill>
                <a:effectLst>
                  <a:outerShdw blurRad="38100" dist="38100" dir="2700000" algn="tl">
                    <a:srgbClr val="000000">
                      <a:alpha val="43137"/>
                    </a:srgbClr>
                  </a:outerShdw>
                </a:effectLst>
              </a:rPr>
              <a:t>CASO PRACTICO</a:t>
            </a:r>
          </a:p>
          <a:p>
            <a:r>
              <a:rPr lang="es-ES_tradnl" sz="2000" u="sng" dirty="0" smtClean="0"/>
              <a:t>Cálculo del </a:t>
            </a:r>
            <a:r>
              <a:rPr lang="es-ES_tradnl" sz="2000" u="sng" dirty="0"/>
              <a:t>p</a:t>
            </a:r>
            <a:r>
              <a:rPr lang="es-ES_tradnl" sz="2000" u="sng" dirty="0" smtClean="0"/>
              <a:t>rocedimiento </a:t>
            </a:r>
            <a:r>
              <a:rPr lang="es-ES_tradnl" sz="2000" u="sng" dirty="0"/>
              <a:t>para cuantificar la proporción de los ingresos exentos respecto del total de las </a:t>
            </a:r>
            <a:r>
              <a:rPr lang="es-ES_tradnl" sz="2000" u="sng" dirty="0" smtClean="0"/>
              <a:t>remuneraciones</a:t>
            </a:r>
            <a:endParaRPr lang="es-MX" sz="2000" u="sng" dirty="0"/>
          </a:p>
          <a:p>
            <a:r>
              <a:rPr lang="es-ES_tradnl" sz="2000" u="sng" dirty="0">
                <a:solidFill>
                  <a:srgbClr val="000090"/>
                </a:solidFill>
                <a:effectLst>
                  <a:outerShdw blurRad="38100" dist="38100" dir="2700000" algn="tl">
                    <a:srgbClr val="000000">
                      <a:alpha val="43137"/>
                    </a:srgbClr>
                  </a:outerShdw>
                </a:effectLst>
              </a:rPr>
              <a:t>REGLA 3.3.1.29. </a:t>
            </a:r>
            <a:r>
              <a:rPr lang="es-ES_tradnl" sz="2000" u="sng" dirty="0" smtClean="0">
                <a:solidFill>
                  <a:srgbClr val="000090"/>
                </a:solidFill>
                <a:effectLst>
                  <a:outerShdw blurRad="38100" dist="38100" dir="2700000" algn="tl">
                    <a:srgbClr val="000000">
                      <a:alpha val="43137"/>
                    </a:srgbClr>
                  </a:outerShdw>
                </a:effectLst>
              </a:rPr>
              <a:t>(RMF 2015)</a:t>
            </a:r>
          </a:p>
          <a:p>
            <a:endParaRPr lang="es-MX" sz="20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pic>
        <p:nvPicPr>
          <p:cNvPr id="5" name="Picture 4" descr="Screen Shot 2015-01-21 at 12.34.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35103"/>
            <a:ext cx="9144000" cy="4322897"/>
          </a:xfrm>
          <a:prstGeom prst="rect">
            <a:avLst/>
          </a:prstGeom>
        </p:spPr>
      </p:pic>
    </p:spTree>
    <p:extLst>
      <p:ext uri="{BB962C8B-B14F-4D97-AF65-F5344CB8AC3E}">
        <p14:creationId xmlns:p14="http://schemas.microsoft.com/office/powerpoint/2010/main" val="2650033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DEDUCCION PARCIAL EROGACIONES QUE SON ING EXENTOS TRABAJADORES</a:t>
            </a:r>
            <a:endParaRPr lang="en-US" dirty="0"/>
          </a:p>
        </p:txBody>
      </p:sp>
      <p:sp>
        <p:nvSpPr>
          <p:cNvPr id="3" name="Content Placeholder 2"/>
          <p:cNvSpPr>
            <a:spLocks noGrp="1"/>
          </p:cNvSpPr>
          <p:nvPr>
            <p:ph idx="1"/>
          </p:nvPr>
        </p:nvSpPr>
        <p:spPr>
          <a:xfrm>
            <a:off x="0" y="988890"/>
            <a:ext cx="4656667" cy="5869110"/>
          </a:xfrm>
        </p:spPr>
        <p:txBody>
          <a:bodyPr>
            <a:normAutofit fontScale="85000" lnSpcReduction="20000"/>
          </a:bodyPr>
          <a:lstStyle/>
          <a:p>
            <a:r>
              <a:rPr lang="es-ES_tradnl" sz="2000" u="sng" dirty="0" smtClean="0">
                <a:solidFill>
                  <a:srgbClr val="000090"/>
                </a:solidFill>
              </a:rPr>
              <a:t>Para </a:t>
            </a:r>
            <a:r>
              <a:rPr lang="es-ES_tradnl" sz="2000" u="sng" dirty="0">
                <a:solidFill>
                  <a:srgbClr val="000090"/>
                </a:solidFill>
              </a:rPr>
              <a:t>determinar el cociente señalado en las fracciones I y II de </a:t>
            </a:r>
            <a:r>
              <a:rPr lang="es-ES_tradnl" sz="2000" u="sng" dirty="0" smtClean="0">
                <a:solidFill>
                  <a:srgbClr val="000090"/>
                </a:solidFill>
              </a:rPr>
              <a:t>la regla 3.3.1.29, </a:t>
            </a:r>
            <a:r>
              <a:rPr lang="es-ES_tradnl" sz="2000" u="sng" dirty="0">
                <a:solidFill>
                  <a:srgbClr val="000090"/>
                </a:solidFill>
              </a:rPr>
              <a:t>se considerarán, entre otros, las siguientes erogaciones:</a:t>
            </a:r>
            <a:endParaRPr lang="es-MX" sz="2000" u="sng" dirty="0">
              <a:solidFill>
                <a:srgbClr val="000090"/>
              </a:solidFill>
            </a:endParaRPr>
          </a:p>
          <a:p>
            <a:r>
              <a:rPr lang="es-ES_tradnl" sz="2000" dirty="0"/>
              <a:t>1. Sueldos y salarios.</a:t>
            </a:r>
            <a:endParaRPr lang="es-MX" sz="2000" dirty="0"/>
          </a:p>
          <a:p>
            <a:r>
              <a:rPr lang="es-ES_tradnl" sz="2000" dirty="0"/>
              <a:t>2. Rayas y jornales.</a:t>
            </a:r>
            <a:endParaRPr lang="es-MX" sz="2000" dirty="0"/>
          </a:p>
          <a:p>
            <a:r>
              <a:rPr lang="es-ES_tradnl" sz="2000" dirty="0"/>
              <a:t>3. Gratificaciones y aguinaldo.</a:t>
            </a:r>
            <a:endParaRPr lang="es-MX" sz="2000" dirty="0"/>
          </a:p>
          <a:p>
            <a:r>
              <a:rPr lang="es-ES_tradnl" sz="2000" dirty="0"/>
              <a:t>4. Indemnizaciones.</a:t>
            </a:r>
            <a:endParaRPr lang="es-MX" sz="2000" dirty="0"/>
          </a:p>
          <a:p>
            <a:r>
              <a:rPr lang="es-ES_tradnl" sz="2000" dirty="0"/>
              <a:t>5. Prima de vacaciones.</a:t>
            </a:r>
            <a:endParaRPr lang="es-MX" sz="2000" dirty="0"/>
          </a:p>
          <a:p>
            <a:r>
              <a:rPr lang="es-ES_tradnl" sz="2000" dirty="0"/>
              <a:t>6. Prima dominical.</a:t>
            </a:r>
            <a:endParaRPr lang="es-MX" sz="2000" dirty="0"/>
          </a:p>
          <a:p>
            <a:r>
              <a:rPr lang="es-ES_tradnl" sz="2000" dirty="0"/>
              <a:t>7. Premios por puntualidad o asistencia.</a:t>
            </a:r>
            <a:endParaRPr lang="es-MX" sz="2000" dirty="0"/>
          </a:p>
          <a:p>
            <a:r>
              <a:rPr lang="es-ES_tradnl" sz="2000" dirty="0"/>
              <a:t>8. Participación de los trabajadores en las utilidades.</a:t>
            </a:r>
            <a:endParaRPr lang="es-MX" sz="2000" dirty="0"/>
          </a:p>
          <a:p>
            <a:r>
              <a:rPr lang="es-ES_tradnl" sz="2000" dirty="0"/>
              <a:t>9. Seguro de vida.</a:t>
            </a:r>
            <a:endParaRPr lang="es-MX" sz="2000" dirty="0"/>
          </a:p>
          <a:p>
            <a:r>
              <a:rPr lang="es-ES_tradnl" sz="2000" dirty="0" smtClean="0"/>
              <a:t>10. Reembolso de gastos médicos, dentales y hospitalarios.</a:t>
            </a:r>
            <a:endParaRPr lang="es-MX" sz="2000" dirty="0" smtClean="0"/>
          </a:p>
          <a:p>
            <a:r>
              <a:rPr lang="es-ES_tradnl" sz="2000" dirty="0" smtClean="0"/>
              <a:t>11</a:t>
            </a:r>
            <a:r>
              <a:rPr lang="es-ES_tradnl" sz="2000" dirty="0"/>
              <a:t>. Previsión social.</a:t>
            </a:r>
            <a:endParaRPr lang="es-MX" sz="2000" dirty="0"/>
          </a:p>
          <a:p>
            <a:r>
              <a:rPr lang="es-ES_tradnl" sz="2000" dirty="0"/>
              <a:t>12. Seguro de gastos médicos.</a:t>
            </a:r>
            <a:endParaRPr lang="es-MX" sz="2000" dirty="0"/>
          </a:p>
          <a:p>
            <a:r>
              <a:rPr lang="es-ES_tradnl" sz="2000" dirty="0"/>
              <a:t>13. Fondo y cajas de ahorro.</a:t>
            </a:r>
            <a:endParaRPr lang="es-MX" sz="2000" dirty="0"/>
          </a:p>
          <a:p>
            <a:r>
              <a:rPr lang="es-ES_tradnl" sz="2000" dirty="0"/>
              <a:t>14. Vales para despensa, restaurante, gasolina y para ropa.</a:t>
            </a:r>
            <a:endParaRPr lang="es-MX" sz="2000" dirty="0"/>
          </a:p>
          <a:p>
            <a:endParaRPr lang="es-MX" sz="20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
        <p:nvSpPr>
          <p:cNvPr id="6" name="Content Placeholder 2"/>
          <p:cNvSpPr txBox="1">
            <a:spLocks/>
          </p:cNvSpPr>
          <p:nvPr/>
        </p:nvSpPr>
        <p:spPr>
          <a:xfrm>
            <a:off x="4491567" y="988890"/>
            <a:ext cx="4656667" cy="5869110"/>
          </a:xfrm>
          <a:prstGeom prst="rect">
            <a:avLst/>
          </a:prstGeom>
        </p:spPr>
        <p:txBody>
          <a:bodyPr vert="horz" lIns="91440" tIns="45720" rIns="91440" bIns="45720" rtlCol="0">
            <a:normAutofit fontScale="85000" lnSpcReduction="10000"/>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r>
              <a:rPr lang="es-ES_tradnl" sz="2000" dirty="0" smtClean="0"/>
              <a:t>15. Ayuda de transporte.</a:t>
            </a:r>
            <a:endParaRPr lang="es-MX" sz="2000" dirty="0" smtClean="0"/>
          </a:p>
          <a:p>
            <a:r>
              <a:rPr lang="es-ES_tradnl" sz="2000" dirty="0" smtClean="0"/>
              <a:t>16. Cuotas sindicales pagadas por el patrón.</a:t>
            </a:r>
            <a:endParaRPr lang="es-MX" sz="2000" dirty="0" smtClean="0"/>
          </a:p>
          <a:p>
            <a:r>
              <a:rPr lang="es-ES_tradnl" sz="2000" dirty="0" smtClean="0"/>
              <a:t>17. Fondo de pensiones, aportaciones del patrón.</a:t>
            </a:r>
            <a:endParaRPr lang="es-MX" sz="2000" dirty="0" smtClean="0"/>
          </a:p>
          <a:p>
            <a:r>
              <a:rPr lang="es-ES_tradnl" sz="2000" dirty="0" smtClean="0"/>
              <a:t>18. Prima de </a:t>
            </a:r>
            <a:r>
              <a:rPr lang="es-ES_tradnl" sz="2000" dirty="0" err="1" smtClean="0"/>
              <a:t>antigüedad</a:t>
            </a:r>
            <a:r>
              <a:rPr lang="es-ES_tradnl" sz="2000" dirty="0" smtClean="0"/>
              <a:t> (aportaciones).</a:t>
            </a:r>
            <a:endParaRPr lang="es-MX" sz="2000" dirty="0" smtClean="0"/>
          </a:p>
          <a:p>
            <a:r>
              <a:rPr lang="es-ES_tradnl" sz="2000" dirty="0" smtClean="0"/>
              <a:t>19. Gastos por fiesta de fin de año y otros.</a:t>
            </a:r>
            <a:endParaRPr lang="es-MX" sz="2000" dirty="0" smtClean="0"/>
          </a:p>
          <a:p>
            <a:r>
              <a:rPr lang="es-ES_tradnl" sz="2000" dirty="0" smtClean="0"/>
              <a:t>20. Subsidios por incapacidad.</a:t>
            </a:r>
            <a:endParaRPr lang="es-MX" sz="2000" dirty="0" smtClean="0"/>
          </a:p>
          <a:p>
            <a:r>
              <a:rPr lang="es-ES_tradnl" sz="2000" dirty="0" smtClean="0"/>
              <a:t>21. Becas para trabajadores y/o sus hijos.</a:t>
            </a:r>
            <a:endParaRPr lang="es-MX" sz="2000" dirty="0" smtClean="0"/>
          </a:p>
          <a:p>
            <a:r>
              <a:rPr lang="es-ES_tradnl" sz="2000" dirty="0" smtClean="0"/>
              <a:t>22. Ayuda de renta, artículos escolares y dotación de anteojos.</a:t>
            </a:r>
            <a:endParaRPr lang="es-MX" sz="2000" dirty="0" smtClean="0"/>
          </a:p>
          <a:p>
            <a:r>
              <a:rPr lang="es-ES_tradnl" sz="2000" dirty="0" smtClean="0"/>
              <a:t>23. Ayuda a los trabajadores para gastos de funeral.</a:t>
            </a:r>
            <a:endParaRPr lang="es-MX" sz="2000" dirty="0" smtClean="0"/>
          </a:p>
          <a:p>
            <a:r>
              <a:rPr lang="es-ES_tradnl" sz="2000" dirty="0" smtClean="0"/>
              <a:t>24. Intereses subsidiados en créditos al personal.</a:t>
            </a:r>
            <a:endParaRPr lang="es-MX" sz="2000" dirty="0" smtClean="0"/>
          </a:p>
          <a:p>
            <a:r>
              <a:rPr lang="es-ES_tradnl" sz="2000" dirty="0" smtClean="0"/>
              <a:t>25. Horas extras.</a:t>
            </a:r>
            <a:endParaRPr lang="es-MX" sz="2000" dirty="0" smtClean="0"/>
          </a:p>
          <a:p>
            <a:r>
              <a:rPr lang="es-ES_tradnl" sz="2000" dirty="0" smtClean="0"/>
              <a:t>26. Jubilaciones, pensiones y haberes de retiro.</a:t>
            </a:r>
            <a:endParaRPr lang="es-MX" sz="2000" dirty="0" smtClean="0"/>
          </a:p>
          <a:p>
            <a:r>
              <a:rPr lang="es-ES_tradnl" sz="2000" dirty="0" smtClean="0"/>
              <a:t>27. Contribuciones a cargo del trabajador pagadas por el patrón.</a:t>
            </a:r>
            <a:endParaRPr lang="es-MX" sz="2000" dirty="0" smtClean="0"/>
          </a:p>
          <a:p>
            <a:endParaRPr lang="es-MX" sz="2000" dirty="0" smtClean="0"/>
          </a:p>
        </p:txBody>
      </p:sp>
    </p:spTree>
    <p:extLst>
      <p:ext uri="{BB962C8B-B14F-4D97-AF65-F5344CB8AC3E}">
        <p14:creationId xmlns:p14="http://schemas.microsoft.com/office/powerpoint/2010/main" val="206543945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DEDUCCION PARCIAL EROGACIONES QUE SON ING EXENTOS TRABAJADORES</a:t>
            </a:r>
            <a:endParaRPr lang="en-US" dirty="0"/>
          </a:p>
        </p:txBody>
      </p:sp>
      <p:sp>
        <p:nvSpPr>
          <p:cNvPr id="3" name="Content Placeholder 2"/>
          <p:cNvSpPr>
            <a:spLocks noGrp="1"/>
          </p:cNvSpPr>
          <p:nvPr>
            <p:ph idx="1"/>
          </p:nvPr>
        </p:nvSpPr>
        <p:spPr>
          <a:xfrm>
            <a:off x="0" y="988890"/>
            <a:ext cx="9143999" cy="5869110"/>
          </a:xfrm>
        </p:spPr>
        <p:txBody>
          <a:bodyPr>
            <a:noAutofit/>
          </a:bodyPr>
          <a:lstStyle/>
          <a:p>
            <a:r>
              <a:rPr lang="es-MX" dirty="0" smtClean="0"/>
              <a:t>Para </a:t>
            </a:r>
            <a:r>
              <a:rPr lang="es-MX" dirty="0"/>
              <a:t>el ejercicio 2014, la empresa pagó los siguientes conceptos: </a:t>
            </a:r>
          </a:p>
          <a:p>
            <a:r>
              <a:rPr lang="es-ES_tradnl" u="sng" dirty="0">
                <a:solidFill>
                  <a:srgbClr val="000090"/>
                </a:solidFill>
              </a:rPr>
              <a:t>Concepto 		Gravable (A)	</a:t>
            </a:r>
            <a:r>
              <a:rPr lang="es-ES_tradnl" u="sng" dirty="0" smtClean="0">
                <a:solidFill>
                  <a:srgbClr val="000090"/>
                </a:solidFill>
              </a:rPr>
              <a:t>	Exento </a:t>
            </a:r>
            <a:r>
              <a:rPr lang="es-ES_tradnl" u="sng" dirty="0">
                <a:solidFill>
                  <a:srgbClr val="000090"/>
                </a:solidFill>
              </a:rPr>
              <a:t>(B</a:t>
            </a:r>
            <a:r>
              <a:rPr lang="es-ES_tradnl" u="sng" dirty="0" smtClean="0">
                <a:solidFill>
                  <a:srgbClr val="000090"/>
                </a:solidFill>
              </a:rPr>
              <a:t>)	</a:t>
            </a:r>
            <a:r>
              <a:rPr lang="es-ES_tradnl" u="sng" dirty="0">
                <a:solidFill>
                  <a:srgbClr val="000090"/>
                </a:solidFill>
              </a:rPr>
              <a:t>	</a:t>
            </a:r>
            <a:r>
              <a:rPr lang="es-ES_tradnl" u="sng" dirty="0" smtClean="0">
                <a:solidFill>
                  <a:srgbClr val="000090"/>
                </a:solidFill>
              </a:rPr>
              <a:t>Total </a:t>
            </a:r>
            <a:r>
              <a:rPr lang="es-ES_tradnl" u="sng" dirty="0">
                <a:solidFill>
                  <a:srgbClr val="000090"/>
                </a:solidFill>
              </a:rPr>
              <a:t>(A + B)</a:t>
            </a:r>
            <a:endParaRPr lang="es-MX" u="sng" dirty="0">
              <a:solidFill>
                <a:srgbClr val="000090"/>
              </a:solidFill>
            </a:endParaRPr>
          </a:p>
          <a:p>
            <a:r>
              <a:rPr lang="es-ES_tradnl" dirty="0"/>
              <a:t>Sueldos y salarios	$</a:t>
            </a:r>
            <a:r>
              <a:rPr lang="es-ES_tradnl" dirty="0" smtClean="0"/>
              <a:t>3,600,000</a:t>
            </a:r>
            <a:r>
              <a:rPr lang="es-ES_tradnl" dirty="0"/>
              <a:t>				</a:t>
            </a:r>
            <a:r>
              <a:rPr lang="es-ES_tradnl" dirty="0" smtClean="0"/>
              <a:t>$3,600,000</a:t>
            </a:r>
            <a:endParaRPr lang="es-MX" dirty="0"/>
          </a:p>
          <a:p>
            <a:r>
              <a:rPr lang="es-ES_tradnl" dirty="0"/>
              <a:t>Más</a:t>
            </a:r>
            <a:endParaRPr lang="es-MX" dirty="0"/>
          </a:p>
          <a:p>
            <a:r>
              <a:rPr lang="es-ES_tradnl" dirty="0"/>
              <a:t>Horas extras	</a:t>
            </a:r>
            <a:r>
              <a:rPr lang="es-ES_tradnl" dirty="0" smtClean="0"/>
              <a:t>253,000</a:t>
            </a:r>
            <a:r>
              <a:rPr lang="es-ES_tradnl" dirty="0"/>
              <a:t>		</a:t>
            </a:r>
            <a:r>
              <a:rPr lang="es-ES_tradnl" dirty="0" smtClean="0"/>
              <a:t>	$</a:t>
            </a:r>
            <a:r>
              <a:rPr lang="es-ES_tradnl" dirty="0"/>
              <a:t>74,000		</a:t>
            </a:r>
            <a:r>
              <a:rPr lang="es-ES_tradnl" dirty="0" smtClean="0"/>
              <a:t>327,000</a:t>
            </a:r>
            <a:endParaRPr lang="es-MX" dirty="0"/>
          </a:p>
          <a:p>
            <a:r>
              <a:rPr lang="es-ES_tradnl" dirty="0"/>
              <a:t>Más</a:t>
            </a:r>
            <a:endParaRPr lang="es-MX" dirty="0"/>
          </a:p>
          <a:p>
            <a:r>
              <a:rPr lang="es-ES_tradnl" dirty="0"/>
              <a:t>Aguinaldos	</a:t>
            </a:r>
            <a:r>
              <a:rPr lang="es-ES_tradnl" dirty="0" smtClean="0"/>
              <a:t>630,000</a:t>
            </a:r>
            <a:r>
              <a:rPr lang="es-ES_tradnl" dirty="0"/>
              <a:t>		</a:t>
            </a:r>
            <a:r>
              <a:rPr lang="es-ES_tradnl" dirty="0" smtClean="0"/>
              <a:t>	37,200</a:t>
            </a:r>
            <a:r>
              <a:rPr lang="es-ES_tradnl" dirty="0"/>
              <a:t>		</a:t>
            </a:r>
            <a:r>
              <a:rPr lang="es-ES_tradnl" dirty="0" smtClean="0"/>
              <a:t>667,200</a:t>
            </a:r>
            <a:endParaRPr lang="es-MX" dirty="0"/>
          </a:p>
          <a:p>
            <a:r>
              <a:rPr lang="es-ES_tradnl" dirty="0" smtClean="0"/>
              <a:t>Más	</a:t>
            </a:r>
            <a:endParaRPr lang="es-MX" dirty="0"/>
          </a:p>
          <a:p>
            <a:r>
              <a:rPr lang="es-ES_tradnl" dirty="0"/>
              <a:t>Vacaciones	</a:t>
            </a:r>
            <a:r>
              <a:rPr lang="es-ES_tradnl" dirty="0" smtClean="0"/>
              <a:t>157,600</a:t>
            </a:r>
            <a:r>
              <a:rPr lang="es-ES_tradnl" dirty="0"/>
              <a:t>				</a:t>
            </a:r>
            <a:r>
              <a:rPr lang="es-ES_tradnl" dirty="0" smtClean="0"/>
              <a:t>	157,600</a:t>
            </a:r>
            <a:endParaRPr lang="es-MX" dirty="0"/>
          </a:p>
          <a:p>
            <a:r>
              <a:rPr lang="es-ES_tradnl" dirty="0"/>
              <a:t>Más</a:t>
            </a:r>
            <a:endParaRPr lang="es-MX" dirty="0"/>
          </a:p>
          <a:p>
            <a:r>
              <a:rPr lang="es-ES_tradnl" dirty="0"/>
              <a:t>Prima vacacional	</a:t>
            </a:r>
            <a:r>
              <a:rPr lang="es-ES_tradnl" dirty="0" smtClean="0"/>
              <a:t>69,800</a:t>
            </a:r>
            <a:r>
              <a:rPr lang="es-ES_tradnl" dirty="0"/>
              <a:t>		</a:t>
            </a:r>
            <a:r>
              <a:rPr lang="es-ES_tradnl" dirty="0" smtClean="0"/>
              <a:t>	23,250</a:t>
            </a:r>
            <a:r>
              <a:rPr lang="es-ES_tradnl" dirty="0"/>
              <a:t>		</a:t>
            </a:r>
            <a:r>
              <a:rPr lang="es-ES_tradnl" dirty="0" smtClean="0"/>
              <a:t>93,050</a:t>
            </a:r>
            <a:endParaRPr lang="es-MX" dirty="0"/>
          </a:p>
          <a:p>
            <a:r>
              <a:rPr lang="es-ES_tradnl" dirty="0"/>
              <a:t>Más</a:t>
            </a:r>
            <a:endParaRPr lang="es-MX" dirty="0"/>
          </a:p>
          <a:p>
            <a:r>
              <a:rPr lang="es-ES_tradnl" dirty="0"/>
              <a:t>Prima dominical	</a:t>
            </a:r>
            <a:r>
              <a:rPr lang="es-ES_tradnl" dirty="0" smtClean="0"/>
              <a:t>6,000</a:t>
            </a:r>
            <a:r>
              <a:rPr lang="es-ES_tradnl" dirty="0"/>
              <a:t>		</a:t>
            </a:r>
            <a:r>
              <a:rPr lang="es-ES_tradnl" dirty="0" smtClean="0"/>
              <a:t>	6,000</a:t>
            </a:r>
            <a:r>
              <a:rPr lang="es-ES_tradnl" dirty="0"/>
              <a:t>		</a:t>
            </a:r>
            <a:r>
              <a:rPr lang="es-ES_tradnl" dirty="0" smtClean="0"/>
              <a:t>12,000</a:t>
            </a:r>
            <a:endParaRPr lang="es-MX" dirty="0"/>
          </a:p>
          <a:p>
            <a:r>
              <a:rPr lang="es-ES_tradnl" dirty="0"/>
              <a:t>Más</a:t>
            </a:r>
            <a:endParaRPr lang="es-MX" dirty="0"/>
          </a:p>
          <a:p>
            <a:r>
              <a:rPr lang="es-ES_tradnl" dirty="0"/>
              <a:t>Previsión </a:t>
            </a:r>
            <a:r>
              <a:rPr lang="es-ES_tradnl" dirty="0" smtClean="0"/>
              <a:t>Social</a:t>
            </a:r>
            <a:r>
              <a:rPr lang="es-ES_tradnl" dirty="0"/>
              <a:t>	200,000		</a:t>
            </a:r>
            <a:r>
              <a:rPr lang="es-ES_tradnl" dirty="0" smtClean="0"/>
              <a:t>	19,000</a:t>
            </a:r>
            <a:r>
              <a:rPr lang="es-ES_tradnl" dirty="0"/>
              <a:t>		</a:t>
            </a:r>
            <a:r>
              <a:rPr lang="es-ES_tradnl" dirty="0" smtClean="0"/>
              <a:t>219,000</a:t>
            </a:r>
            <a:endParaRPr lang="es-MX" dirty="0"/>
          </a:p>
          <a:p>
            <a:r>
              <a:rPr lang="es-ES_tradnl" dirty="0"/>
              <a:t>Igual</a:t>
            </a:r>
            <a:endParaRPr lang="es-MX" dirty="0"/>
          </a:p>
          <a:p>
            <a:r>
              <a:rPr lang="es-ES_tradnl" u="sng" dirty="0"/>
              <a:t>TOTAL		</a:t>
            </a:r>
            <a:r>
              <a:rPr lang="es-ES_tradnl" u="sng" dirty="0" smtClean="0"/>
              <a:t>4,916,400</a:t>
            </a:r>
            <a:r>
              <a:rPr lang="es-ES_tradnl" u="sng" dirty="0"/>
              <a:t>		159,450		</a:t>
            </a:r>
            <a:r>
              <a:rPr lang="es-ES_tradnl" u="sng" dirty="0" smtClean="0"/>
              <a:t>5,075,850</a:t>
            </a:r>
            <a:endParaRPr lang="es-MX" u="sng" dirty="0"/>
          </a:p>
          <a:p>
            <a:endParaRPr lang="es-MX"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82048169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DEDUCCION PARCIAL EROGACIONES QUE SON ING EXENTOS TRABAJADORES</a:t>
            </a:r>
            <a:endParaRPr lang="en-US" dirty="0"/>
          </a:p>
        </p:txBody>
      </p:sp>
      <p:sp>
        <p:nvSpPr>
          <p:cNvPr id="3" name="Content Placeholder 2"/>
          <p:cNvSpPr>
            <a:spLocks noGrp="1"/>
          </p:cNvSpPr>
          <p:nvPr>
            <p:ph idx="1"/>
          </p:nvPr>
        </p:nvSpPr>
        <p:spPr>
          <a:xfrm>
            <a:off x="0" y="988890"/>
            <a:ext cx="9143999" cy="5869110"/>
          </a:xfrm>
        </p:spPr>
        <p:txBody>
          <a:bodyPr>
            <a:normAutofit/>
          </a:bodyPr>
          <a:lstStyle/>
          <a:p>
            <a:pPr>
              <a:lnSpc>
                <a:spcPct val="80000"/>
              </a:lnSpc>
            </a:pPr>
            <a:r>
              <a:rPr lang="es-MX" sz="1800" u="sng" dirty="0">
                <a:solidFill>
                  <a:srgbClr val="000090"/>
                </a:solidFill>
                <a:effectLst>
                  <a:outerShdw blurRad="38100" dist="38100" dir="2700000" algn="tl">
                    <a:srgbClr val="000000">
                      <a:alpha val="43137"/>
                    </a:srgbClr>
                  </a:outerShdw>
                </a:effectLst>
              </a:rPr>
              <a:t>SOLUCION</a:t>
            </a:r>
          </a:p>
          <a:p>
            <a:pPr>
              <a:buAutoNum type="arabicPeriod"/>
            </a:pPr>
            <a:r>
              <a:rPr lang="es-ES_tradnl" sz="1800" u="sng" dirty="0" smtClean="0"/>
              <a:t>Determinación </a:t>
            </a:r>
            <a:r>
              <a:rPr lang="es-ES_tradnl" sz="1800" u="sng" dirty="0"/>
              <a:t>de los ingresos exentos por sueldos y salarios no deducibles</a:t>
            </a:r>
            <a:r>
              <a:rPr lang="es-ES_tradnl" sz="1800" u="sng" dirty="0" smtClean="0"/>
              <a:t>.</a:t>
            </a:r>
            <a:endParaRPr lang="es-MX" sz="1800" u="sng" dirty="0"/>
          </a:p>
          <a:p>
            <a:r>
              <a:rPr lang="es-ES_tradnl" sz="1800" dirty="0"/>
              <a:t>Total de ingresos exentos por concepto de salarios		$159,450</a:t>
            </a:r>
            <a:endParaRPr lang="es-MX" sz="1800" dirty="0"/>
          </a:p>
          <a:p>
            <a:r>
              <a:rPr lang="es-ES_tradnl" sz="1800" dirty="0"/>
              <a:t>por: 							</a:t>
            </a:r>
            <a:endParaRPr lang="es-MX" sz="1800" dirty="0"/>
          </a:p>
          <a:p>
            <a:r>
              <a:rPr lang="es-ES_tradnl" sz="1800" dirty="0"/>
              <a:t>Factor no </a:t>
            </a:r>
            <a:r>
              <a:rPr lang="es-ES_tradnl" sz="1800" dirty="0" smtClean="0"/>
              <a:t>deducible (Art. 28 F-XXX LISR)</a:t>
            </a:r>
            <a:r>
              <a:rPr lang="es-ES_tradnl" sz="1800" dirty="0"/>
              <a:t>			47%</a:t>
            </a:r>
            <a:endParaRPr lang="es-MX" sz="1800" dirty="0"/>
          </a:p>
          <a:p>
            <a:r>
              <a:rPr lang="es-ES_tradnl" sz="1800" dirty="0"/>
              <a:t>igual:</a:t>
            </a:r>
            <a:endParaRPr lang="es-MX" sz="1800" dirty="0"/>
          </a:p>
          <a:p>
            <a:r>
              <a:rPr lang="es-ES_tradnl" sz="1800" dirty="0"/>
              <a:t>Ingresos exentos por sueldos y salarios no deducibles	</a:t>
            </a:r>
            <a:r>
              <a:rPr lang="es-ES_tradnl" sz="1800" dirty="0" smtClean="0"/>
              <a:t>	74,941.50  </a:t>
            </a:r>
            <a:endParaRPr lang="es-MX" sz="1800" dirty="0"/>
          </a:p>
          <a:p>
            <a:r>
              <a:rPr lang="es-ES_tradnl" sz="1800" dirty="0" smtClean="0"/>
              <a:t>￼</a:t>
            </a:r>
            <a:endParaRPr lang="es-MX" sz="1800" dirty="0"/>
          </a:p>
          <a:p>
            <a:r>
              <a:rPr lang="es-ES_tradnl" sz="1800" dirty="0"/>
              <a:t>￼￼2. </a:t>
            </a:r>
            <a:r>
              <a:rPr lang="es-ES_tradnl" sz="1800" u="sng" dirty="0"/>
              <a:t>Determinación de los ingresos por sueldos y salarios deducibles</a:t>
            </a:r>
            <a:r>
              <a:rPr lang="es-ES_tradnl" sz="1800" u="sng" dirty="0" smtClean="0"/>
              <a:t>.</a:t>
            </a:r>
            <a:endParaRPr lang="es-MX" sz="1800" u="sng" dirty="0"/>
          </a:p>
          <a:p>
            <a:r>
              <a:rPr lang="es-ES_tradnl" sz="1800" u="sng" dirty="0"/>
              <a:t>Total de sueldos y salarios pagados</a:t>
            </a:r>
            <a:r>
              <a:rPr lang="es-ES_tradnl" sz="1800" dirty="0"/>
              <a:t>			</a:t>
            </a:r>
            <a:r>
              <a:rPr lang="es-ES_tradnl" sz="1800" dirty="0" smtClean="0"/>
              <a:t>	$5,075,850.00</a:t>
            </a:r>
            <a:endParaRPr lang="es-MX" sz="1800" dirty="0"/>
          </a:p>
          <a:p>
            <a:r>
              <a:rPr lang="es-ES_tradnl" sz="1800" dirty="0"/>
              <a:t>menos:</a:t>
            </a:r>
            <a:endParaRPr lang="es-MX" sz="1800" dirty="0"/>
          </a:p>
          <a:p>
            <a:r>
              <a:rPr lang="es-ES_tradnl" sz="1800" dirty="0"/>
              <a:t>Ingresos exentos por sueldos y salarios no deducibles	</a:t>
            </a:r>
            <a:r>
              <a:rPr lang="es-ES_tradnl" sz="1800" dirty="0" smtClean="0"/>
              <a:t>	74,941.50</a:t>
            </a:r>
            <a:endParaRPr lang="es-MX" sz="1800" dirty="0"/>
          </a:p>
          <a:p>
            <a:r>
              <a:rPr lang="es-ES_tradnl" sz="1800" dirty="0"/>
              <a:t>igual:</a:t>
            </a:r>
            <a:endParaRPr lang="es-MX" sz="1800" dirty="0"/>
          </a:p>
          <a:p>
            <a:r>
              <a:rPr lang="es-ES_tradnl" sz="1800" u="sng" dirty="0"/>
              <a:t>Total de ingresos por sueldos y salarios deducibles		5,000,908.50</a:t>
            </a:r>
            <a:endParaRPr lang="es-MX" sz="1800" u="sng" dirty="0"/>
          </a:p>
          <a:p>
            <a:endParaRPr lang="es-MX" sz="1800" dirty="0"/>
          </a:p>
          <a:p>
            <a:endParaRPr lang="es-MX" sz="18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7469512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DEDUCCION PARCIAL EROGACIONES QUE SON ING EXENTOS TRABAJADORES</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ES_tradnl" dirty="0" smtClean="0"/>
              <a:t>Con </a:t>
            </a:r>
            <a:r>
              <a:rPr lang="es-ES_tradnl" dirty="0"/>
              <a:t>los datos para la declaración anual del ejercicio 2014 de esta empresa, el cálculo del </a:t>
            </a:r>
            <a:r>
              <a:rPr lang="es-ES_tradnl" dirty="0" smtClean="0"/>
              <a:t>ISR y </a:t>
            </a:r>
            <a:r>
              <a:rPr lang="es-ES_tradnl" dirty="0"/>
              <a:t>la PTU, quedan de la forma siguiente</a:t>
            </a:r>
            <a:r>
              <a:rPr lang="es-ES_tradnl" dirty="0" smtClean="0"/>
              <a:t>:</a:t>
            </a:r>
            <a:endParaRPr lang="es-MX" dirty="0"/>
          </a:p>
          <a:p>
            <a:r>
              <a:rPr lang="es-ES_tradnl" dirty="0"/>
              <a:t>1. Determinación del ISR del ejercicio 2013</a:t>
            </a:r>
            <a:r>
              <a:rPr lang="es-ES_tradnl" dirty="0" smtClean="0"/>
              <a:t>.</a:t>
            </a:r>
            <a:r>
              <a:rPr lang="es-MX" dirty="0"/>
              <a:t> </a:t>
            </a:r>
            <a:r>
              <a:rPr lang="es-MX" dirty="0" smtClean="0"/>
              <a:t>(</a:t>
            </a:r>
            <a:r>
              <a:rPr lang="es-ES_tradnl" dirty="0" smtClean="0"/>
              <a:t>LISR2013)</a:t>
            </a:r>
            <a:endParaRPr lang="es-MX" dirty="0"/>
          </a:p>
          <a:p>
            <a:r>
              <a:rPr lang="es-ES_tradnl" dirty="0"/>
              <a:t>Ingresos acumulables					$12,428,000</a:t>
            </a:r>
            <a:endParaRPr lang="es-MX" dirty="0"/>
          </a:p>
          <a:p>
            <a:r>
              <a:rPr lang="es-ES_tradnl" dirty="0"/>
              <a:t>menos:</a:t>
            </a:r>
            <a:endParaRPr lang="es-MX" dirty="0"/>
          </a:p>
          <a:p>
            <a:r>
              <a:rPr lang="es-ES_tradnl" dirty="0"/>
              <a:t>Sueldos y </a:t>
            </a:r>
            <a:r>
              <a:rPr lang="es-ES_tradnl" dirty="0" smtClean="0"/>
              <a:t>salarios</a:t>
            </a:r>
            <a:r>
              <a:rPr lang="es-ES_tradnl" dirty="0"/>
              <a:t>		</a:t>
            </a:r>
            <a:r>
              <a:rPr lang="es-ES_tradnl" dirty="0" smtClean="0"/>
              <a:t>	$</a:t>
            </a:r>
            <a:r>
              <a:rPr lang="es-ES_tradnl" dirty="0"/>
              <a:t>5,075,850</a:t>
            </a:r>
            <a:endParaRPr lang="es-MX" dirty="0"/>
          </a:p>
          <a:p>
            <a:r>
              <a:rPr lang="es-ES_tradnl" dirty="0"/>
              <a:t>Otras deducciones autorizadas 	</a:t>
            </a:r>
            <a:r>
              <a:rPr lang="es-ES_tradnl" dirty="0" smtClean="0"/>
              <a:t>	3,677,400</a:t>
            </a:r>
            <a:r>
              <a:rPr lang="es-ES_tradnl" dirty="0"/>
              <a:t>		</a:t>
            </a:r>
            <a:r>
              <a:rPr lang="es-ES_tradnl" dirty="0" smtClean="0"/>
              <a:t>8,753,250</a:t>
            </a:r>
            <a:endParaRPr lang="es-MX" dirty="0"/>
          </a:p>
          <a:p>
            <a:r>
              <a:rPr lang="es-ES_tradnl" dirty="0"/>
              <a:t>Igual:</a:t>
            </a:r>
            <a:endParaRPr lang="es-MX" dirty="0"/>
          </a:p>
          <a:p>
            <a:r>
              <a:rPr lang="es-ES_tradnl" dirty="0"/>
              <a:t>Utilidad fiscal					</a:t>
            </a:r>
            <a:r>
              <a:rPr lang="es-ES_tradnl" dirty="0" smtClean="0"/>
              <a:t>	3,674,750</a:t>
            </a:r>
            <a:endParaRPr lang="es-MX" dirty="0"/>
          </a:p>
          <a:p>
            <a:r>
              <a:rPr lang="es-ES_tradnl" dirty="0"/>
              <a:t> </a:t>
            </a:r>
            <a:r>
              <a:rPr lang="es-ES_tradnl" dirty="0" smtClean="0"/>
              <a:t>menos:</a:t>
            </a:r>
            <a:endParaRPr lang="es-MX" dirty="0"/>
          </a:p>
          <a:p>
            <a:r>
              <a:rPr lang="es-ES_tradnl" dirty="0"/>
              <a:t>Pérdidas fiscales de ejercicios </a:t>
            </a:r>
            <a:r>
              <a:rPr lang="es-ES_tradnl" dirty="0" smtClean="0"/>
              <a:t>anteriores				0.00</a:t>
            </a:r>
            <a:endParaRPr lang="es-MX" dirty="0"/>
          </a:p>
          <a:p>
            <a:r>
              <a:rPr lang="es-ES_tradnl" dirty="0"/>
              <a:t>igual: </a:t>
            </a:r>
            <a:endParaRPr lang="es-MX" dirty="0"/>
          </a:p>
          <a:p>
            <a:r>
              <a:rPr lang="es-ES_tradnl" dirty="0"/>
              <a:t>Resultado fiscal		</a:t>
            </a:r>
            <a:r>
              <a:rPr lang="es-ES_tradnl" dirty="0" smtClean="0"/>
              <a:t>				3,674,750</a:t>
            </a:r>
            <a:endParaRPr lang="es-MX" dirty="0"/>
          </a:p>
          <a:p>
            <a:r>
              <a:rPr lang="es-ES_tradnl" dirty="0"/>
              <a:t>por:</a:t>
            </a:r>
            <a:endParaRPr lang="es-MX" dirty="0"/>
          </a:p>
          <a:p>
            <a:r>
              <a:rPr lang="es-ES_tradnl" dirty="0"/>
              <a:t>Tasa del ISR		</a:t>
            </a:r>
            <a:r>
              <a:rPr lang="es-ES_tradnl" dirty="0" smtClean="0"/>
              <a:t>				30</a:t>
            </a:r>
            <a:r>
              <a:rPr lang="es-ES_tradnl" dirty="0"/>
              <a:t>%</a:t>
            </a:r>
            <a:endParaRPr lang="es-MX" dirty="0"/>
          </a:p>
          <a:p>
            <a:r>
              <a:rPr lang="es-ES_tradnl" dirty="0"/>
              <a:t>igual:</a:t>
            </a:r>
            <a:endParaRPr lang="es-MX" dirty="0"/>
          </a:p>
          <a:p>
            <a:r>
              <a:rPr lang="es-ES_tradnl" u="sng" dirty="0"/>
              <a:t>ISR del ejercicio 2013	</a:t>
            </a:r>
            <a:r>
              <a:rPr lang="es-ES_tradnl" u="sng" dirty="0" smtClean="0"/>
              <a:t>				1,102,425</a:t>
            </a:r>
            <a:endParaRPr lang="es-MX" u="sng" dirty="0"/>
          </a:p>
          <a:p>
            <a:endParaRPr lang="es-MX" dirty="0"/>
          </a:p>
          <a:p>
            <a:endParaRPr lang="es-MX"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7003749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DEDUCCION PARCIAL EROGACIONES QUE SON ING EXENTOS TRABAJADORES</a:t>
            </a:r>
            <a:endParaRPr lang="en-US" dirty="0"/>
          </a:p>
        </p:txBody>
      </p:sp>
      <p:sp>
        <p:nvSpPr>
          <p:cNvPr id="3" name="Content Placeholder 2"/>
          <p:cNvSpPr>
            <a:spLocks noGrp="1"/>
          </p:cNvSpPr>
          <p:nvPr>
            <p:ph idx="1"/>
          </p:nvPr>
        </p:nvSpPr>
        <p:spPr>
          <a:xfrm>
            <a:off x="0" y="914400"/>
            <a:ext cx="9143999" cy="5943600"/>
          </a:xfrm>
        </p:spPr>
        <p:txBody>
          <a:bodyPr>
            <a:noAutofit/>
          </a:bodyPr>
          <a:lstStyle/>
          <a:p>
            <a:pPr>
              <a:lnSpc>
                <a:spcPct val="90000"/>
              </a:lnSpc>
            </a:pPr>
            <a:r>
              <a:rPr lang="es-MX" sz="1800" u="sng" dirty="0">
                <a:solidFill>
                  <a:srgbClr val="000090"/>
                </a:solidFill>
                <a:effectLst>
                  <a:outerShdw blurRad="38100" dist="38100" dir="2700000" algn="tl">
                    <a:srgbClr val="000000">
                      <a:alpha val="43137"/>
                    </a:srgbClr>
                  </a:outerShdw>
                </a:effectLst>
              </a:rPr>
              <a:t>SOLUCION</a:t>
            </a:r>
          </a:p>
          <a:p>
            <a:r>
              <a:rPr lang="es-ES_tradnl" sz="1800" dirty="0" smtClean="0"/>
              <a:t>2</a:t>
            </a:r>
            <a:r>
              <a:rPr lang="es-ES_tradnl" sz="1800" dirty="0"/>
              <a:t>. Determinación del ISR del ejercicio 2014</a:t>
            </a:r>
            <a:r>
              <a:rPr lang="es-ES_tradnl" sz="1800" dirty="0" smtClean="0"/>
              <a:t>.</a:t>
            </a:r>
            <a:r>
              <a:rPr lang="es-MX" sz="1800" dirty="0"/>
              <a:t> </a:t>
            </a:r>
            <a:r>
              <a:rPr lang="es-MX" sz="1800" dirty="0" smtClean="0"/>
              <a:t>(</a:t>
            </a:r>
            <a:r>
              <a:rPr lang="es-ES_tradnl" sz="1800" dirty="0" smtClean="0"/>
              <a:t>LISR 2014)</a:t>
            </a:r>
            <a:endParaRPr lang="es-MX" sz="1800" dirty="0"/>
          </a:p>
          <a:p>
            <a:r>
              <a:rPr lang="es-ES_tradnl" sz="1800" dirty="0"/>
              <a:t>Ingresos acumulables				</a:t>
            </a:r>
            <a:r>
              <a:rPr lang="es-ES_tradnl" sz="1800" dirty="0" smtClean="0"/>
              <a:t>$</a:t>
            </a:r>
            <a:r>
              <a:rPr lang="es-ES_tradnl" sz="1800" dirty="0"/>
              <a:t>12,428,000.00</a:t>
            </a:r>
            <a:endParaRPr lang="es-MX" sz="1800" dirty="0"/>
          </a:p>
          <a:p>
            <a:r>
              <a:rPr lang="es-ES_tradnl" sz="1800" dirty="0"/>
              <a:t>Menos:</a:t>
            </a:r>
            <a:endParaRPr lang="es-MX" sz="1800" dirty="0"/>
          </a:p>
          <a:p>
            <a:r>
              <a:rPr lang="es-ES_tradnl" sz="1800" dirty="0"/>
              <a:t>￼Sueldos y </a:t>
            </a:r>
            <a:r>
              <a:rPr lang="es-ES_tradnl" sz="1800" dirty="0" smtClean="0"/>
              <a:t>salarios</a:t>
            </a:r>
            <a:r>
              <a:rPr lang="es-ES_tradnl" sz="1800" dirty="0"/>
              <a:t>			$5,000,908.50</a:t>
            </a:r>
            <a:endParaRPr lang="es-MX" sz="1800" dirty="0"/>
          </a:p>
          <a:p>
            <a:r>
              <a:rPr lang="es-ES_tradnl" sz="1800" dirty="0"/>
              <a:t>￼Otras deducciones autorizadas	</a:t>
            </a:r>
            <a:r>
              <a:rPr lang="es-ES_tradnl" sz="1800" dirty="0" smtClean="0"/>
              <a:t>3,677,400.00</a:t>
            </a:r>
            <a:r>
              <a:rPr lang="es-ES_tradnl" sz="1800" dirty="0"/>
              <a:t>	</a:t>
            </a:r>
            <a:r>
              <a:rPr lang="es-ES_tradnl" sz="1800" dirty="0" smtClean="0"/>
              <a:t>8,678,308.50</a:t>
            </a:r>
            <a:endParaRPr lang="es-MX" sz="1800" dirty="0"/>
          </a:p>
          <a:p>
            <a:r>
              <a:rPr lang="es-ES_tradnl" sz="1800" dirty="0"/>
              <a:t>Igual:</a:t>
            </a:r>
            <a:endParaRPr lang="es-MX" sz="1800" dirty="0"/>
          </a:p>
          <a:p>
            <a:r>
              <a:rPr lang="es-ES_tradnl" sz="1800" dirty="0"/>
              <a:t>Utilidad fiscal					</a:t>
            </a:r>
            <a:r>
              <a:rPr lang="es-ES_tradnl" sz="1800" dirty="0" smtClean="0"/>
              <a:t>3,749,691.50</a:t>
            </a:r>
            <a:endParaRPr lang="es-MX" sz="1800" dirty="0"/>
          </a:p>
          <a:p>
            <a:r>
              <a:rPr lang="es-ES_tradnl" sz="1800" dirty="0"/>
              <a:t>Menos:</a:t>
            </a:r>
            <a:endParaRPr lang="es-MX" sz="1800" dirty="0"/>
          </a:p>
          <a:p>
            <a:r>
              <a:rPr lang="es-ES_tradnl" sz="1800" dirty="0"/>
              <a:t>￼Pérdidas fiscales de ejercicios anteriores		</a:t>
            </a:r>
            <a:r>
              <a:rPr lang="es-ES_tradnl" sz="1800" dirty="0" smtClean="0"/>
              <a:t>	</a:t>
            </a:r>
            <a:r>
              <a:rPr lang="en-US" sz="1800" dirty="0" smtClean="0"/>
              <a:t>0.00</a:t>
            </a:r>
          </a:p>
          <a:p>
            <a:r>
              <a:rPr lang="en-US" sz="1800" dirty="0" err="1" smtClean="0"/>
              <a:t>Igual</a:t>
            </a:r>
            <a:r>
              <a:rPr lang="en-US" sz="1800" dirty="0" smtClean="0"/>
              <a:t>:</a:t>
            </a:r>
          </a:p>
          <a:p>
            <a:r>
              <a:rPr lang="en-US" sz="1800" dirty="0" err="1" smtClean="0"/>
              <a:t>Resultado</a:t>
            </a:r>
            <a:r>
              <a:rPr lang="en-US" sz="1800" dirty="0" smtClean="0"/>
              <a:t> Fiscal					</a:t>
            </a:r>
            <a:r>
              <a:rPr lang="es-ES_tradnl" sz="1800" dirty="0" smtClean="0"/>
              <a:t>3,749,691.50</a:t>
            </a:r>
            <a:endParaRPr lang="es-MX" sz="1800" dirty="0"/>
          </a:p>
          <a:p>
            <a:r>
              <a:rPr lang="es-ES_tradnl" sz="1800" dirty="0"/>
              <a:t>Por:</a:t>
            </a:r>
            <a:endParaRPr lang="es-MX" sz="1800" dirty="0"/>
          </a:p>
          <a:p>
            <a:r>
              <a:rPr lang="es-ES_tradnl" sz="1800" dirty="0"/>
              <a:t>Tasa del ISR					</a:t>
            </a:r>
            <a:r>
              <a:rPr lang="es-ES_tradnl" sz="1800" dirty="0" smtClean="0"/>
              <a:t>	30</a:t>
            </a:r>
            <a:r>
              <a:rPr lang="es-ES_tradnl" sz="1800" dirty="0"/>
              <a:t>%</a:t>
            </a:r>
            <a:endParaRPr lang="es-MX" sz="1800" dirty="0"/>
          </a:p>
          <a:p>
            <a:r>
              <a:rPr lang="es-ES_tradnl" sz="1800" dirty="0"/>
              <a:t>Igual:</a:t>
            </a:r>
            <a:endParaRPr lang="es-MX" sz="1800" dirty="0"/>
          </a:p>
          <a:p>
            <a:r>
              <a:rPr lang="es-ES_tradnl" sz="1800" u="sng" dirty="0"/>
              <a:t>ISR del ejercicio					</a:t>
            </a:r>
            <a:r>
              <a:rPr lang="es-ES_tradnl" sz="1800" u="sng" dirty="0" smtClean="0"/>
              <a:t>1,124,907.45</a:t>
            </a:r>
            <a:endParaRPr lang="es-MX" sz="1800" u="sng" dirty="0"/>
          </a:p>
          <a:p>
            <a:endParaRPr lang="es-MX" sz="18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2139116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DEDUCCION PARCIAL EROGACIONES QUE SON ING EXENTOS TRABAJADORES</a:t>
            </a:r>
            <a:endParaRPr lang="en-US" dirty="0"/>
          </a:p>
        </p:txBody>
      </p:sp>
      <p:sp>
        <p:nvSpPr>
          <p:cNvPr id="3" name="Content Placeholder 2"/>
          <p:cNvSpPr>
            <a:spLocks noGrp="1"/>
          </p:cNvSpPr>
          <p:nvPr>
            <p:ph idx="1"/>
          </p:nvPr>
        </p:nvSpPr>
        <p:spPr>
          <a:xfrm>
            <a:off x="0" y="988890"/>
            <a:ext cx="9143999" cy="5869110"/>
          </a:xfrm>
        </p:spPr>
        <p:txBody>
          <a:bodyPr>
            <a:normAutofit/>
          </a:bodyPr>
          <a:lstStyle/>
          <a:p>
            <a:pPr>
              <a:lnSpc>
                <a:spcPct val="80000"/>
              </a:lnSpc>
            </a:pPr>
            <a:r>
              <a:rPr lang="es-MX" sz="2000" u="sng" dirty="0">
                <a:solidFill>
                  <a:srgbClr val="000090"/>
                </a:solidFill>
                <a:effectLst>
                  <a:outerShdw blurRad="38100" dist="38100" dir="2700000" algn="tl">
                    <a:srgbClr val="000000">
                      <a:alpha val="43137"/>
                    </a:srgbClr>
                  </a:outerShdw>
                </a:effectLst>
              </a:rPr>
              <a:t>SOLUCION</a:t>
            </a:r>
          </a:p>
          <a:p>
            <a:endParaRPr lang="es-MX" sz="2000" dirty="0"/>
          </a:p>
          <a:p>
            <a:r>
              <a:rPr lang="es-ES_tradnl" sz="2000" dirty="0"/>
              <a:t>3. Determinación de la PTU del ejercicio 2014.</a:t>
            </a:r>
            <a:endParaRPr lang="es-MX" sz="2000" dirty="0"/>
          </a:p>
          <a:p>
            <a:r>
              <a:rPr lang="es-ES_tradnl" sz="2000" dirty="0"/>
              <a:t> </a:t>
            </a:r>
            <a:endParaRPr lang="es-MX" sz="2000" dirty="0"/>
          </a:p>
          <a:p>
            <a:r>
              <a:rPr lang="es-ES_tradnl" sz="2000" dirty="0"/>
              <a:t>Utilidad Fiscal			</a:t>
            </a:r>
            <a:r>
              <a:rPr lang="es-ES_tradnl" sz="2000" dirty="0" smtClean="0"/>
              <a:t>		3,749,691.50</a:t>
            </a:r>
            <a:endParaRPr lang="es-MX" sz="2000" dirty="0"/>
          </a:p>
          <a:p>
            <a:r>
              <a:rPr lang="es-ES_tradnl" sz="2000" dirty="0"/>
              <a:t>Menos:</a:t>
            </a:r>
            <a:endParaRPr lang="es-MX" sz="2000" dirty="0"/>
          </a:p>
          <a:p>
            <a:r>
              <a:rPr lang="es-ES_tradnl" sz="2000" dirty="0"/>
              <a:t>No deducibles por </a:t>
            </a:r>
            <a:r>
              <a:rPr lang="es-ES_tradnl" sz="2000" dirty="0" smtClean="0"/>
              <a:t>salarios </a:t>
            </a:r>
            <a:r>
              <a:rPr lang="es-ES_tradnl" sz="2000" dirty="0"/>
              <a:t>(Art. 28 F-XXX LISR)	</a:t>
            </a:r>
            <a:r>
              <a:rPr lang="es-ES_tradnl" sz="2000" dirty="0" smtClean="0"/>
              <a:t>74,941.50</a:t>
            </a:r>
            <a:endParaRPr lang="es-MX" sz="2000" dirty="0"/>
          </a:p>
          <a:p>
            <a:r>
              <a:rPr lang="es-ES_tradnl" sz="2000" dirty="0"/>
              <a:t>Igual:</a:t>
            </a:r>
            <a:endParaRPr lang="es-MX" sz="2000" dirty="0"/>
          </a:p>
          <a:p>
            <a:r>
              <a:rPr lang="es-ES_tradnl" sz="2000" u="sng" dirty="0"/>
              <a:t>Base para la PTU			</a:t>
            </a:r>
            <a:r>
              <a:rPr lang="es-ES_tradnl" sz="2000" u="sng" dirty="0" smtClean="0"/>
              <a:t>		3,674,750.00</a:t>
            </a:r>
            <a:endParaRPr lang="es-MX" sz="2000" u="sng" dirty="0"/>
          </a:p>
          <a:p>
            <a:r>
              <a:rPr lang="es-ES_tradnl" sz="2000" dirty="0"/>
              <a:t>Por:</a:t>
            </a:r>
            <a:endParaRPr lang="es-MX" sz="2000" dirty="0"/>
          </a:p>
          <a:p>
            <a:r>
              <a:rPr lang="es-ES_tradnl" sz="2000" dirty="0"/>
              <a:t>Porcentaje			</a:t>
            </a:r>
            <a:r>
              <a:rPr lang="es-ES_tradnl" sz="2000" dirty="0" smtClean="0"/>
              <a:t>		10</a:t>
            </a:r>
            <a:r>
              <a:rPr lang="es-ES_tradnl" sz="2000" dirty="0"/>
              <a:t>%</a:t>
            </a:r>
            <a:endParaRPr lang="es-MX" sz="2000" dirty="0"/>
          </a:p>
          <a:p>
            <a:r>
              <a:rPr lang="es-ES_tradnl" sz="2000" dirty="0"/>
              <a:t>Igual:</a:t>
            </a:r>
            <a:endParaRPr lang="es-MX" sz="2000" dirty="0"/>
          </a:p>
          <a:p>
            <a:r>
              <a:rPr lang="es-ES_tradnl" sz="2000" u="sng" dirty="0"/>
              <a:t>PTU del ejercicio 2014		</a:t>
            </a:r>
            <a:r>
              <a:rPr lang="es-ES_tradnl" sz="2000" u="sng" dirty="0" smtClean="0"/>
              <a:t>		367,475.00</a:t>
            </a:r>
            <a:endParaRPr lang="es-MX" sz="2000" u="sng" dirty="0"/>
          </a:p>
          <a:p>
            <a:endParaRPr lang="es-MX" sz="20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1403069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BASE DE PTU - 2013</a:t>
            </a:r>
            <a:endParaRPr lang="en-US" dirty="0"/>
          </a:p>
        </p:txBody>
      </p:sp>
      <p:sp>
        <p:nvSpPr>
          <p:cNvPr id="3" name="Content Placeholder 2"/>
          <p:cNvSpPr>
            <a:spLocks noGrp="1"/>
          </p:cNvSpPr>
          <p:nvPr>
            <p:ph idx="1"/>
          </p:nvPr>
        </p:nvSpPr>
        <p:spPr>
          <a:xfrm>
            <a:off x="0" y="988890"/>
            <a:ext cx="9143999" cy="5869110"/>
          </a:xfrm>
        </p:spPr>
        <p:txBody>
          <a:bodyPr>
            <a:normAutofit fontScale="55000" lnSpcReduction="20000"/>
          </a:bodyPr>
          <a:lstStyle/>
          <a:p>
            <a:pPr algn="ctr"/>
            <a:r>
              <a:rPr lang="es-MX" sz="2300" u="sng" dirty="0">
                <a:solidFill>
                  <a:srgbClr val="000090"/>
                </a:solidFill>
                <a:effectLst>
                  <a:outerShdw blurRad="38100" dist="38100" dir="2700000" algn="tl">
                    <a:srgbClr val="000000">
                      <a:alpha val="43137"/>
                    </a:srgbClr>
                  </a:outerShdw>
                </a:effectLst>
              </a:rPr>
              <a:t>DETERMINACION DE LA RENTA GRAVABLE PARA EFECTOS DE LA PTU - HASTA EL 2013 - ARTICULO 16 LISR 2013 (PM):</a:t>
            </a:r>
          </a:p>
          <a:p>
            <a:r>
              <a:rPr lang="en-US" sz="2200" dirty="0" smtClean="0"/>
              <a:t>F - I</a:t>
            </a:r>
            <a:r>
              <a:rPr lang="en-US" sz="2200" dirty="0"/>
              <a:t>      </a:t>
            </a:r>
            <a:r>
              <a:rPr lang="es-ES_tradnl" sz="2200" dirty="0"/>
              <a:t>	</a:t>
            </a:r>
            <a:r>
              <a:rPr lang="es-ES_tradnl" sz="2200" dirty="0" smtClean="0"/>
              <a:t>INGRESOS ACUMULABLES (ISR)</a:t>
            </a:r>
            <a:r>
              <a:rPr lang="es-ES_tradnl" sz="2200" dirty="0"/>
              <a:t>	</a:t>
            </a:r>
            <a:endParaRPr lang="es-MX" sz="2200" dirty="0"/>
          </a:p>
          <a:p>
            <a:r>
              <a:rPr lang="es-ES_tradnl" sz="2200" dirty="0"/>
              <a:t> 	</a:t>
            </a:r>
            <a:r>
              <a:rPr lang="es-ES_tradnl" sz="2200" dirty="0" smtClean="0"/>
              <a:t>( - )</a:t>
            </a:r>
            <a:r>
              <a:rPr lang="es-ES_tradnl" sz="2200" dirty="0"/>
              <a:t>	Ganancia cambiaria *</a:t>
            </a:r>
            <a:endParaRPr lang="es-MX" sz="2200" dirty="0"/>
          </a:p>
          <a:p>
            <a:r>
              <a:rPr lang="es-ES_tradnl" sz="2200" dirty="0"/>
              <a:t> 	</a:t>
            </a:r>
            <a:r>
              <a:rPr lang="es-ES_tradnl" sz="2200" dirty="0" smtClean="0"/>
              <a:t>( - )</a:t>
            </a:r>
            <a:r>
              <a:rPr lang="es-ES_tradnl" sz="2200" dirty="0"/>
              <a:t>	Ajuste anual por inflación acumulable</a:t>
            </a:r>
            <a:endParaRPr lang="es-MX" sz="2200" dirty="0"/>
          </a:p>
          <a:p>
            <a:r>
              <a:rPr lang="es-ES_tradnl" sz="2200" dirty="0"/>
              <a:t> 	</a:t>
            </a:r>
            <a:r>
              <a:rPr lang="es-ES_tradnl" sz="2200" dirty="0" smtClean="0"/>
              <a:t>IGUAL=</a:t>
            </a:r>
            <a:r>
              <a:rPr lang="es-ES_tradnl" sz="2200" dirty="0"/>
              <a:t>	Ingresos acumulables netos</a:t>
            </a:r>
            <a:endParaRPr lang="es-MX" sz="2200" dirty="0"/>
          </a:p>
          <a:p>
            <a:r>
              <a:rPr lang="es-ES_tradnl" sz="2200" dirty="0"/>
              <a:t>a)	</a:t>
            </a:r>
            <a:r>
              <a:rPr lang="es-ES_tradnl" sz="2200" dirty="0" smtClean="0"/>
              <a:t>( + )</a:t>
            </a:r>
            <a:r>
              <a:rPr lang="es-ES_tradnl" sz="2200" dirty="0"/>
              <a:t>	Dividendos percibidos</a:t>
            </a:r>
            <a:endParaRPr lang="es-MX" sz="2200" dirty="0"/>
          </a:p>
          <a:p>
            <a:r>
              <a:rPr lang="es-ES_tradnl" sz="2200" dirty="0"/>
              <a:t>b)	</a:t>
            </a:r>
            <a:r>
              <a:rPr lang="es-ES_tradnl" sz="2200" dirty="0" smtClean="0"/>
              <a:t>( + )</a:t>
            </a:r>
            <a:r>
              <a:rPr lang="es-ES_tradnl" sz="2200" dirty="0"/>
              <a:t>	Ganancia cambiaria *</a:t>
            </a:r>
            <a:endParaRPr lang="es-MX" sz="2200" dirty="0"/>
          </a:p>
          <a:p>
            <a:r>
              <a:rPr lang="es-ES_tradnl" sz="2200" dirty="0"/>
              <a:t>c)	( + )	Diferencia del monto de la enajenación de activos fijos disminuida con la ganancia </a:t>
            </a:r>
            <a:r>
              <a:rPr lang="es-ES_tradnl" sz="2200" dirty="0" err="1" smtClean="0"/>
              <a:t>acum</a:t>
            </a:r>
            <a:r>
              <a:rPr lang="es-ES_tradnl" sz="2200" dirty="0" smtClean="0"/>
              <a:t>. </a:t>
            </a:r>
            <a:r>
              <a:rPr lang="es-ES_tradnl" sz="2200" dirty="0"/>
              <a:t>correspondiente</a:t>
            </a:r>
            <a:endParaRPr lang="es-MX" sz="2200" dirty="0"/>
          </a:p>
          <a:p>
            <a:r>
              <a:rPr lang="es-ES_tradnl" sz="2200" dirty="0"/>
              <a:t> 	IGUAL=	Subtotal</a:t>
            </a:r>
            <a:endParaRPr lang="es-MX" sz="2200" dirty="0"/>
          </a:p>
          <a:p>
            <a:r>
              <a:rPr lang="es-ES_tradnl" sz="2200" dirty="0" smtClean="0"/>
              <a:t>F - II</a:t>
            </a:r>
            <a:r>
              <a:rPr lang="es-ES_tradnl" sz="2200" dirty="0"/>
              <a:t>	( - )	Deducciones autorizadas</a:t>
            </a:r>
            <a:endParaRPr lang="es-MX" sz="2200" dirty="0"/>
          </a:p>
          <a:p>
            <a:r>
              <a:rPr lang="es-ES_tradnl" sz="2200" dirty="0"/>
              <a:t> 	( - )	Pérdida cambiaria *</a:t>
            </a:r>
            <a:endParaRPr lang="es-MX" sz="2200" dirty="0"/>
          </a:p>
          <a:p>
            <a:r>
              <a:rPr lang="es-ES_tradnl" sz="2200" dirty="0"/>
              <a:t> 	( - )	Deducción de inversiones</a:t>
            </a:r>
            <a:endParaRPr lang="es-MX" sz="2200" dirty="0"/>
          </a:p>
          <a:p>
            <a:r>
              <a:rPr lang="es-ES_tradnl" sz="2200" dirty="0"/>
              <a:t> 	( - )	Ajuste anual por inflación deducible</a:t>
            </a:r>
            <a:endParaRPr lang="es-MX" sz="2200" dirty="0"/>
          </a:p>
          <a:p>
            <a:r>
              <a:rPr lang="es-ES_tradnl" sz="2200" dirty="0"/>
              <a:t>a)	IGUAL=	Deducciones autorizadas netas</a:t>
            </a:r>
            <a:endParaRPr lang="es-MX" sz="2200" dirty="0"/>
          </a:p>
          <a:p>
            <a:r>
              <a:rPr lang="es-ES_tradnl" sz="2200" dirty="0"/>
              <a:t>b)	( - )	Depreciación contable</a:t>
            </a:r>
            <a:endParaRPr lang="es-MX" sz="2200" dirty="0"/>
          </a:p>
          <a:p>
            <a:r>
              <a:rPr lang="es-ES_tradnl" sz="2200" dirty="0"/>
              <a:t> 	( - )	</a:t>
            </a:r>
            <a:r>
              <a:rPr lang="es-ES_tradnl" sz="2200" dirty="0" smtClean="0"/>
              <a:t>MOI </a:t>
            </a:r>
            <a:r>
              <a:rPr lang="es-ES_tradnl" sz="2200" dirty="0"/>
              <a:t>Pendiente de deducir en vta. de </a:t>
            </a:r>
            <a:r>
              <a:rPr lang="es-ES_tradnl" sz="2200" dirty="0" smtClean="0"/>
              <a:t>activos fijos</a:t>
            </a:r>
            <a:endParaRPr lang="es-MX" sz="2200" dirty="0"/>
          </a:p>
          <a:p>
            <a:r>
              <a:rPr lang="es-ES_tradnl" sz="2200" dirty="0"/>
              <a:t>c)	( - )	Dividendos entregados</a:t>
            </a:r>
            <a:endParaRPr lang="es-MX" sz="2200" dirty="0"/>
          </a:p>
          <a:p>
            <a:r>
              <a:rPr lang="es-ES_tradnl" sz="2200" dirty="0"/>
              <a:t>d)	( - )	Pérdida cambiaria *</a:t>
            </a:r>
            <a:endParaRPr lang="es-MX" sz="2200" dirty="0"/>
          </a:p>
          <a:p>
            <a:r>
              <a:rPr lang="es-ES_tradnl" sz="2200" dirty="0"/>
              <a:t> 	IGUAL=	</a:t>
            </a:r>
            <a:r>
              <a:rPr lang="es-ES_tradnl" sz="2200" dirty="0" smtClean="0"/>
              <a:t>BASE DE PTU</a:t>
            </a:r>
            <a:endParaRPr lang="es-MX" sz="2200" dirty="0"/>
          </a:p>
          <a:p>
            <a:r>
              <a:rPr lang="es-ES_tradnl" sz="2200" dirty="0"/>
              <a:t> 	Por:	</a:t>
            </a:r>
            <a:r>
              <a:rPr lang="es-ES_tradnl" sz="2200" dirty="0" smtClean="0"/>
              <a:t>Porcentaje (10%)</a:t>
            </a:r>
          </a:p>
          <a:p>
            <a:r>
              <a:rPr lang="es-ES_tradnl" sz="2200" dirty="0"/>
              <a:t>	</a:t>
            </a:r>
            <a:r>
              <a:rPr lang="es-ES_tradnl" sz="2200" u="sng" dirty="0"/>
              <a:t>IGUAL=</a:t>
            </a:r>
            <a:r>
              <a:rPr lang="es-ES_tradnl" sz="2200" u="sng" dirty="0" smtClean="0"/>
              <a:t>	PTU</a:t>
            </a:r>
            <a:endParaRPr lang="es-MX" sz="2200" u="sng" dirty="0"/>
          </a:p>
          <a:p>
            <a:r>
              <a:rPr lang="es-ES_tradnl" sz="2200" dirty="0"/>
              <a:t>* Conforme al artículo 9 </a:t>
            </a:r>
            <a:r>
              <a:rPr lang="es-ES_tradnl" sz="2200" dirty="0" smtClean="0"/>
              <a:t>LISR</a:t>
            </a:r>
            <a:r>
              <a:rPr lang="es-ES_tradnl" sz="2200" dirty="0"/>
              <a:t>, a las ganancias o pérdidas por fluctuaciones cambiarias </a:t>
            </a:r>
            <a:r>
              <a:rPr lang="es-ES_tradnl" sz="2200" dirty="0" smtClean="0"/>
              <a:t>se consideran intereses</a:t>
            </a:r>
            <a:r>
              <a:rPr lang="es-ES_tradnl" sz="2200" dirty="0"/>
              <a:t>; </a:t>
            </a:r>
            <a:r>
              <a:rPr lang="es-ES_tradnl" sz="2200" dirty="0" smtClean="0"/>
              <a:t>para </a:t>
            </a:r>
            <a:r>
              <a:rPr lang="es-ES_tradnl" sz="2200" dirty="0"/>
              <a:t>efectos de la PTU, </a:t>
            </a:r>
            <a:r>
              <a:rPr lang="es-ES_tradnl" sz="2200" dirty="0" smtClean="0"/>
              <a:t>el artículo </a:t>
            </a:r>
            <a:r>
              <a:rPr lang="es-ES_tradnl" sz="2200" dirty="0"/>
              <a:t>16, último párrafo </a:t>
            </a:r>
            <a:r>
              <a:rPr lang="es-ES_tradnl" sz="2200" dirty="0" smtClean="0"/>
              <a:t>de fracciones </a:t>
            </a:r>
            <a:r>
              <a:rPr lang="es-ES_tradnl" sz="2200" dirty="0"/>
              <a:t>I y II </a:t>
            </a:r>
            <a:r>
              <a:rPr lang="es-ES_tradnl" sz="2200" dirty="0" smtClean="0"/>
              <a:t>las </a:t>
            </a:r>
            <a:r>
              <a:rPr lang="es-ES_tradnl" sz="2200" dirty="0"/>
              <a:t>excluye de los ingresos acumulables y de las deducciones </a:t>
            </a:r>
            <a:r>
              <a:rPr lang="es-ES_tradnl" sz="2200" dirty="0" smtClean="0"/>
              <a:t>autorizadas.</a:t>
            </a:r>
            <a:endParaRPr lang="es-MX" sz="2200" dirty="0"/>
          </a:p>
          <a:p>
            <a:endParaRPr lang="es-MX" dirty="0" smtClean="0"/>
          </a:p>
          <a:p>
            <a:endParaRPr lang="es-MX"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2467830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BASE DE PTU - 2013</a:t>
            </a:r>
            <a:endParaRPr lang="en-US" dirty="0"/>
          </a:p>
        </p:txBody>
      </p:sp>
      <p:sp>
        <p:nvSpPr>
          <p:cNvPr id="3" name="Content Placeholder 2"/>
          <p:cNvSpPr>
            <a:spLocks noGrp="1"/>
          </p:cNvSpPr>
          <p:nvPr>
            <p:ph idx="1"/>
          </p:nvPr>
        </p:nvSpPr>
        <p:spPr>
          <a:xfrm>
            <a:off x="0" y="988890"/>
            <a:ext cx="9143999" cy="5869110"/>
          </a:xfrm>
        </p:spPr>
        <p:txBody>
          <a:bodyPr>
            <a:noAutofit/>
          </a:bodyPr>
          <a:lstStyle/>
          <a:p>
            <a:r>
              <a:rPr lang="es-MX" sz="1800" dirty="0" smtClean="0"/>
              <a:t>Determinación de la base de PTU usando el artículo 16 LISR 2013.  - - - - - &gt;    Amparos</a:t>
            </a:r>
          </a:p>
          <a:p>
            <a:r>
              <a:rPr lang="es-MX" sz="1800" dirty="0" smtClean="0"/>
              <a:t>Jurisprudencia SCJN 2005:</a:t>
            </a:r>
          </a:p>
          <a:p>
            <a:r>
              <a:rPr lang="es-MX" sz="1800" dirty="0"/>
              <a:t>PARTICIPACIÓN DE LOS TRABAJADORES EN LAS UTILIDADES DE LAS EMPRESAS. LOS ARTÍCULOS 16 Y 17, ÚLTIMO PÁRRAFO, DE LA LEY DEL IMPUESTO SOBRE LA RENTA, </a:t>
            </a:r>
            <a:r>
              <a:rPr lang="es-MX" sz="1800" u="sng" dirty="0">
                <a:solidFill>
                  <a:srgbClr val="000090"/>
                </a:solidFill>
              </a:rPr>
              <a:t>VIOLAN EL ARTÍCULO 123, APARTADO A, FRACCIÓN IX, INCISO E), DE LA CONSTITUCIÓN FEDERAL</a:t>
            </a:r>
            <a:r>
              <a:rPr lang="es-MX" sz="1800" dirty="0"/>
              <a:t> (LEGISLACIÓN VIGENTE EN 2002).</a:t>
            </a:r>
            <a:r>
              <a:rPr lang="es-MX" sz="1800" b="0" dirty="0"/>
              <a:t> Los artículos 16 y 17, último párrafo, de la Ley del Impuesto sobre la Renta vigente en 2002, </a:t>
            </a:r>
            <a:r>
              <a:rPr lang="es-MX" sz="1800" b="0" u="sng" dirty="0">
                <a:solidFill>
                  <a:srgbClr val="000090"/>
                </a:solidFill>
              </a:rPr>
              <a:t>al obligar a la quejosa a determinar y pagar la participación de los trabajadores en las utilidades de las empresas sobre una “renta gravable” que no representa las ganancias o la utilidad fiscal neta que aquélla percibió en el ejercicio fiscal</a:t>
            </a:r>
            <a:r>
              <a:rPr lang="es-MX" sz="1800" b="0" dirty="0"/>
              <a:t>, violan el artículo 123, apartado A, fracción IX, inciso e), de la Constitución Política de los Estados Unidos Mexicanos, del que se desprende que la base para el cálculo de dicha prestación es la utilidad fiscal prevista en el artículo 10 de la ley citada, la cual se obtiene de restar las deducciones autorizadas del total de ingresos. Ello, porque los referidos artículos 16 y 17, último párrafo, señalan lineamientos distintos a los establecidos en el artículo 10 para el cálculo de la utilidad fiscal, lo cual origina que exista una base de participación en las utilidades empresariales que contraviene lo dispuesto en la norma constitucional citada.</a:t>
            </a:r>
          </a:p>
          <a:p>
            <a:r>
              <a:rPr lang="es-MX" sz="1800" dirty="0"/>
              <a:t>Fuente:</a:t>
            </a:r>
            <a:r>
              <a:rPr lang="es-MX" sz="1800" b="0" dirty="0"/>
              <a:t> Semanario Judicial de la Federación y su Gaceta. Novena Época, Tomo XXII, p.7, Materia Administrativa, P./J. 114/2005, Tesis Jurisprudencial,  octubre de 2005.</a:t>
            </a:r>
            <a:endParaRPr lang="es-MX" sz="18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8734006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BASE DE ISR - 2014</a:t>
            </a:r>
            <a:endParaRPr lang="en-US" dirty="0"/>
          </a:p>
        </p:txBody>
      </p:sp>
      <p:sp>
        <p:nvSpPr>
          <p:cNvPr id="3" name="Content Placeholder 2"/>
          <p:cNvSpPr>
            <a:spLocks noGrp="1"/>
          </p:cNvSpPr>
          <p:nvPr>
            <p:ph idx="1"/>
          </p:nvPr>
        </p:nvSpPr>
        <p:spPr>
          <a:xfrm>
            <a:off x="0" y="988890"/>
            <a:ext cx="9143999" cy="5869110"/>
          </a:xfrm>
        </p:spPr>
        <p:txBody>
          <a:bodyPr>
            <a:normAutofit/>
          </a:bodyPr>
          <a:lstStyle/>
          <a:p>
            <a:pPr>
              <a:lnSpc>
                <a:spcPct val="80000"/>
              </a:lnSpc>
            </a:pPr>
            <a:r>
              <a:rPr lang="es-MX" sz="1800" u="sng" dirty="0">
                <a:solidFill>
                  <a:srgbClr val="000090"/>
                </a:solidFill>
                <a:effectLst>
                  <a:outerShdw blurRad="38100" dist="38100" dir="2700000" algn="tl">
                    <a:srgbClr val="000000">
                      <a:alpha val="43137"/>
                    </a:srgbClr>
                  </a:outerShdw>
                </a:effectLst>
              </a:rPr>
              <a:t>DETERMINACION BASE DE ISR:</a:t>
            </a:r>
          </a:p>
          <a:p>
            <a:endParaRPr lang="es-MX" dirty="0" smtClean="0"/>
          </a:p>
          <a:p>
            <a:endParaRPr lang="es-MX" dirty="0" smtClean="0"/>
          </a:p>
          <a:p>
            <a:endParaRPr lang="es-MX" dirty="0"/>
          </a:p>
          <a:p>
            <a:endParaRPr lang="es-MX" dirty="0" smtClean="0"/>
          </a:p>
          <a:p>
            <a:endParaRPr lang="es-MX" dirty="0"/>
          </a:p>
          <a:p>
            <a:endParaRPr lang="es-MX" dirty="0" smtClean="0"/>
          </a:p>
          <a:p>
            <a:endParaRPr lang="es-MX" dirty="0"/>
          </a:p>
          <a:p>
            <a:endParaRPr lang="es-MX" dirty="0" smtClean="0"/>
          </a:p>
          <a:p>
            <a:endParaRPr lang="es-MX" dirty="0"/>
          </a:p>
          <a:p>
            <a:endParaRPr lang="es-MX" dirty="0" smtClean="0"/>
          </a:p>
          <a:p>
            <a:endParaRPr lang="es-MX" dirty="0"/>
          </a:p>
          <a:p>
            <a:endParaRPr lang="es-MX" sz="2000" dirty="0" smtClean="0"/>
          </a:p>
          <a:p>
            <a:r>
              <a:rPr lang="es-MX" sz="2000" dirty="0" smtClean="0"/>
              <a:t>Del 2014 en adelante la PTU Pagada en el Ejercicio se suma a las Deducciones Autorizadas para restarla directamente a los Ingresos Acumulables, en vez de restarla al Resultado Fiscal. (Debería ser el mismo resultado).</a:t>
            </a:r>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pic>
        <p:nvPicPr>
          <p:cNvPr id="6" name="Picture 5" descr="Screen Shot 2015-01-20 at 12.31.48.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000" y="1518055"/>
            <a:ext cx="7887123" cy="3937983"/>
          </a:xfrm>
          <a:prstGeom prst="rect">
            <a:avLst/>
          </a:prstGeom>
        </p:spPr>
      </p:pic>
    </p:spTree>
    <p:extLst>
      <p:ext uri="{BB962C8B-B14F-4D97-AF65-F5344CB8AC3E}">
        <p14:creationId xmlns:p14="http://schemas.microsoft.com/office/powerpoint/2010/main" val="232474929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BASE DE PTU - 2014</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MX" sz="2000" dirty="0" smtClean="0"/>
              <a:t>DESAPARECE EL ARTICULO 16 LISR 2013.</a:t>
            </a:r>
          </a:p>
          <a:p>
            <a:r>
              <a:rPr lang="es-MX" sz="2000" dirty="0" smtClean="0"/>
              <a:t>FUNDAMENTADO EN LA BASE DE ISR.</a:t>
            </a:r>
            <a:endParaRPr lang="es-MX" sz="2000" dirty="0"/>
          </a:p>
          <a:p>
            <a:endParaRPr lang="es-MX" sz="20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pic>
        <p:nvPicPr>
          <p:cNvPr id="5" name="Picture 4" descr="Screen Shot 2015-01-20 at 12.36.25.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583" y="2033196"/>
            <a:ext cx="8826886" cy="4327387"/>
          </a:xfrm>
          <a:prstGeom prst="rect">
            <a:avLst/>
          </a:prstGeom>
        </p:spPr>
      </p:pic>
    </p:spTree>
    <p:extLst>
      <p:ext uri="{BB962C8B-B14F-4D97-AF65-F5344CB8AC3E}">
        <p14:creationId xmlns:p14="http://schemas.microsoft.com/office/powerpoint/2010/main" val="40890642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BASE DE PTU - 2014</a:t>
            </a:r>
            <a:endParaRPr lang="en-US" dirty="0"/>
          </a:p>
        </p:txBody>
      </p:sp>
      <p:sp>
        <p:nvSpPr>
          <p:cNvPr id="3" name="Content Placeholder 2"/>
          <p:cNvSpPr>
            <a:spLocks noGrp="1"/>
          </p:cNvSpPr>
          <p:nvPr>
            <p:ph idx="1"/>
          </p:nvPr>
        </p:nvSpPr>
        <p:spPr>
          <a:xfrm>
            <a:off x="0" y="988890"/>
            <a:ext cx="9143999" cy="5869110"/>
          </a:xfrm>
        </p:spPr>
        <p:txBody>
          <a:bodyPr>
            <a:normAutofit/>
          </a:bodyPr>
          <a:lstStyle/>
          <a:p>
            <a:pPr>
              <a:lnSpc>
                <a:spcPct val="80000"/>
              </a:lnSpc>
            </a:pPr>
            <a:r>
              <a:rPr lang="es-MX" sz="2000" u="sng" dirty="0">
                <a:solidFill>
                  <a:srgbClr val="000090"/>
                </a:solidFill>
                <a:effectLst>
                  <a:outerShdw blurRad="38100" dist="38100" dir="2700000" algn="tl">
                    <a:srgbClr val="000000">
                      <a:alpha val="43137"/>
                    </a:srgbClr>
                  </a:outerShdw>
                </a:effectLst>
              </a:rPr>
              <a:t>CASO PRACTICO EJERCICIO 2015 - EMPRESA A</a:t>
            </a:r>
          </a:p>
          <a:p>
            <a:endParaRPr lang="es-MX" sz="2000" dirty="0" smtClean="0"/>
          </a:p>
          <a:p>
            <a:r>
              <a:rPr lang="es-MX" sz="2000" dirty="0" smtClean="0"/>
              <a:t>Ingresos Acumulables en el Ejercicio 2014 por 8,500,000</a:t>
            </a:r>
          </a:p>
          <a:p>
            <a:r>
              <a:rPr lang="es-MX" sz="2000" dirty="0" smtClean="0"/>
              <a:t>Deducciones Autorizadas en </a:t>
            </a:r>
            <a:r>
              <a:rPr lang="es-MX" sz="2000" dirty="0"/>
              <a:t>el Ejercicio 2014 </a:t>
            </a:r>
            <a:r>
              <a:rPr lang="es-MX" sz="2000" dirty="0" smtClean="0"/>
              <a:t>por 6,400,000</a:t>
            </a:r>
          </a:p>
          <a:p>
            <a:r>
              <a:rPr lang="es-ES_tradnl" sz="2000" dirty="0"/>
              <a:t>No deducibles por salarios (Art. 28 F-XXX </a:t>
            </a:r>
            <a:r>
              <a:rPr lang="es-ES_tradnl" sz="2000" dirty="0" smtClean="0"/>
              <a:t>LISR) por 125,000</a:t>
            </a:r>
          </a:p>
          <a:p>
            <a:r>
              <a:rPr lang="es-ES_tradnl" sz="2000" dirty="0" smtClean="0"/>
              <a:t>PTU pagada en el ejercicio 2014 por $300,000</a:t>
            </a:r>
            <a:endParaRPr lang="es-MX" sz="2000" dirty="0" smtClean="0"/>
          </a:p>
          <a:p>
            <a:r>
              <a:rPr lang="es-MX" sz="2000" dirty="0" smtClean="0"/>
              <a:t>Pérdidas de Ejercicios Anteriores $950,000</a:t>
            </a:r>
            <a:r>
              <a:rPr lang="en-US" sz="2000" dirty="0"/>
              <a:t> </a:t>
            </a:r>
            <a:endParaRPr lang="es-MX" sz="2000" dirty="0"/>
          </a:p>
          <a:p>
            <a:endParaRPr lang="es-MX" sz="2000" dirty="0"/>
          </a:p>
          <a:p>
            <a:endParaRPr lang="es-MX" sz="2000" dirty="0" smtClean="0"/>
          </a:p>
          <a:p>
            <a:endParaRPr lang="es-MX" sz="2000" dirty="0"/>
          </a:p>
          <a:p>
            <a:endParaRPr lang="es-MX" sz="20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6252355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BASE DE PTU - 2014</a:t>
            </a:r>
            <a:endParaRPr lang="en-US" dirty="0"/>
          </a:p>
        </p:txBody>
      </p:sp>
      <p:sp>
        <p:nvSpPr>
          <p:cNvPr id="3" name="Content Placeholder 2"/>
          <p:cNvSpPr>
            <a:spLocks noGrp="1"/>
          </p:cNvSpPr>
          <p:nvPr>
            <p:ph idx="1"/>
          </p:nvPr>
        </p:nvSpPr>
        <p:spPr>
          <a:xfrm>
            <a:off x="0" y="988890"/>
            <a:ext cx="9143999" cy="5869110"/>
          </a:xfrm>
        </p:spPr>
        <p:txBody>
          <a:bodyPr>
            <a:normAutofit/>
          </a:bodyPr>
          <a:lstStyle/>
          <a:p>
            <a:pPr>
              <a:lnSpc>
                <a:spcPct val="80000"/>
              </a:lnSpc>
            </a:pPr>
            <a:r>
              <a:rPr lang="es-MX" sz="2000" u="sng" dirty="0" smtClean="0">
                <a:solidFill>
                  <a:srgbClr val="000090"/>
                </a:solidFill>
                <a:effectLst>
                  <a:outerShdw blurRad="38100" dist="38100" dir="2700000" algn="tl">
                    <a:srgbClr val="000000">
                      <a:alpha val="43137"/>
                    </a:srgbClr>
                  </a:outerShdw>
                </a:effectLst>
              </a:rPr>
              <a:t>CASO PRACTICO EJERCICIO 2015 - EMPRESA A</a:t>
            </a:r>
          </a:p>
          <a:p>
            <a:endParaRPr lang="es-MX" sz="2000" dirty="0" smtClean="0"/>
          </a:p>
          <a:p>
            <a:r>
              <a:rPr lang="es-MX" sz="2000" u="sng" dirty="0" smtClean="0">
                <a:solidFill>
                  <a:srgbClr val="000090"/>
                </a:solidFill>
                <a:effectLst>
                  <a:outerShdw blurRad="38100" dist="38100" dir="2700000" algn="tl">
                    <a:srgbClr val="000000">
                      <a:alpha val="43137"/>
                    </a:srgbClr>
                  </a:outerShdw>
                </a:effectLst>
              </a:rPr>
              <a:t>ART. 9 LISR 2014</a:t>
            </a:r>
            <a:r>
              <a:rPr lang="es-MX" sz="2000" dirty="0" smtClean="0"/>
              <a:t>	 	</a:t>
            </a:r>
          </a:p>
          <a:p>
            <a:r>
              <a:rPr lang="es-MX" sz="2000" dirty="0" smtClean="0"/>
              <a:t>Ingresos acumulables del ejercicio		8,500,000 </a:t>
            </a:r>
          </a:p>
          <a:p>
            <a:r>
              <a:rPr lang="es-MX" sz="2000" dirty="0" smtClean="0"/>
              <a:t>(-) Deducciones autorizadas			6,400,000</a:t>
            </a:r>
          </a:p>
          <a:p>
            <a:r>
              <a:rPr lang="es-MX" sz="2000" dirty="0" smtClean="0"/>
              <a:t>(-) PTU pagada en el ejercicio			300,000</a:t>
            </a:r>
          </a:p>
          <a:p>
            <a:r>
              <a:rPr lang="es-MX" sz="2000" dirty="0" smtClean="0"/>
              <a:t>Utilidad Fiscal		 			1,800,000</a:t>
            </a:r>
          </a:p>
          <a:p>
            <a:r>
              <a:rPr lang="es-MX" sz="2000" dirty="0" smtClean="0"/>
              <a:t>(-) Pérdidas fiscales en ejercicios anteriores	950,000</a:t>
            </a:r>
          </a:p>
          <a:p>
            <a:r>
              <a:rPr lang="es-MX" sz="2000" u="sng" dirty="0" smtClean="0">
                <a:solidFill>
                  <a:srgbClr val="000090"/>
                </a:solidFill>
              </a:rPr>
              <a:t>Resultado Fiscal					850,000</a:t>
            </a:r>
          </a:p>
          <a:p>
            <a:r>
              <a:rPr lang="es-MX" sz="2000" dirty="0" smtClean="0"/>
              <a:t>Porcentaje 					30%			</a:t>
            </a:r>
          </a:p>
          <a:p>
            <a:r>
              <a:rPr lang="es-MX" sz="2000" u="sng" dirty="0" smtClean="0"/>
              <a:t>ISR del Ejercicio					255,000</a:t>
            </a:r>
          </a:p>
          <a:p>
            <a:r>
              <a:rPr lang="es-MX" sz="2000" dirty="0" smtClean="0"/>
              <a:t> </a:t>
            </a:r>
          </a:p>
          <a:p>
            <a:endParaRPr lang="es-MX" sz="2000" dirty="0" smtClean="0"/>
          </a:p>
          <a:p>
            <a:endParaRPr lang="es-MX" sz="2000" dirty="0" smtClean="0"/>
          </a:p>
          <a:p>
            <a:endParaRPr lang="es-MX" sz="2000" dirty="0" smtClean="0"/>
          </a:p>
          <a:p>
            <a:endParaRPr lang="es-MX" sz="20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0167401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BASE DE PTU - 2014</a:t>
            </a:r>
            <a:endParaRPr lang="en-US" dirty="0"/>
          </a:p>
        </p:txBody>
      </p:sp>
      <p:sp>
        <p:nvSpPr>
          <p:cNvPr id="3" name="Content Placeholder 2"/>
          <p:cNvSpPr>
            <a:spLocks noGrp="1"/>
          </p:cNvSpPr>
          <p:nvPr>
            <p:ph idx="1"/>
          </p:nvPr>
        </p:nvSpPr>
        <p:spPr>
          <a:xfrm>
            <a:off x="0" y="988890"/>
            <a:ext cx="9143999" cy="5869110"/>
          </a:xfrm>
        </p:spPr>
        <p:txBody>
          <a:bodyPr>
            <a:noAutofit/>
          </a:bodyPr>
          <a:lstStyle/>
          <a:p>
            <a:pPr>
              <a:lnSpc>
                <a:spcPct val="80000"/>
              </a:lnSpc>
            </a:pPr>
            <a:r>
              <a:rPr lang="es-MX" sz="2000" u="sng" dirty="0" smtClean="0">
                <a:solidFill>
                  <a:srgbClr val="000090"/>
                </a:solidFill>
                <a:effectLst>
                  <a:outerShdw blurRad="38100" dist="38100" dir="2700000" algn="tl">
                    <a:srgbClr val="000000">
                      <a:alpha val="43137"/>
                    </a:srgbClr>
                  </a:outerShdw>
                </a:effectLst>
              </a:rPr>
              <a:t>CASO PRACTICO EJERCICIO 2015 - EMPRESA A</a:t>
            </a:r>
          </a:p>
          <a:p>
            <a:pPr>
              <a:lnSpc>
                <a:spcPct val="80000"/>
              </a:lnSpc>
            </a:pPr>
            <a:r>
              <a:rPr lang="es-MX" sz="2000" u="sng" dirty="0" smtClean="0">
                <a:solidFill>
                  <a:srgbClr val="000090"/>
                </a:solidFill>
                <a:effectLst>
                  <a:outerShdw blurRad="38100" dist="38100" dir="2700000" algn="tl">
                    <a:srgbClr val="000000">
                      <a:alpha val="43137"/>
                    </a:srgbClr>
                  </a:outerShdw>
                </a:effectLst>
              </a:rPr>
              <a:t>RENTA GRABABLE PARA PTU:</a:t>
            </a:r>
          </a:p>
          <a:p>
            <a:r>
              <a:rPr lang="es-MX" sz="2000" dirty="0" smtClean="0"/>
              <a:t>Ingresos acumulables del ejercicio		 8,500,000</a:t>
            </a:r>
          </a:p>
          <a:p>
            <a:r>
              <a:rPr lang="es-MX" sz="2000" dirty="0" smtClean="0"/>
              <a:t>(-) No deducibles 28 F-XXX LISR			125,000</a:t>
            </a:r>
          </a:p>
          <a:p>
            <a:r>
              <a:rPr lang="es-MX" sz="2000" dirty="0" smtClean="0"/>
              <a:t>(-) Deducciones autorizadas			6,400,000</a:t>
            </a:r>
          </a:p>
          <a:p>
            <a:r>
              <a:rPr lang="es-MX" sz="2000" u="sng" dirty="0" smtClean="0">
                <a:solidFill>
                  <a:srgbClr val="000090"/>
                </a:solidFill>
              </a:rPr>
              <a:t>Renta gravable 123 IX e) CPEUM			1,975,000</a:t>
            </a:r>
          </a:p>
          <a:p>
            <a:r>
              <a:rPr lang="es-MX" sz="2000" dirty="0" smtClean="0"/>
              <a:t>Porcentaje 					10%			</a:t>
            </a:r>
          </a:p>
          <a:p>
            <a:r>
              <a:rPr lang="es-MX" sz="2000" u="sng" dirty="0" smtClean="0"/>
              <a:t>PTU del Ejercicio					197,500</a:t>
            </a:r>
          </a:p>
          <a:p>
            <a:endParaRPr lang="es-MX" sz="2000" dirty="0" smtClean="0"/>
          </a:p>
          <a:p>
            <a:pPr>
              <a:lnSpc>
                <a:spcPct val="80000"/>
              </a:lnSpc>
            </a:pPr>
            <a:r>
              <a:rPr lang="es-MX" sz="2000" u="sng" dirty="0" smtClean="0">
                <a:solidFill>
                  <a:srgbClr val="000090"/>
                </a:solidFill>
                <a:effectLst>
                  <a:outerShdw blurRad="38100" dist="38100" dir="2700000" algn="tl">
                    <a:srgbClr val="000000">
                      <a:alpha val="43137"/>
                    </a:srgbClr>
                  </a:outerShdw>
                </a:effectLst>
              </a:rPr>
              <a:t> CONCILIACION AMBAS BASES:</a:t>
            </a:r>
          </a:p>
          <a:p>
            <a:r>
              <a:rPr lang="es-MX" sz="2000" dirty="0" smtClean="0"/>
              <a:t>Renta gravable 123 IX e) CPEUM (BASE PTU)	1,975,000</a:t>
            </a:r>
          </a:p>
          <a:p>
            <a:r>
              <a:rPr lang="es-MX" sz="2000" dirty="0" smtClean="0"/>
              <a:t>(-) PTU pagada en el ejercicio			300,000</a:t>
            </a:r>
          </a:p>
          <a:p>
            <a:r>
              <a:rPr lang="es-MX" sz="2000" dirty="0" smtClean="0"/>
              <a:t>(-) Pérdidas fiscales en ejercicios anteriores	950,000</a:t>
            </a:r>
          </a:p>
          <a:p>
            <a:r>
              <a:rPr lang="es-MX" sz="2000" u="sng" dirty="0" smtClean="0"/>
              <a:t>(+) No deducibles 28 F-XXX LISR			125,000</a:t>
            </a:r>
          </a:p>
          <a:p>
            <a:r>
              <a:rPr lang="es-MX" sz="2000" u="sng" dirty="0" smtClean="0"/>
              <a:t>Resultado Fiscal (BASE ISR)			850,000</a:t>
            </a:r>
          </a:p>
          <a:p>
            <a:endParaRPr lang="es-MX" sz="2000" dirty="0" smtClean="0"/>
          </a:p>
          <a:p>
            <a:endParaRPr lang="es-MX" sz="2000" dirty="0" smtClean="0"/>
          </a:p>
          <a:p>
            <a:endParaRPr lang="es-MX" sz="2000" dirty="0" smtClean="0"/>
          </a:p>
          <a:p>
            <a:endParaRPr lang="es-MX" sz="2000" dirty="0" smtClean="0"/>
          </a:p>
          <a:p>
            <a:endParaRPr lang="es-MX" sz="2000" dirty="0" smtClean="0"/>
          </a:p>
          <a:p>
            <a:endParaRPr lang="es-MX" sz="2000" dirty="0" smtClean="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45123686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BASE DE PTU - 2014</a:t>
            </a:r>
            <a:endParaRPr lang="en-US" dirty="0"/>
          </a:p>
        </p:txBody>
      </p:sp>
      <p:sp>
        <p:nvSpPr>
          <p:cNvPr id="3" name="Content Placeholder 2"/>
          <p:cNvSpPr>
            <a:spLocks noGrp="1"/>
          </p:cNvSpPr>
          <p:nvPr>
            <p:ph idx="1"/>
          </p:nvPr>
        </p:nvSpPr>
        <p:spPr>
          <a:xfrm>
            <a:off x="0" y="988890"/>
            <a:ext cx="9143999" cy="5869110"/>
          </a:xfrm>
        </p:spPr>
        <p:txBody>
          <a:bodyPr>
            <a:normAutofit/>
          </a:bodyPr>
          <a:lstStyle/>
          <a:p>
            <a:pPr>
              <a:lnSpc>
                <a:spcPct val="80000"/>
              </a:lnSpc>
            </a:pPr>
            <a:r>
              <a:rPr lang="es-MX" sz="2000" u="sng" dirty="0">
                <a:solidFill>
                  <a:srgbClr val="000090"/>
                </a:solidFill>
                <a:effectLst>
                  <a:outerShdw blurRad="38100" dist="38100" dir="2700000" algn="tl">
                    <a:srgbClr val="000000">
                      <a:alpha val="43137"/>
                    </a:srgbClr>
                  </a:outerShdw>
                </a:effectLst>
              </a:rPr>
              <a:t>DETERMINACION DE LA BASE GRAVABLE PARA EFECTOS DE LA PTU – 2014</a:t>
            </a:r>
          </a:p>
          <a:p>
            <a:r>
              <a:rPr lang="es-MX" sz="2000" dirty="0" smtClean="0"/>
              <a:t>Misma base de ISR para PTU a partir del 2014.</a:t>
            </a:r>
          </a:p>
          <a:p>
            <a:endParaRPr lang="es-MX" sz="2000" dirty="0" smtClean="0"/>
          </a:p>
          <a:p>
            <a:r>
              <a:rPr lang="es-MX" sz="2000" dirty="0" smtClean="0"/>
              <a:t>Las únicas diferencias entre la base gravable del ISR y la PTU serán: </a:t>
            </a:r>
          </a:p>
          <a:p>
            <a:pPr>
              <a:buAutoNum type="arabicPeriod"/>
            </a:pPr>
            <a:r>
              <a:rPr lang="es-MX" sz="2000" dirty="0" smtClean="0"/>
              <a:t>La PTU pagada en el ejercicio.</a:t>
            </a:r>
          </a:p>
          <a:p>
            <a:pPr>
              <a:buAutoNum type="arabicPeriod"/>
            </a:pPr>
            <a:r>
              <a:rPr lang="es-MX" sz="2000" dirty="0" smtClean="0"/>
              <a:t>Las pérdidas fiscales amortizadas.</a:t>
            </a:r>
          </a:p>
          <a:p>
            <a:pPr>
              <a:buAutoNum type="arabicPeriod"/>
            </a:pPr>
            <a:r>
              <a:rPr lang="es-MX" sz="2000" dirty="0" smtClean="0"/>
              <a:t>El 47 o 53% de los salarios exentos no deducibles (</a:t>
            </a:r>
            <a:r>
              <a:rPr lang="es-MX" sz="2000" i="1" dirty="0" smtClean="0"/>
              <a:t>Artículo 28 LISR 2014          F-XXX).</a:t>
            </a:r>
            <a:endParaRPr lang="es-MX" sz="2000" dirty="0" smtClean="0"/>
          </a:p>
          <a:p>
            <a:pPr>
              <a:buAutoNum type="arabicPeriod"/>
            </a:pPr>
            <a:r>
              <a:rPr lang="es-MX" sz="2000" dirty="0" smtClean="0"/>
              <a:t>La depreciación histórica que hubieran tenido los bienes de activos fijos, deducidos en forma inmediata en ejercicios anteriores de acuerdo a los artículos </a:t>
            </a:r>
            <a:r>
              <a:rPr lang="es-ES_tradnl" sz="2000" dirty="0"/>
              <a:t>220 y 221 LISR </a:t>
            </a:r>
            <a:r>
              <a:rPr lang="es-ES_tradnl" sz="2000" dirty="0" smtClean="0"/>
              <a:t>2013.</a:t>
            </a:r>
            <a:r>
              <a:rPr lang="es-MX" sz="2000" dirty="0" smtClean="0"/>
              <a:t> (Art</a:t>
            </a:r>
            <a:r>
              <a:rPr lang="es-MX" sz="2000" dirty="0"/>
              <a:t>. Noveno Transitorio, </a:t>
            </a:r>
            <a:r>
              <a:rPr lang="es-MX" sz="2000" dirty="0" smtClean="0"/>
              <a:t>Fracc</a:t>
            </a:r>
            <a:r>
              <a:rPr lang="es-MX" sz="2000" dirty="0"/>
              <a:t>. XXXIV, </a:t>
            </a:r>
            <a:r>
              <a:rPr lang="es-MX" sz="2000" dirty="0" smtClean="0"/>
              <a:t>LISR2014)</a:t>
            </a:r>
            <a:endParaRPr lang="es-MX" sz="2000" dirty="0"/>
          </a:p>
          <a:p>
            <a:pPr marL="0" indent="0"/>
            <a:r>
              <a:rPr lang="es-MX" sz="2000" dirty="0" smtClean="0"/>
              <a:t>Solo es deducible para PTU la deducción normal de activos fijos de acuerdo a los artículos y tasas del 34, 35, 36 y 37 LISR).</a:t>
            </a:r>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8830340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LAVADO DE DINERO</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MX" sz="2000" dirty="0" smtClean="0"/>
              <a:t>Ley </a:t>
            </a:r>
            <a:r>
              <a:rPr lang="es-MX" sz="2000" dirty="0"/>
              <a:t>Federal para la Prevención e Identificación de Operaciones con Recursos de Procedencia </a:t>
            </a:r>
            <a:r>
              <a:rPr lang="es-MX" sz="2000" dirty="0" smtClean="0"/>
              <a:t>Ilícita.</a:t>
            </a:r>
          </a:p>
          <a:p>
            <a:endParaRPr lang="es-MX" sz="2000" dirty="0" smtClean="0"/>
          </a:p>
          <a:p>
            <a:r>
              <a:rPr lang="es-MX" sz="2000" u="sng" dirty="0" smtClean="0">
                <a:solidFill>
                  <a:srgbClr val="000090"/>
                </a:solidFill>
                <a:effectLst>
                  <a:outerShdw blurRad="38100" dist="38100" dir="2700000" algn="tl">
                    <a:srgbClr val="000000">
                      <a:alpha val="43137"/>
                    </a:srgbClr>
                  </a:outerShdw>
                </a:effectLst>
              </a:rPr>
              <a:t>ENTRADA EN VIGOR: </a:t>
            </a:r>
            <a:r>
              <a:rPr lang="es-MX" sz="2000" dirty="0" smtClean="0"/>
              <a:t>Publicado </a:t>
            </a:r>
            <a:r>
              <a:rPr lang="es-MX" sz="2000" dirty="0"/>
              <a:t>el 17 de octubre de 2012. </a:t>
            </a:r>
            <a:r>
              <a:rPr lang="es-MX" sz="2000" dirty="0" smtClean="0"/>
              <a:t>Entró </a:t>
            </a:r>
            <a:r>
              <a:rPr lang="es-MX" sz="2000" dirty="0"/>
              <a:t>en vigor </a:t>
            </a:r>
            <a:r>
              <a:rPr lang="es-MX" sz="2000" dirty="0" smtClean="0"/>
              <a:t>el </a:t>
            </a:r>
            <a:r>
              <a:rPr lang="es-MX" sz="2000" dirty="0"/>
              <a:t>17 de julio de </a:t>
            </a:r>
            <a:r>
              <a:rPr lang="es-MX" sz="2000" dirty="0" smtClean="0"/>
              <a:t>2013.</a:t>
            </a:r>
          </a:p>
          <a:p>
            <a:r>
              <a:rPr lang="es-MX" sz="2000" dirty="0" smtClean="0"/>
              <a:t>Se </a:t>
            </a:r>
            <a:r>
              <a:rPr lang="es-MX" sz="2000" dirty="0"/>
              <a:t>dió prórroga para presentar </a:t>
            </a:r>
            <a:r>
              <a:rPr lang="es-MX" sz="2000" dirty="0" smtClean="0"/>
              <a:t>los avisos </a:t>
            </a:r>
            <a:r>
              <a:rPr lang="es-MX" sz="2000" dirty="0"/>
              <a:t>a más tardar el 17 de </a:t>
            </a:r>
            <a:r>
              <a:rPr lang="es-MX" sz="2000" dirty="0" smtClean="0"/>
              <a:t>enero </a:t>
            </a:r>
            <a:r>
              <a:rPr lang="es-MX" sz="2000" dirty="0"/>
              <a:t>de </a:t>
            </a:r>
            <a:r>
              <a:rPr lang="es-MX" sz="2000" dirty="0" smtClean="0"/>
              <a:t>2014.</a:t>
            </a:r>
          </a:p>
          <a:p>
            <a:endParaRPr lang="es-MX" sz="2000" u="sng" dirty="0" smtClean="0">
              <a:solidFill>
                <a:srgbClr val="000090"/>
              </a:solidFill>
              <a:effectLst>
                <a:outerShdw blurRad="38100" dist="38100" dir="2700000" algn="tl">
                  <a:srgbClr val="000000">
                    <a:alpha val="43137"/>
                  </a:srgbClr>
                </a:outerShdw>
              </a:effectLst>
            </a:endParaRPr>
          </a:p>
          <a:p>
            <a:r>
              <a:rPr lang="es-MX" sz="2000" u="sng" dirty="0" smtClean="0">
                <a:solidFill>
                  <a:srgbClr val="000090"/>
                </a:solidFill>
                <a:effectLst>
                  <a:outerShdw blurRad="38100" dist="38100" dir="2700000" algn="tl">
                    <a:srgbClr val="000000">
                      <a:alpha val="43137"/>
                    </a:srgbClr>
                  </a:outerShdw>
                </a:effectLst>
              </a:rPr>
              <a:t>FINALIDAD</a:t>
            </a:r>
            <a:r>
              <a:rPr lang="es-MX" sz="2000" u="sng" dirty="0">
                <a:solidFill>
                  <a:srgbClr val="000090"/>
                </a:solidFill>
                <a:effectLst>
                  <a:outerShdw blurRad="38100" dist="38100" dir="2700000" algn="tl">
                    <a:srgbClr val="000000">
                      <a:alpha val="43137"/>
                    </a:srgbClr>
                  </a:outerShdw>
                </a:effectLst>
              </a:rPr>
              <a:t>: </a:t>
            </a:r>
            <a:r>
              <a:rPr lang="es-MX" sz="2000" dirty="0" smtClean="0"/>
              <a:t>Proteger </a:t>
            </a:r>
            <a:r>
              <a:rPr lang="es-MX" sz="2000" dirty="0"/>
              <a:t>al sistema financiero y a la economía nacional</a:t>
            </a:r>
            <a:r>
              <a:rPr lang="es-MX" sz="2000" b="0" dirty="0" smtClean="0"/>
              <a:t>.</a:t>
            </a:r>
          </a:p>
          <a:p>
            <a:endParaRPr lang="es-MX" sz="2000" b="0" dirty="0" smtClean="0"/>
          </a:p>
          <a:p>
            <a:r>
              <a:rPr lang="es-MX" sz="2000" u="sng" dirty="0">
                <a:solidFill>
                  <a:srgbClr val="000090"/>
                </a:solidFill>
                <a:effectLst>
                  <a:outerShdw blurRad="38100" dist="38100" dir="2700000" algn="tl">
                    <a:srgbClr val="000000">
                      <a:alpha val="43137"/>
                    </a:srgbClr>
                  </a:outerShdw>
                </a:effectLst>
              </a:rPr>
              <a:t>SUJETOS: </a:t>
            </a:r>
            <a:r>
              <a:rPr lang="es-MX" sz="2000" b="0" dirty="0"/>
              <a:t>Aquellos que lleven a cabo actividades vulnerables; señaladas en la ley. </a:t>
            </a:r>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7780194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LAVADO DE DINERO</a:t>
            </a:r>
            <a:endParaRPr lang="en-US" dirty="0"/>
          </a:p>
        </p:txBody>
      </p:sp>
      <p:sp>
        <p:nvSpPr>
          <p:cNvPr id="3" name="Content Placeholder 2"/>
          <p:cNvSpPr>
            <a:spLocks noGrp="1"/>
          </p:cNvSpPr>
          <p:nvPr>
            <p:ph idx="1"/>
          </p:nvPr>
        </p:nvSpPr>
        <p:spPr>
          <a:xfrm>
            <a:off x="0" y="988890"/>
            <a:ext cx="9143999" cy="5869110"/>
          </a:xfrm>
        </p:spPr>
        <p:txBody>
          <a:bodyPr>
            <a:normAutofit/>
          </a:bodyPr>
          <a:lstStyle/>
          <a:p>
            <a:endParaRPr lang="es-MX" sz="2000" b="0" dirty="0"/>
          </a:p>
          <a:p>
            <a:pPr>
              <a:lnSpc>
                <a:spcPct val="80000"/>
              </a:lnSpc>
            </a:pPr>
            <a:r>
              <a:rPr lang="es-MX" sz="2000" u="sng" dirty="0">
                <a:solidFill>
                  <a:srgbClr val="000090"/>
                </a:solidFill>
                <a:effectLst>
                  <a:outerShdw blurRad="38100" dist="38100" dir="2700000" algn="tl">
                    <a:srgbClr val="000000">
                      <a:alpha val="43137"/>
                    </a:srgbClr>
                  </a:outerShdw>
                </a:effectLst>
              </a:rPr>
              <a:t>COMO:</a:t>
            </a:r>
          </a:p>
          <a:p>
            <a:pPr>
              <a:buFont typeface="Arial"/>
              <a:buChar char="•"/>
            </a:pPr>
            <a:r>
              <a:rPr lang="es-MX" sz="2000" dirty="0"/>
              <a:t>Con medidas y procedimientos para prevenir y detectar </a:t>
            </a:r>
            <a:r>
              <a:rPr lang="es-MX" sz="2000" dirty="0" smtClean="0"/>
              <a:t>operaciones </a:t>
            </a:r>
            <a:r>
              <a:rPr lang="es-MX" sz="2000" dirty="0"/>
              <a:t>que involucren recursos ilícitos.</a:t>
            </a:r>
          </a:p>
          <a:p>
            <a:pPr>
              <a:buFont typeface="Arial"/>
              <a:buChar char="•"/>
            </a:pPr>
            <a:r>
              <a:rPr lang="es-MX" sz="2000" dirty="0" smtClean="0"/>
              <a:t>Con coordinación </a:t>
            </a:r>
            <a:r>
              <a:rPr lang="es-MX" sz="2000" dirty="0"/>
              <a:t>interinstitucional para investigar y perseguir los delitos de operaciones con recursos de procedencia </a:t>
            </a:r>
            <a:r>
              <a:rPr lang="es-MX" sz="2000" dirty="0" smtClean="0"/>
              <a:t>ilícitas, las </a:t>
            </a:r>
            <a:r>
              <a:rPr lang="es-MX" sz="2000" dirty="0"/>
              <a:t>estructuras financieras de las organizaciones delictivas y así evitar el uso de los recursos para su financiamiento</a:t>
            </a:r>
            <a:r>
              <a:rPr lang="es-MX" sz="2000" dirty="0" smtClean="0"/>
              <a:t>.</a:t>
            </a:r>
          </a:p>
          <a:p>
            <a:pPr marL="0" indent="0"/>
            <a:endParaRPr lang="es-MX" sz="2000" dirty="0" smtClean="0"/>
          </a:p>
          <a:p>
            <a:pPr>
              <a:lnSpc>
                <a:spcPct val="80000"/>
              </a:lnSpc>
            </a:pPr>
            <a:r>
              <a:rPr lang="es-MX" sz="2000" u="sng" dirty="0">
                <a:solidFill>
                  <a:srgbClr val="000090"/>
                </a:solidFill>
                <a:effectLst>
                  <a:outerShdw blurRad="38100" dist="38100" dir="2700000" algn="tl">
                    <a:srgbClr val="000000">
                      <a:alpha val="43137"/>
                    </a:srgbClr>
                  </a:outerShdw>
                </a:effectLst>
              </a:rPr>
              <a:t>DONDE:</a:t>
            </a:r>
          </a:p>
          <a:p>
            <a:pPr marL="0" indent="0"/>
            <a:r>
              <a:rPr lang="es-MX" sz="2000" dirty="0"/>
              <a:t>Alta y Registro se presenta ante </a:t>
            </a:r>
            <a:r>
              <a:rPr lang="es-MX" sz="2000" dirty="0" smtClean="0"/>
              <a:t>SAT a </a:t>
            </a:r>
            <a:r>
              <a:rPr lang="es-MX" sz="2000" dirty="0"/>
              <a:t>través del Portal de Prevención de Lavado de </a:t>
            </a:r>
            <a:r>
              <a:rPr lang="es-MX" sz="2000" dirty="0" smtClean="0"/>
              <a:t>Dinero:</a:t>
            </a:r>
          </a:p>
          <a:p>
            <a:pPr marL="0" indent="0"/>
            <a:r>
              <a:rPr lang="es-MX" sz="2000" dirty="0" smtClean="0">
                <a:solidFill>
                  <a:srgbClr val="000090"/>
                </a:solidFill>
              </a:rPr>
              <a:t>https</a:t>
            </a:r>
            <a:r>
              <a:rPr lang="es-MX" sz="2000" dirty="0">
                <a:solidFill>
                  <a:srgbClr val="000090"/>
                </a:solidFill>
              </a:rPr>
              <a:t>://sppld.sat.gob.mx/sppld/</a:t>
            </a:r>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3606300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LAVADO DE DINERO</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MX" sz="2000" u="sng" dirty="0" smtClean="0">
                <a:solidFill>
                  <a:srgbClr val="000090"/>
                </a:solidFill>
                <a:effectLst>
                  <a:outerShdw blurRad="38100" dist="38100" dir="2700000" algn="tl">
                    <a:srgbClr val="000000">
                      <a:alpha val="43137"/>
                    </a:srgbClr>
                  </a:outerShdw>
                </a:effectLst>
              </a:rPr>
              <a:t>REQUISITOS: </a:t>
            </a:r>
          </a:p>
          <a:p>
            <a:pPr>
              <a:buFont typeface="Arial"/>
              <a:buChar char="•"/>
            </a:pPr>
            <a:r>
              <a:rPr lang="es-MX" sz="2000" dirty="0"/>
              <a:t>Estar inscritos en el </a:t>
            </a:r>
            <a:r>
              <a:rPr lang="es-MX" sz="2000" dirty="0" smtClean="0"/>
              <a:t>RFC.</a:t>
            </a:r>
          </a:p>
          <a:p>
            <a:pPr>
              <a:buFont typeface="Arial"/>
              <a:buChar char="•"/>
            </a:pPr>
            <a:r>
              <a:rPr lang="es-MX" sz="2000" dirty="0" smtClean="0"/>
              <a:t>FIEL vigente.</a:t>
            </a:r>
          </a:p>
          <a:p>
            <a:pPr>
              <a:buFont typeface="Arial"/>
              <a:buChar char="•"/>
            </a:pPr>
            <a:endParaRPr lang="es-MX" sz="2000" u="sng" dirty="0" smtClean="0">
              <a:solidFill>
                <a:srgbClr val="000090"/>
              </a:solidFill>
              <a:effectLst>
                <a:outerShdw blurRad="38100" dist="38100" dir="2700000" algn="tl">
                  <a:srgbClr val="000000">
                    <a:alpha val="43137"/>
                  </a:srgbClr>
                </a:outerShdw>
              </a:effectLst>
            </a:endParaRPr>
          </a:p>
          <a:p>
            <a:pPr>
              <a:lnSpc>
                <a:spcPct val="80000"/>
              </a:lnSpc>
            </a:pPr>
            <a:r>
              <a:rPr lang="es-MX" sz="2000" u="sng" dirty="0">
                <a:solidFill>
                  <a:srgbClr val="000090"/>
                </a:solidFill>
                <a:effectLst>
                  <a:outerShdw blurRad="38100" dist="38100" dir="2700000" algn="tl">
                    <a:srgbClr val="000000">
                      <a:alpha val="43137"/>
                    </a:srgbClr>
                  </a:outerShdw>
                </a:effectLst>
              </a:rPr>
              <a:t>TIPO DE UMBRALES:</a:t>
            </a:r>
          </a:p>
          <a:p>
            <a:pPr>
              <a:buFont typeface="Arial"/>
              <a:buChar char="•"/>
            </a:pPr>
            <a:r>
              <a:rPr lang="es-MX" sz="2000" u="sng" dirty="0"/>
              <a:t>Umbral de identificación:</a:t>
            </a:r>
            <a:r>
              <a:rPr lang="es-MX" sz="2000" b="0" u="sng" dirty="0"/>
              <a:t> </a:t>
            </a:r>
            <a:r>
              <a:rPr lang="es-MX" sz="2000" b="0" dirty="0"/>
              <a:t>Considerados como tales por el simple hecho de su realización. A otras más se les otorga este carácter cuando el monto de algún acto u operación excede la cantidad establecida en la ley. </a:t>
            </a:r>
          </a:p>
          <a:p>
            <a:pPr>
              <a:buFont typeface="Arial"/>
              <a:buChar char="•"/>
            </a:pPr>
            <a:r>
              <a:rPr lang="es-MX" sz="2000" u="sng" dirty="0"/>
              <a:t>Umbral de avisos:</a:t>
            </a:r>
            <a:r>
              <a:rPr lang="es-MX" sz="2000" b="0" u="sng" dirty="0"/>
              <a:t> </a:t>
            </a:r>
            <a:r>
              <a:rPr lang="es-MX" sz="2000" b="0" dirty="0"/>
              <a:t>Otra de las obligaciones de quienes realizan actividades vulnerables, es la </a:t>
            </a:r>
            <a:r>
              <a:rPr lang="es-MX" sz="2000" dirty="0"/>
              <a:t>presentación de avisos a la SHCP sobre las operaciones que sus clientes o usuarios lleven a cabo por un monto superior al establecido en la Ley</a:t>
            </a:r>
            <a:r>
              <a:rPr lang="es-MX" sz="2000" dirty="0" smtClean="0"/>
              <a:t>.</a:t>
            </a:r>
            <a:endParaRPr lang="es-MX" sz="2000" u="sng" dirty="0">
              <a:solidFill>
                <a:srgbClr val="000090"/>
              </a:solidFill>
              <a:effectLst>
                <a:outerShdw blurRad="38100" dist="38100" dir="2700000" algn="tl">
                  <a:srgbClr val="000000">
                    <a:alpha val="43137"/>
                  </a:srgbClr>
                </a:outerShdw>
              </a:effectLst>
            </a:endParaRPr>
          </a:p>
          <a:p>
            <a:pPr marL="0" indent="0"/>
            <a:endParaRPr lang="es-MX" sz="2000" u="sng" dirty="0" smtClean="0">
              <a:solidFill>
                <a:srgbClr val="000090"/>
              </a:solidFill>
              <a:effectLst>
                <a:outerShdw blurRad="38100" dist="38100" dir="2700000" algn="tl">
                  <a:srgbClr val="000000">
                    <a:alpha val="43137"/>
                  </a:srgbClr>
                </a:outerShdw>
              </a:effectLst>
            </a:endParaRPr>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47637658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LAVADO DE DINERO</a:t>
            </a:r>
            <a:endParaRPr lang="en-US" dirty="0"/>
          </a:p>
        </p:txBody>
      </p:sp>
      <p:sp>
        <p:nvSpPr>
          <p:cNvPr id="3" name="Content Placeholder 2"/>
          <p:cNvSpPr>
            <a:spLocks noGrp="1"/>
          </p:cNvSpPr>
          <p:nvPr>
            <p:ph idx="1"/>
          </p:nvPr>
        </p:nvSpPr>
        <p:spPr>
          <a:xfrm>
            <a:off x="0" y="988890"/>
            <a:ext cx="9143999" cy="5869110"/>
          </a:xfrm>
        </p:spPr>
        <p:txBody>
          <a:bodyPr>
            <a:normAutofit/>
          </a:bodyPr>
          <a:lstStyle/>
          <a:p>
            <a:endParaRPr lang="es-MX" sz="2000" b="0" dirty="0"/>
          </a:p>
          <a:p>
            <a:pPr>
              <a:lnSpc>
                <a:spcPct val="80000"/>
              </a:lnSpc>
            </a:pPr>
            <a:r>
              <a:rPr lang="es-MX" sz="2000" u="sng" dirty="0" smtClean="0">
                <a:solidFill>
                  <a:srgbClr val="000090"/>
                </a:solidFill>
                <a:effectLst>
                  <a:outerShdw blurRad="38100" dist="38100" dir="2700000" algn="tl">
                    <a:srgbClr val="000000">
                      <a:alpha val="43137"/>
                    </a:srgbClr>
                  </a:outerShdw>
                </a:effectLst>
              </a:rPr>
              <a:t>PORQUE PRESENTAR AVISOS:</a:t>
            </a:r>
          </a:p>
          <a:p>
            <a:pPr>
              <a:lnSpc>
                <a:spcPct val="80000"/>
              </a:lnSpc>
            </a:pPr>
            <a:endParaRPr lang="es-MX" sz="2000" u="sng" dirty="0">
              <a:solidFill>
                <a:srgbClr val="000090"/>
              </a:solidFill>
              <a:effectLst>
                <a:outerShdw blurRad="38100" dist="38100" dir="2700000" algn="tl">
                  <a:srgbClr val="000000">
                    <a:alpha val="43137"/>
                  </a:srgbClr>
                </a:outerShdw>
              </a:effectLst>
            </a:endParaRPr>
          </a:p>
          <a:p>
            <a:pPr>
              <a:buFont typeface="Arial"/>
              <a:buChar char="•"/>
            </a:pPr>
            <a:r>
              <a:rPr lang="es-MX" sz="2000" dirty="0"/>
              <a:t>M</a:t>
            </a:r>
            <a:r>
              <a:rPr lang="es-MX" sz="2000" dirty="0" smtClean="0"/>
              <a:t>edidas </a:t>
            </a:r>
            <a:r>
              <a:rPr lang="es-MX" sz="2000" dirty="0"/>
              <a:t>y procedimientos para prevenir y detectar operaciones que involucren recursos ilícitos.</a:t>
            </a:r>
          </a:p>
          <a:p>
            <a:pPr>
              <a:buFont typeface="Arial"/>
              <a:buChar char="•"/>
            </a:pPr>
            <a:r>
              <a:rPr lang="es-MX" sz="2000" dirty="0" smtClean="0"/>
              <a:t>Coordinación </a:t>
            </a:r>
            <a:r>
              <a:rPr lang="es-MX" sz="2000" dirty="0"/>
              <a:t>interinstitucional para investigar y perseguir los delitos de operaciones con recursos de procedencia ilícitas, las estructuras financieras de las organizaciones delictivas y así evitar el uso de los recursos para su financiamiento.</a:t>
            </a:r>
          </a:p>
          <a:p>
            <a:pPr marL="0" indent="0"/>
            <a:endParaRPr lang="es-MX" sz="2000" u="sng" dirty="0">
              <a:solidFill>
                <a:srgbClr val="000090"/>
              </a:solidFill>
              <a:effectLst>
                <a:outerShdw blurRad="38100" dist="38100" dir="2700000" algn="tl">
                  <a:srgbClr val="000000">
                    <a:alpha val="43137"/>
                  </a:srgbClr>
                </a:outerShdw>
              </a:effectLst>
            </a:endParaRPr>
          </a:p>
          <a:p>
            <a:r>
              <a:rPr lang="es-MX" sz="2000" u="sng" dirty="0">
                <a:solidFill>
                  <a:srgbClr val="000090"/>
                </a:solidFill>
                <a:effectLst>
                  <a:outerShdw blurRad="38100" dist="38100" dir="2700000" algn="tl">
                    <a:srgbClr val="000000">
                      <a:alpha val="43137"/>
                    </a:srgbClr>
                  </a:outerShdw>
                </a:effectLst>
              </a:rPr>
              <a:t>FECHA DE PRESENTACION DE AVISOS DE ACTIVIDADES VULNERABLES</a:t>
            </a:r>
            <a:r>
              <a:rPr lang="es-MX" sz="2000" u="sng" dirty="0" smtClean="0">
                <a:solidFill>
                  <a:srgbClr val="000090"/>
                </a:solidFill>
                <a:effectLst>
                  <a:outerShdw blurRad="38100" dist="38100" dir="2700000" algn="tl">
                    <a:srgbClr val="000000">
                      <a:alpha val="43137"/>
                    </a:srgbClr>
                  </a:outerShdw>
                </a:effectLst>
              </a:rPr>
              <a:t>:</a:t>
            </a:r>
          </a:p>
          <a:p>
            <a:endParaRPr lang="es-MX" sz="2000" u="sng" dirty="0">
              <a:solidFill>
                <a:srgbClr val="000090"/>
              </a:solidFill>
              <a:effectLst>
                <a:outerShdw blurRad="38100" dist="38100" dir="2700000" algn="tl">
                  <a:srgbClr val="000000">
                    <a:alpha val="43137"/>
                  </a:srgbClr>
                </a:outerShdw>
              </a:effectLst>
            </a:endParaRPr>
          </a:p>
          <a:p>
            <a:r>
              <a:rPr lang="es-MX" sz="2000" u="sng" dirty="0">
                <a:solidFill>
                  <a:srgbClr val="000090"/>
                </a:solidFill>
                <a:effectLst>
                  <a:outerShdw blurRad="38100" dist="38100" dir="2700000" algn="tl">
                    <a:srgbClr val="000000">
                      <a:alpha val="43137"/>
                    </a:srgbClr>
                  </a:outerShdw>
                </a:effectLst>
              </a:rPr>
              <a:t>Artículo 23 de la LFPIORPI. </a:t>
            </a:r>
            <a:r>
              <a:rPr lang="es-MX" sz="2000" dirty="0"/>
              <a:t>A más tardar el día 17 del mes inmediato siguiente, según corresponda a aquél en que se hubiera llevado a cabo la operación que le diera origen y que sea objeto de Aviso.</a:t>
            </a:r>
          </a:p>
          <a:p>
            <a:pPr marL="0" indent="0"/>
            <a:endParaRPr lang="es-MX" sz="2000" u="sng" dirty="0" smtClean="0">
              <a:solidFill>
                <a:srgbClr val="000090"/>
              </a:solidFill>
              <a:effectLst>
                <a:outerShdw blurRad="38100" dist="38100" dir="2700000" algn="tl">
                  <a:srgbClr val="000000">
                    <a:alpha val="43137"/>
                  </a:srgbClr>
                </a:outerShdw>
              </a:effectLst>
            </a:endParaRPr>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4909191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LAVADO DE DINERO</a:t>
            </a:r>
            <a:endParaRPr lang="en-US" dirty="0"/>
          </a:p>
        </p:txBody>
      </p:sp>
      <p:sp>
        <p:nvSpPr>
          <p:cNvPr id="3" name="Content Placeholder 2"/>
          <p:cNvSpPr>
            <a:spLocks noGrp="1"/>
          </p:cNvSpPr>
          <p:nvPr>
            <p:ph idx="1"/>
          </p:nvPr>
        </p:nvSpPr>
        <p:spPr>
          <a:xfrm>
            <a:off x="0" y="988890"/>
            <a:ext cx="9143999" cy="5869110"/>
          </a:xfrm>
        </p:spPr>
        <p:txBody>
          <a:bodyPr>
            <a:noAutofit/>
          </a:bodyPr>
          <a:lstStyle/>
          <a:p>
            <a:r>
              <a:rPr lang="es-MX" sz="2000" u="sng" dirty="0" smtClean="0">
                <a:solidFill>
                  <a:srgbClr val="000090"/>
                </a:solidFill>
                <a:effectLst>
                  <a:outerShdw blurRad="38100" dist="38100" dir="2700000" algn="tl">
                    <a:srgbClr val="000000">
                      <a:alpha val="43137"/>
                    </a:srgbClr>
                  </a:outerShdw>
                </a:effectLst>
              </a:rPr>
              <a:t>Artículo </a:t>
            </a:r>
            <a:r>
              <a:rPr lang="es-MX" sz="2000" u="sng" dirty="0">
                <a:solidFill>
                  <a:srgbClr val="000090"/>
                </a:solidFill>
                <a:effectLst>
                  <a:outerShdw blurRad="38100" dist="38100" dir="2700000" algn="tl">
                    <a:srgbClr val="000000">
                      <a:alpha val="43137"/>
                    </a:srgbClr>
                  </a:outerShdw>
                </a:effectLst>
              </a:rPr>
              <a:t>quinto transitorio LFPIORPI. </a:t>
            </a:r>
          </a:p>
          <a:p>
            <a:r>
              <a:rPr lang="es-MX" sz="2000" dirty="0" smtClean="0"/>
              <a:t>Las </a:t>
            </a:r>
            <a:r>
              <a:rPr lang="es-MX" sz="2000" dirty="0"/>
              <a:t>disposiciones relativas a presentar avisos </a:t>
            </a:r>
            <a:r>
              <a:rPr lang="es-MX" sz="2000" dirty="0" smtClean="0"/>
              <a:t>entrarán </a:t>
            </a:r>
            <a:r>
              <a:rPr lang="es-MX" sz="2000" dirty="0"/>
              <a:t>en vigor a los 60 días siguientes al inicio de la vigencia del Reglamento de la LFPIORPI (RLFPIORPI</a:t>
            </a:r>
            <a:r>
              <a:rPr lang="es-MX" sz="2000" dirty="0" smtClean="0"/>
              <a:t>) publicado el 16 de agosto de 2013. </a:t>
            </a:r>
            <a:r>
              <a:rPr lang="es-MX" sz="2000" dirty="0"/>
              <a:t>Es decir, a partir del </a:t>
            </a:r>
            <a:r>
              <a:rPr lang="es-MX" sz="2000" dirty="0" smtClean="0"/>
              <a:t>17 </a:t>
            </a:r>
            <a:r>
              <a:rPr lang="es-MX" sz="2000" dirty="0"/>
              <a:t>de noviembre de </a:t>
            </a:r>
            <a:r>
              <a:rPr lang="es-MX" sz="2000" dirty="0" smtClean="0"/>
              <a:t>2013. Prórroga hasta el 17 de enero </a:t>
            </a:r>
            <a:r>
              <a:rPr lang="es-MX" sz="2000" dirty="0"/>
              <a:t>del 2014 para </a:t>
            </a:r>
            <a:r>
              <a:rPr lang="es-MX" sz="2000" dirty="0" smtClean="0"/>
              <a:t>presentar información correspondiente de </a:t>
            </a:r>
            <a:r>
              <a:rPr lang="es-MX" sz="2000" dirty="0"/>
              <a:t>septiembre a diciembre de 2013</a:t>
            </a:r>
            <a:r>
              <a:rPr lang="es-MX" sz="2000" dirty="0" smtClean="0"/>
              <a:t>.</a:t>
            </a:r>
            <a:endParaRPr lang="es-MX" sz="2000" dirty="0"/>
          </a:p>
          <a:p>
            <a:r>
              <a:rPr lang="es-MX" sz="2000" u="sng" dirty="0" smtClean="0">
                <a:solidFill>
                  <a:srgbClr val="000090"/>
                </a:solidFill>
                <a:effectLst>
                  <a:outerShdw blurRad="38100" dist="38100" dir="2700000" algn="tl">
                    <a:srgbClr val="000000">
                      <a:alpha val="43137"/>
                    </a:srgbClr>
                  </a:outerShdw>
                </a:effectLst>
              </a:rPr>
              <a:t>FACILIDAD</a:t>
            </a:r>
            <a:r>
              <a:rPr lang="es-MX" sz="2000" u="sng" dirty="0">
                <a:solidFill>
                  <a:srgbClr val="000090"/>
                </a:solidFill>
                <a:effectLst>
                  <a:outerShdw blurRad="38100" dist="38100" dir="2700000" algn="tl">
                    <a:srgbClr val="000000">
                      <a:alpha val="43137"/>
                    </a:srgbClr>
                  </a:outerShdw>
                </a:effectLst>
              </a:rPr>
              <a:t>: </a:t>
            </a:r>
            <a:r>
              <a:rPr lang="es-MX" sz="2000" dirty="0" smtClean="0"/>
              <a:t>Adicionalmente a partir del 17 </a:t>
            </a:r>
            <a:r>
              <a:rPr lang="es-MX" sz="2000" dirty="0"/>
              <a:t>de febrero de 2014, y aplicará en el mes siguiente a la fecha en que surgió la actividad </a:t>
            </a:r>
            <a:r>
              <a:rPr lang="es-MX" sz="2000" dirty="0" smtClean="0"/>
              <a:t>vulnerable.</a:t>
            </a:r>
            <a:r>
              <a:rPr lang="es-MX" sz="2000" dirty="0"/>
              <a:t> P</a:t>
            </a:r>
            <a:r>
              <a:rPr lang="es-MX" sz="2000" dirty="0" smtClean="0"/>
              <a:t>odrán presentar los avisos del 2014 con </a:t>
            </a:r>
            <a:r>
              <a:rPr lang="es-MX" sz="2000" dirty="0"/>
              <a:t>posterioridad al día 17 del mes </a:t>
            </a:r>
            <a:r>
              <a:rPr lang="es-MX" sz="2000" dirty="0" smtClean="0"/>
              <a:t>correspondiente </a:t>
            </a:r>
            <a:r>
              <a:rPr lang="es-MX" sz="2000" dirty="0"/>
              <a:t>sin ser considerada extemporánea, conforme a la siguiente calendarización</a:t>
            </a:r>
            <a:r>
              <a:rPr lang="es-MX" sz="2000" dirty="0" smtClean="0"/>
              <a:t>:</a:t>
            </a:r>
          </a:p>
          <a:p>
            <a:r>
              <a:rPr lang="es-MX" sz="2000" u="sng" dirty="0"/>
              <a:t>Sexto dígito de la clave del </a:t>
            </a:r>
            <a:r>
              <a:rPr lang="es-MX" sz="2000" u="sng" dirty="0" smtClean="0"/>
              <a:t>RFC		Día </a:t>
            </a:r>
            <a:r>
              <a:rPr lang="es-MX" sz="2000" u="sng" dirty="0"/>
              <a:t>siguiente al </a:t>
            </a:r>
            <a:r>
              <a:rPr lang="es-MX" sz="2000" u="sng" dirty="0" smtClean="0"/>
              <a:t>17</a:t>
            </a:r>
          </a:p>
          <a:p>
            <a:r>
              <a:rPr lang="es-MX" sz="2000" dirty="0" smtClean="0"/>
              <a:t>1 y 2					Primer </a:t>
            </a:r>
            <a:r>
              <a:rPr lang="es-MX" sz="2000" dirty="0"/>
              <a:t>día hábil </a:t>
            </a:r>
            <a:r>
              <a:rPr lang="es-MX" sz="2000" dirty="0" smtClean="0"/>
              <a:t>siguiente</a:t>
            </a:r>
          </a:p>
          <a:p>
            <a:r>
              <a:rPr lang="es-MX" sz="2000" dirty="0" smtClean="0"/>
              <a:t>3 y 4					Segundo </a:t>
            </a:r>
            <a:r>
              <a:rPr lang="es-MX" sz="2000" dirty="0"/>
              <a:t>día hábil </a:t>
            </a:r>
            <a:r>
              <a:rPr lang="es-MX" sz="2000" dirty="0" smtClean="0"/>
              <a:t>siguiente</a:t>
            </a:r>
          </a:p>
          <a:p>
            <a:r>
              <a:rPr lang="es-MX" sz="2000" dirty="0" smtClean="0"/>
              <a:t>5 y 6					Tercero </a:t>
            </a:r>
            <a:r>
              <a:rPr lang="es-MX" sz="2000" dirty="0"/>
              <a:t>día hábil </a:t>
            </a:r>
            <a:r>
              <a:rPr lang="es-MX" sz="2000" dirty="0" smtClean="0"/>
              <a:t>siguiente</a:t>
            </a:r>
          </a:p>
          <a:p>
            <a:r>
              <a:rPr lang="es-MX" sz="2000" dirty="0" smtClean="0"/>
              <a:t>7 y 8					Cuarto </a:t>
            </a:r>
            <a:r>
              <a:rPr lang="es-MX" sz="2000" dirty="0"/>
              <a:t>día hábil </a:t>
            </a:r>
            <a:r>
              <a:rPr lang="es-MX" sz="2000" dirty="0" smtClean="0"/>
              <a:t>siguiente</a:t>
            </a:r>
          </a:p>
          <a:p>
            <a:r>
              <a:rPr lang="es-MX" sz="2000" dirty="0" smtClean="0"/>
              <a:t>9 y 0					Quinto </a:t>
            </a:r>
            <a:r>
              <a:rPr lang="es-MX" sz="2000" dirty="0"/>
              <a:t>día hábil siguiente</a:t>
            </a:r>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39663303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LAVADO DE DINERO</a:t>
            </a:r>
            <a:endParaRPr lang="en-US"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pic>
        <p:nvPicPr>
          <p:cNvPr id="16" name="Content Placeholder 15" descr="a.jpg"/>
          <p:cNvPicPr>
            <a:picLocks noGrp="1" noChangeAspect="1"/>
          </p:cNvPicPr>
          <p:nvPr>
            <p:ph idx="1"/>
          </p:nvPr>
        </p:nvPicPr>
        <p:blipFill>
          <a:blip r:embed="rId2">
            <a:extLst>
              <a:ext uri="{28A0092B-C50C-407E-A947-70E740481C1C}">
                <a14:useLocalDpi xmlns:a14="http://schemas.microsoft.com/office/drawing/2010/main" val="0"/>
              </a:ext>
            </a:extLst>
          </a:blip>
          <a:srcRect l="-39846" r="-39846"/>
          <a:stretch>
            <a:fillRect/>
          </a:stretch>
        </p:blipFill>
        <p:spPr>
          <a:xfrm>
            <a:off x="0" y="1100628"/>
            <a:ext cx="9144000" cy="5757372"/>
          </a:xfrm>
        </p:spPr>
      </p:pic>
    </p:spTree>
    <p:extLst>
      <p:ext uri="{BB962C8B-B14F-4D97-AF65-F5344CB8AC3E}">
        <p14:creationId xmlns:p14="http://schemas.microsoft.com/office/powerpoint/2010/main" val="42794228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LAVADO DE DINERO</a:t>
            </a:r>
            <a:endParaRPr lang="en-US"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pic>
        <p:nvPicPr>
          <p:cNvPr id="7" name="Content Placeholder 6" descr="b.jpg"/>
          <p:cNvPicPr>
            <a:picLocks noGrp="1" noChangeAspect="1"/>
          </p:cNvPicPr>
          <p:nvPr>
            <p:ph idx="1"/>
          </p:nvPr>
        </p:nvPicPr>
        <p:blipFill>
          <a:blip r:embed="rId2">
            <a:extLst>
              <a:ext uri="{28A0092B-C50C-407E-A947-70E740481C1C}">
                <a14:useLocalDpi xmlns:a14="http://schemas.microsoft.com/office/drawing/2010/main" val="0"/>
              </a:ext>
            </a:extLst>
          </a:blip>
          <a:srcRect l="-22333" r="-22333"/>
          <a:stretch>
            <a:fillRect/>
          </a:stretch>
        </p:blipFill>
        <p:spPr>
          <a:xfrm>
            <a:off x="0" y="1100628"/>
            <a:ext cx="9144000" cy="5757372"/>
          </a:xfrm>
        </p:spPr>
      </p:pic>
    </p:spTree>
    <p:extLst>
      <p:ext uri="{BB962C8B-B14F-4D97-AF65-F5344CB8AC3E}">
        <p14:creationId xmlns:p14="http://schemas.microsoft.com/office/powerpoint/2010/main" val="21284161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LAVADO DE DINERO</a:t>
            </a:r>
            <a:endParaRPr lang="en-US"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pic>
        <p:nvPicPr>
          <p:cNvPr id="5" name="Content Placeholder 4" descr="a.jpg"/>
          <p:cNvPicPr>
            <a:picLocks noGrp="1" noChangeAspect="1"/>
          </p:cNvPicPr>
          <p:nvPr>
            <p:ph idx="1"/>
          </p:nvPr>
        </p:nvPicPr>
        <p:blipFill>
          <a:blip r:embed="rId2">
            <a:extLst>
              <a:ext uri="{28A0092B-C50C-407E-A947-70E740481C1C}">
                <a14:useLocalDpi xmlns:a14="http://schemas.microsoft.com/office/drawing/2010/main" val="0"/>
              </a:ext>
            </a:extLst>
          </a:blip>
          <a:srcRect l="-39233" r="-39233"/>
          <a:stretch>
            <a:fillRect/>
          </a:stretch>
        </p:blipFill>
        <p:spPr>
          <a:xfrm>
            <a:off x="0" y="1100628"/>
            <a:ext cx="9144000" cy="5757372"/>
          </a:xfrm>
        </p:spPr>
      </p:pic>
    </p:spTree>
    <p:extLst>
      <p:ext uri="{BB962C8B-B14F-4D97-AF65-F5344CB8AC3E}">
        <p14:creationId xmlns:p14="http://schemas.microsoft.com/office/powerpoint/2010/main" val="24526362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LAVADO DE DINERO</a:t>
            </a:r>
            <a:endParaRPr lang="en-US"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pic>
        <p:nvPicPr>
          <p:cNvPr id="6" name="Content Placeholder 5" descr="b.jpg"/>
          <p:cNvPicPr>
            <a:picLocks noGrp="1" noChangeAspect="1"/>
          </p:cNvPicPr>
          <p:nvPr>
            <p:ph idx="1"/>
          </p:nvPr>
        </p:nvPicPr>
        <p:blipFill>
          <a:blip r:embed="rId2">
            <a:extLst>
              <a:ext uri="{28A0092B-C50C-407E-A947-70E740481C1C}">
                <a14:useLocalDpi xmlns:a14="http://schemas.microsoft.com/office/drawing/2010/main" val="0"/>
              </a:ext>
            </a:extLst>
          </a:blip>
          <a:srcRect l="-2470" r="-2470"/>
          <a:stretch>
            <a:fillRect/>
          </a:stretch>
        </p:blipFill>
        <p:spPr>
          <a:xfrm>
            <a:off x="0" y="1100628"/>
            <a:ext cx="9144000" cy="5757372"/>
          </a:xfrm>
        </p:spPr>
      </p:pic>
    </p:spTree>
    <p:extLst>
      <p:ext uri="{BB962C8B-B14F-4D97-AF65-F5344CB8AC3E}">
        <p14:creationId xmlns:p14="http://schemas.microsoft.com/office/powerpoint/2010/main" val="25846292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LAVADO DE DINERO</a:t>
            </a:r>
            <a:endParaRPr lang="en-US"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pic>
        <p:nvPicPr>
          <p:cNvPr id="10" name="Content Placeholder 9" descr="3.jpg"/>
          <p:cNvPicPr>
            <a:picLocks noGrp="1" noChangeAspect="1"/>
          </p:cNvPicPr>
          <p:nvPr>
            <p:ph idx="1"/>
          </p:nvPr>
        </p:nvPicPr>
        <p:blipFill>
          <a:blip r:embed="rId2">
            <a:extLst>
              <a:ext uri="{28A0092B-C50C-407E-A947-70E740481C1C}">
                <a14:useLocalDpi xmlns:a14="http://schemas.microsoft.com/office/drawing/2010/main" val="0"/>
              </a:ext>
            </a:extLst>
          </a:blip>
          <a:srcRect l="-34246" r="-34246"/>
          <a:stretch>
            <a:fillRect/>
          </a:stretch>
        </p:blipFill>
        <p:spPr>
          <a:xfrm>
            <a:off x="0" y="1100628"/>
            <a:ext cx="9144000" cy="5757372"/>
          </a:xfrm>
        </p:spPr>
      </p:pic>
    </p:spTree>
    <p:extLst>
      <p:ext uri="{BB962C8B-B14F-4D97-AF65-F5344CB8AC3E}">
        <p14:creationId xmlns:p14="http://schemas.microsoft.com/office/powerpoint/2010/main" val="245315365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LAVADO DE DINERO</a:t>
            </a:r>
            <a:endParaRPr lang="en-US"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pic>
        <p:nvPicPr>
          <p:cNvPr id="8" name="Content Placeholder 7" descr="4.jpg"/>
          <p:cNvPicPr>
            <a:picLocks noGrp="1" noChangeAspect="1"/>
          </p:cNvPicPr>
          <p:nvPr>
            <p:ph idx="1"/>
          </p:nvPr>
        </p:nvPicPr>
        <p:blipFill>
          <a:blip r:embed="rId2">
            <a:extLst>
              <a:ext uri="{28A0092B-C50C-407E-A947-70E740481C1C}">
                <a14:useLocalDpi xmlns:a14="http://schemas.microsoft.com/office/drawing/2010/main" val="0"/>
              </a:ext>
            </a:extLst>
          </a:blip>
          <a:srcRect l="-15894" r="-15894"/>
          <a:stretch>
            <a:fillRect/>
          </a:stretch>
        </p:blipFill>
        <p:spPr>
          <a:xfrm>
            <a:off x="0" y="1100628"/>
            <a:ext cx="9143999" cy="5757372"/>
          </a:xfrm>
        </p:spPr>
      </p:pic>
    </p:spTree>
    <p:extLst>
      <p:ext uri="{BB962C8B-B14F-4D97-AF65-F5344CB8AC3E}">
        <p14:creationId xmlns:p14="http://schemas.microsoft.com/office/powerpoint/2010/main" val="17979931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LAVADO DE DINERO</a:t>
            </a:r>
            <a:endParaRPr lang="en-US"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pic>
        <p:nvPicPr>
          <p:cNvPr id="8" name="Content Placeholder 7" descr="5.jpg"/>
          <p:cNvPicPr>
            <a:picLocks noGrp="1" noChangeAspect="1"/>
          </p:cNvPicPr>
          <p:nvPr>
            <p:ph idx="1"/>
          </p:nvPr>
        </p:nvPicPr>
        <p:blipFill>
          <a:blip r:embed="rId2">
            <a:extLst>
              <a:ext uri="{28A0092B-C50C-407E-A947-70E740481C1C}">
                <a14:useLocalDpi xmlns:a14="http://schemas.microsoft.com/office/drawing/2010/main" val="0"/>
              </a:ext>
            </a:extLst>
          </a:blip>
          <a:srcRect l="-44935" r="-44935"/>
          <a:stretch>
            <a:fillRect/>
          </a:stretch>
        </p:blipFill>
        <p:spPr>
          <a:xfrm>
            <a:off x="0" y="1100628"/>
            <a:ext cx="9144000" cy="5757372"/>
          </a:xfrm>
        </p:spPr>
      </p:pic>
    </p:spTree>
    <p:extLst>
      <p:ext uri="{BB962C8B-B14F-4D97-AF65-F5344CB8AC3E}">
        <p14:creationId xmlns:p14="http://schemas.microsoft.com/office/powerpoint/2010/main" val="13053661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LAVADO DE DINERO</a:t>
            </a:r>
            <a:endParaRPr lang="en-US"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pic>
        <p:nvPicPr>
          <p:cNvPr id="5" name="Content Placeholder 4" descr="d.jpg"/>
          <p:cNvPicPr>
            <a:picLocks noGrp="1" noChangeAspect="1"/>
          </p:cNvPicPr>
          <p:nvPr>
            <p:ph idx="1"/>
          </p:nvPr>
        </p:nvPicPr>
        <p:blipFill>
          <a:blip r:embed="rId2">
            <a:extLst>
              <a:ext uri="{28A0092B-C50C-407E-A947-70E740481C1C}">
                <a14:useLocalDpi xmlns:a14="http://schemas.microsoft.com/office/drawing/2010/main" val="0"/>
              </a:ext>
            </a:extLst>
          </a:blip>
          <a:srcRect t="-14795" b="-14795"/>
          <a:stretch>
            <a:fillRect/>
          </a:stretch>
        </p:blipFill>
        <p:spPr>
          <a:xfrm>
            <a:off x="0" y="1100628"/>
            <a:ext cx="9144000" cy="5757372"/>
          </a:xfrm>
        </p:spPr>
      </p:pic>
    </p:spTree>
    <p:extLst>
      <p:ext uri="{BB962C8B-B14F-4D97-AF65-F5344CB8AC3E}">
        <p14:creationId xmlns:p14="http://schemas.microsoft.com/office/powerpoint/2010/main" val="9451534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LEY DE LAVADO DE DINERO</a:t>
            </a:r>
            <a:endParaRPr lang="en-US"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pic>
        <p:nvPicPr>
          <p:cNvPr id="6" name="Content Placeholder 5" descr="e.jpg"/>
          <p:cNvPicPr>
            <a:picLocks noGrp="1" noChangeAspect="1"/>
          </p:cNvPicPr>
          <p:nvPr>
            <p:ph idx="1"/>
          </p:nvPr>
        </p:nvPicPr>
        <p:blipFill>
          <a:blip r:embed="rId2">
            <a:extLst>
              <a:ext uri="{28A0092B-C50C-407E-A947-70E740481C1C}">
                <a14:useLocalDpi xmlns:a14="http://schemas.microsoft.com/office/drawing/2010/main" val="0"/>
              </a:ext>
            </a:extLst>
          </a:blip>
          <a:srcRect t="-70631" b="-70631"/>
          <a:stretch>
            <a:fillRect/>
          </a:stretch>
        </p:blipFill>
        <p:spPr>
          <a:xfrm>
            <a:off x="0" y="1100628"/>
            <a:ext cx="9144000" cy="5757372"/>
          </a:xfrm>
        </p:spPr>
      </p:pic>
    </p:spTree>
    <p:extLst>
      <p:ext uri="{BB962C8B-B14F-4D97-AF65-F5344CB8AC3E}">
        <p14:creationId xmlns:p14="http://schemas.microsoft.com/office/powerpoint/2010/main" val="493104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2015</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ES_tradnl" sz="2000" dirty="0"/>
              <a:t>1.1.   Publicación de contribuyentes.</a:t>
            </a:r>
            <a:endParaRPr lang="es-MX" sz="2000" dirty="0"/>
          </a:p>
          <a:p>
            <a:r>
              <a:rPr lang="es-ES_tradnl" sz="2000" dirty="0"/>
              <a:t>El SAT únicamente publicará a contribuyentes además de estar no localizados, presenten incumplimiento sistemático de sus obligaciones fiscales.</a:t>
            </a:r>
            <a:endParaRPr lang="es-MX" sz="2000" dirty="0"/>
          </a:p>
          <a:p>
            <a:r>
              <a:rPr lang="es-ES_tradnl" sz="2000" dirty="0"/>
              <a:t> </a:t>
            </a:r>
            <a:endParaRPr lang="es-MX" sz="2000" dirty="0"/>
          </a:p>
          <a:p>
            <a:r>
              <a:rPr lang="es-ES_tradnl" sz="2000" dirty="0"/>
              <a:t>1.2.   Presunción de operaciones inexistentes o simuladas y procedimiento para desvirtuar los hechos que determinaron dicha presunción.</a:t>
            </a:r>
            <a:endParaRPr lang="es-MX" sz="2000" dirty="0"/>
          </a:p>
          <a:p>
            <a:r>
              <a:rPr lang="es-ES_tradnl" sz="2000" dirty="0"/>
              <a:t>Los contribuyentes podrán solicitar por única ocasión, una prórroga de 10 días al plazo previsto en el artículo 69-B, segundo párrafo del CFF para aportar la información y documentación a que se refiere el citado párrafo, siempre y cuando la solicitud de prórroga se efectúe dentro del plazo que dicho precepto legal establece</a:t>
            </a:r>
            <a:r>
              <a:rPr lang="es-ES_tradnl" sz="2000" dirty="0" smtClean="0"/>
              <a:t>.</a:t>
            </a:r>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1199132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2015 - CFF</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ES_tradnl" sz="1800" dirty="0" smtClean="0"/>
              <a:t>2.2.5. Información que se presentará a través del Buzón Tributario.</a:t>
            </a:r>
            <a:endParaRPr lang="es-MX" sz="1800" dirty="0" smtClean="0"/>
          </a:p>
          <a:p>
            <a:r>
              <a:rPr lang="es-ES_tradnl" sz="1800" dirty="0" smtClean="0"/>
              <a:t>Para los efectos de los artículos 17-K, fracción II; 18 y 18-A del CFF, el SAT dará a conocer a través de su página de Internet la relación de promociones, solicitudes, avisos y demás información que presentarán los contribuyentes utilizando el apartado de “Buzón Tributario”, así como la relación de servicios a su disposición que se incorporarán en el mencionado Buzón.</a:t>
            </a:r>
            <a:endParaRPr lang="es-MX" sz="1800" dirty="0" smtClean="0"/>
          </a:p>
          <a:p>
            <a:r>
              <a:rPr lang="es-ES_tradnl" sz="1800" dirty="0" smtClean="0"/>
              <a:t> </a:t>
            </a:r>
            <a:endParaRPr lang="es-MX" sz="1800" dirty="0" smtClean="0"/>
          </a:p>
          <a:p>
            <a:r>
              <a:rPr lang="es-ES_tradnl" sz="1800" dirty="0" smtClean="0"/>
              <a:t> 2.2.6. Buzón Tributario y sus mecanismos de comunicación para el envío del aviso electrónico.</a:t>
            </a:r>
            <a:endParaRPr lang="es-MX" sz="1800" dirty="0" smtClean="0"/>
          </a:p>
          <a:p>
            <a:r>
              <a:rPr lang="es-ES_tradnl" sz="1800" dirty="0" smtClean="0"/>
              <a:t>En términos del artículo 17-K, último párrafo del CFF, para elegir el mecanismo de comunicación los contribuyentes ingresarán al menos una dirección de correo electrónico y máximo cinco, a los cuales, una vez confirmado que cumplieron con la comprobación de autenticidad y correcto funcionamiento, serán enviados los avisos de nuevas notificaciones. En los casos en que los contribuyentes que no elijan el mecanismo de comunicación a que se refiere el párrafo anterior y por ello, no sea posible llevar a cabo la notificación a través de buzón tributario, la notificación se realizará por medio de estrados.</a:t>
            </a:r>
            <a:endParaRPr lang="es-MX" sz="1800" dirty="0" smtClean="0"/>
          </a:p>
          <a:p>
            <a:endParaRPr lang="es-MX" sz="18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3644226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CFF</a:t>
            </a:r>
          </a:p>
        </p:txBody>
      </p:sp>
      <p:sp>
        <p:nvSpPr>
          <p:cNvPr id="3" name="Content Placeholder 2"/>
          <p:cNvSpPr>
            <a:spLocks noGrp="1"/>
          </p:cNvSpPr>
          <p:nvPr>
            <p:ph idx="1"/>
          </p:nvPr>
        </p:nvSpPr>
        <p:spPr>
          <a:xfrm>
            <a:off x="0" y="988890"/>
            <a:ext cx="9143999" cy="5869110"/>
          </a:xfrm>
        </p:spPr>
        <p:txBody>
          <a:bodyPr>
            <a:normAutofit/>
          </a:bodyPr>
          <a:lstStyle/>
          <a:p>
            <a:r>
              <a:rPr lang="es-ES_tradnl" sz="1800" dirty="0"/>
              <a:t>Capítulo 2.3. Devoluciones y compensaciones.</a:t>
            </a:r>
            <a:endParaRPr lang="es-MX" sz="1800" dirty="0"/>
          </a:p>
          <a:p>
            <a:r>
              <a:rPr lang="es-ES_tradnl" sz="1800" dirty="0"/>
              <a:t>Se establecen las reglas 2.3.1., 2.3.2., 2.3.3., 2.3.4., y demás reglas que regulan sus procedimientos en materia del Impuesto al Valor Agregado (IVA) y del Impuesto sobre la Renta (ISR), así como los plazos para solicitar las devoluciones y compensaciones.</a:t>
            </a:r>
            <a:endParaRPr lang="es-MX" sz="1800" dirty="0"/>
          </a:p>
          <a:p>
            <a:r>
              <a:rPr lang="es-ES_tradnl" sz="1800" dirty="0"/>
              <a:t> </a:t>
            </a:r>
            <a:endParaRPr lang="es-MX" sz="1800" dirty="0"/>
          </a:p>
          <a:p>
            <a:r>
              <a:rPr lang="es-ES_tradnl" sz="1800" dirty="0"/>
              <a:t>2.5.7. Opción para que las personas físicas que realizan actividades empresariales, tributen en el RIF.</a:t>
            </a:r>
            <a:endParaRPr lang="es-MX" sz="1800" dirty="0"/>
          </a:p>
          <a:p>
            <a:r>
              <a:rPr lang="es-ES_tradnl" sz="1800" dirty="0"/>
              <a:t>Las personas físicas que durante el ejercicio fiscal 2014 iniciaron actividades empresariales (Sección I del Capítulo II del Título IV LISR), así como las personas físicas que durante el citado ejercicio reanudaron actividades empresariales conforme a la referida Sección, aún y cuando en ambos casos hubieran obtenido además ingresos por sueldos o salarios, asimilados a salarios o ingresos por intereses, podrán optar por tributar como RIF, siempre que el total de los ingresos obtenidos en el citado ejercicio, no hayan excedido la cantidad de dos millones de pesos y no se actualicen los supuestos del artículo 111, fracciones I a V de la Ley del ISR. Se efectuará a través de la presentación del aviso de actualización de actividades a través de la página de Internet del SAT, en la aplicación “Mi portal”, a más tardar el 31 de enero de 2015.</a:t>
            </a:r>
            <a:endParaRPr lang="es-MX" sz="1800" dirty="0"/>
          </a:p>
          <a:p>
            <a:endParaRPr lang="es-MX" sz="18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9253518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CFF</a:t>
            </a:r>
          </a:p>
        </p:txBody>
      </p:sp>
      <p:sp>
        <p:nvSpPr>
          <p:cNvPr id="3" name="Content Placeholder 2"/>
          <p:cNvSpPr>
            <a:spLocks noGrp="1"/>
          </p:cNvSpPr>
          <p:nvPr>
            <p:ph idx="1"/>
          </p:nvPr>
        </p:nvSpPr>
        <p:spPr>
          <a:xfrm>
            <a:off x="0" y="988890"/>
            <a:ext cx="9143999" cy="5869110"/>
          </a:xfrm>
        </p:spPr>
        <p:txBody>
          <a:bodyPr>
            <a:normAutofit/>
          </a:bodyPr>
          <a:lstStyle/>
          <a:p>
            <a:r>
              <a:rPr lang="es-ES_tradnl" sz="2000" dirty="0" smtClean="0"/>
              <a:t>Capítulo </a:t>
            </a:r>
            <a:r>
              <a:rPr lang="es-ES_tradnl" sz="2000" dirty="0"/>
              <a:t>2.7. De los Comprobantes Fiscales Digitales por Internet o Factura Electrónica.</a:t>
            </a:r>
            <a:endParaRPr lang="es-MX" sz="2000" dirty="0"/>
          </a:p>
          <a:p>
            <a:r>
              <a:rPr lang="es-ES_tradnl" sz="2000" dirty="0"/>
              <a:t> En la Sección 2.7.1. se establecen las reglas relativas al almacenamiento del CFDI, así como su generación, se especifica a su vez que los comisionistas y prestadores de servicios de cobranza podrán expedir CFDI. </a:t>
            </a:r>
            <a:endParaRPr lang="es-MX" sz="2000" dirty="0"/>
          </a:p>
          <a:p>
            <a:r>
              <a:rPr lang="es-ES_tradnl" sz="2000" dirty="0"/>
              <a:t> </a:t>
            </a:r>
            <a:endParaRPr lang="es-MX" sz="2000" dirty="0"/>
          </a:p>
          <a:p>
            <a:r>
              <a:rPr lang="es-ES_tradnl" sz="2000" dirty="0"/>
              <a:t>2.7.5.2.  Entrega del CFDI por concepto nómina.</a:t>
            </a:r>
            <a:endParaRPr lang="es-MX" sz="2000" dirty="0"/>
          </a:p>
          <a:p>
            <a:r>
              <a:rPr lang="es-ES_tradnl" sz="2000" dirty="0"/>
              <a:t>Los contribuyentes entregarán o enviarán a sus trabajadores el CFDI en un archivo con el formato electrónico XML de las remuneraciones cubiertas, con los requisitos previstos en esta regla.</a:t>
            </a:r>
            <a:endParaRPr lang="es-MX" sz="2000" dirty="0"/>
          </a:p>
          <a:p>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49955576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CFF</a:t>
            </a:r>
          </a:p>
        </p:txBody>
      </p:sp>
      <p:sp>
        <p:nvSpPr>
          <p:cNvPr id="3" name="Content Placeholder 2"/>
          <p:cNvSpPr>
            <a:spLocks noGrp="1"/>
          </p:cNvSpPr>
          <p:nvPr>
            <p:ph idx="1"/>
          </p:nvPr>
        </p:nvSpPr>
        <p:spPr>
          <a:xfrm>
            <a:off x="0" y="988890"/>
            <a:ext cx="9143999" cy="5869110"/>
          </a:xfrm>
        </p:spPr>
        <p:txBody>
          <a:bodyPr>
            <a:normAutofit/>
          </a:bodyPr>
          <a:lstStyle/>
          <a:p>
            <a:r>
              <a:rPr lang="es-ES_tradnl" sz="2000" dirty="0"/>
              <a:t>2.7.5.3. Fecha de expedición y entrega del CFDI de las remuneraciones cubiertas a los trabajadores.</a:t>
            </a:r>
            <a:endParaRPr lang="es-MX" sz="2000" dirty="0"/>
          </a:p>
          <a:p>
            <a:r>
              <a:rPr lang="es-ES_tradnl" sz="2000" dirty="0"/>
              <a:t>Los contribuyentes podrán expedir los CFDI por las remuneraciones que cubran a sus trabajadores o a contribuyentes asimilados a salarios, antes de la realización de los pagos correspondientes, o dentro del plazo señalado en función al número de sus trabajadores o asimilados a salarios, posteriores a la realización efectiva de dichos pagos.</a:t>
            </a:r>
            <a:endParaRPr lang="es-MX" sz="2000" dirty="0"/>
          </a:p>
          <a:p>
            <a:r>
              <a:rPr lang="es-ES_tradnl" sz="2000" dirty="0"/>
              <a:t> </a:t>
            </a:r>
            <a:endParaRPr lang="es-MX" sz="2000" dirty="0"/>
          </a:p>
          <a:p>
            <a:r>
              <a:rPr lang="es-ES_tradnl" sz="2000" dirty="0"/>
              <a:t>2.7.5.4. Emisión de comprobantes y constancias de retenciones de contribuciones a través de CFDI.</a:t>
            </a:r>
            <a:endParaRPr lang="es-MX" sz="2000" dirty="0"/>
          </a:p>
          <a:p>
            <a:r>
              <a:rPr lang="es-ES_tradnl" sz="2000" dirty="0"/>
              <a:t>Las constancias de retenciones e información de pagos se emitirán mediante el documento electrónico incluido en el Anexo 20. Asimismo, las constancias de retención podrán emitirse de manera anualizada en el mes de enero del año inmediato siguiente a aquél en que se realizó la retención o pago</a:t>
            </a:r>
            <a:r>
              <a:rPr lang="es-ES_tradnl" sz="2000" dirty="0" smtClean="0"/>
              <a:t>.</a:t>
            </a:r>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5373239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CFF</a:t>
            </a:r>
          </a:p>
        </p:txBody>
      </p:sp>
      <p:sp>
        <p:nvSpPr>
          <p:cNvPr id="3" name="Content Placeholder 2"/>
          <p:cNvSpPr>
            <a:spLocks noGrp="1"/>
          </p:cNvSpPr>
          <p:nvPr>
            <p:ph idx="1"/>
          </p:nvPr>
        </p:nvSpPr>
        <p:spPr>
          <a:xfrm>
            <a:off x="0" y="914400"/>
            <a:ext cx="9143999" cy="5943600"/>
          </a:xfrm>
        </p:spPr>
        <p:txBody>
          <a:bodyPr>
            <a:noAutofit/>
          </a:bodyPr>
          <a:lstStyle/>
          <a:p>
            <a:r>
              <a:rPr lang="es-ES_tradnl" sz="1800" dirty="0"/>
              <a:t> </a:t>
            </a:r>
            <a:r>
              <a:rPr lang="es-ES_tradnl" sz="1800" dirty="0" smtClean="0"/>
              <a:t>2.7.5.5</a:t>
            </a:r>
            <a:r>
              <a:rPr lang="es-ES_tradnl" sz="1800" dirty="0"/>
              <a:t>. Expedición de CFDI por concepto de nómina por contribuyentes que utilicen “Mis Cuentas”.</a:t>
            </a:r>
            <a:endParaRPr lang="es-MX" sz="1800" dirty="0"/>
          </a:p>
          <a:p>
            <a:r>
              <a:rPr lang="es-ES_tradnl" sz="1800" dirty="0"/>
              <a:t>Los contribuyentes que utilicen “Mis Cuentas” y que tributen conforme al artículo 74, fracción III  y Título IV, Capítulos II y III de la Ley del ISR, así como las Asociaciones Religiosas a que se refiere el Título III del citado ordenamiento, podrán expedir CFDI por las remuneraciones que cubran a sus trabajadores a través de “Mis Cuentas” apartado “Factura fácil” sección “Generar factura nómina”, siempre que a dichos comprobantes se les incorpore el sello digital del SAT y cumplan con el complemento a que refiere la regla 2.7.5.1.</a:t>
            </a:r>
            <a:endParaRPr lang="es-MX" sz="1800" dirty="0"/>
          </a:p>
          <a:p>
            <a:endParaRPr lang="es-MX" sz="1800" dirty="0" smtClean="0"/>
          </a:p>
          <a:p>
            <a:r>
              <a:rPr lang="es-ES_tradnl" sz="1800" dirty="0"/>
              <a:t>2.8.1.4. Contabilidad en medios electrónicos.</a:t>
            </a:r>
            <a:endParaRPr lang="es-MX" sz="1800" dirty="0"/>
          </a:p>
          <a:p>
            <a:r>
              <a:rPr lang="es-ES_tradnl" sz="1800" dirty="0"/>
              <a:t>Para los efectos de los artículos 28, fracción III del CFF y 33, apartado B, fracciones I, III, IV y V y 34 de su Reglamento, los contribuyentes que estén obligados a llevar contabilidad y a ingresar de forma mensual su información contable a través de la página de Internet del SAT, con excepción de los contribuyentes que tributen en el RIF, así como de aquellos contribuyentes que tributen conforme al Capítulo III del Título IV, y el artículo 100, fracción II, ambos de la Ley del ISR, que registren sus operaciones en el módulo de contabilidad de la herramienta electrónica “Mis cuentas”, deberán llevarla en sistemas electrónicos con la capacidad de generar archivos en formato XML, que contengan los previsto en las fracciones  I, II y III de esta regla.</a:t>
            </a:r>
            <a:endParaRPr lang="es-MX" sz="1800" dirty="0"/>
          </a:p>
          <a:p>
            <a:endParaRPr lang="es-MX" sz="18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2041055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CFF</a:t>
            </a:r>
          </a:p>
        </p:txBody>
      </p:sp>
      <p:sp>
        <p:nvSpPr>
          <p:cNvPr id="3" name="Content Placeholder 2"/>
          <p:cNvSpPr>
            <a:spLocks noGrp="1"/>
          </p:cNvSpPr>
          <p:nvPr>
            <p:ph idx="1"/>
          </p:nvPr>
        </p:nvSpPr>
        <p:spPr>
          <a:xfrm>
            <a:off x="0" y="988890"/>
            <a:ext cx="9143999" cy="5869110"/>
          </a:xfrm>
        </p:spPr>
        <p:txBody>
          <a:bodyPr>
            <a:normAutofit/>
          </a:bodyPr>
          <a:lstStyle/>
          <a:p>
            <a:r>
              <a:rPr lang="es-ES_tradnl" sz="1800" dirty="0"/>
              <a:t> </a:t>
            </a:r>
            <a:r>
              <a:rPr lang="es-ES_tradnl" sz="1800" dirty="0" smtClean="0"/>
              <a:t>2.8.1.5</a:t>
            </a:r>
            <a:r>
              <a:rPr lang="es-ES_tradnl" sz="1800" dirty="0"/>
              <a:t>. Cumplimiento de la disposición de entregar contabilidad en medios electrónicos de manera mensual.</a:t>
            </a:r>
            <a:endParaRPr lang="es-MX" sz="1800" dirty="0"/>
          </a:p>
          <a:p>
            <a:r>
              <a:rPr lang="es-ES_tradnl" sz="1800" dirty="0"/>
              <a:t>Los contribuyentes que estén obligados a llevar contabilidad y a ingresar de forma mensual su información contable a través de la página de Internet del SAT, con excepción de los contribuyentes que tributen en el RIF, así como de aquellos contribuyentes que tributen conforme al Capítulo III del Título IV y artículo 100, fracción II ambos de la Ley del ISR y que registren sus operaciones en el módulo de contabilidad de la herramienta electrónica "Mis cuentas", deberán enviar a través del Buzón Tributario, conforme a la periodicidad y los plazos que se indican en las fracciones I y II de la presente regla.</a:t>
            </a:r>
            <a:endParaRPr lang="es-MX" sz="1800" dirty="0"/>
          </a:p>
          <a:p>
            <a:r>
              <a:rPr lang="es-ES_tradnl" sz="1800" dirty="0"/>
              <a:t> </a:t>
            </a:r>
            <a:endParaRPr lang="es-MX" sz="1800" dirty="0"/>
          </a:p>
          <a:p>
            <a:r>
              <a:rPr lang="es-ES_tradnl" sz="1800" dirty="0"/>
              <a:t>2.8.1.6. Contabilidad electrónica para donatarias autorizadas.</a:t>
            </a:r>
            <a:endParaRPr lang="es-MX" sz="1800" dirty="0"/>
          </a:p>
          <a:p>
            <a:r>
              <a:rPr lang="es-ES_tradnl" sz="1800" dirty="0"/>
              <a:t>Las sociedades y asociaciones civiles y fideicomisos autorizados para recibir donativos deducibles a que se refiere el Título III de la Ley del ISR, que hubieren percibido ingresos en una cantidad igual o menor a $2’000,000.00, y que estos ingresos no provengan de actividades por las que deban determinar el impuesto que corresponda en los términos del artículo 80, último párrafo de la misma Ley, deberán ingresar a la aplicación electrónica “Mis cuentas”, disponible a través de la página de Internet del SAT,</a:t>
            </a:r>
            <a:endParaRPr lang="es-MX" sz="1800" dirty="0"/>
          </a:p>
          <a:p>
            <a:endParaRPr lang="es-MX" sz="18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8357091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CFF</a:t>
            </a:r>
          </a:p>
        </p:txBody>
      </p:sp>
      <p:sp>
        <p:nvSpPr>
          <p:cNvPr id="3" name="Content Placeholder 2"/>
          <p:cNvSpPr>
            <a:spLocks noGrp="1"/>
          </p:cNvSpPr>
          <p:nvPr>
            <p:ph idx="1"/>
          </p:nvPr>
        </p:nvSpPr>
        <p:spPr>
          <a:xfrm>
            <a:off x="0" y="988890"/>
            <a:ext cx="9143999" cy="5869110"/>
          </a:xfrm>
        </p:spPr>
        <p:txBody>
          <a:bodyPr>
            <a:normAutofit/>
          </a:bodyPr>
          <a:lstStyle/>
          <a:p>
            <a:r>
              <a:rPr lang="es-ES_tradnl" sz="1800" dirty="0"/>
              <a:t>2.8.1.7. Excepción de conservar la contabilidad a los contribuyentes del RIF.</a:t>
            </a:r>
            <a:endParaRPr lang="es-MX" sz="1800" dirty="0"/>
          </a:p>
          <a:p>
            <a:r>
              <a:rPr lang="es-ES_tradnl" sz="1800" dirty="0"/>
              <a:t>Los contribuyentes que registren sus operaciones a través de la aplicación electrónica “Mis Cuentas”, quedarán exceptuados de las obligaciones establecidas en los artículos 30 y 30-A del CFF.</a:t>
            </a:r>
            <a:endParaRPr lang="es-MX" sz="1800" dirty="0"/>
          </a:p>
          <a:p>
            <a:r>
              <a:rPr lang="es-ES_tradnl" sz="1800" dirty="0"/>
              <a:t> </a:t>
            </a:r>
            <a:endParaRPr lang="es-MX" sz="1800" dirty="0"/>
          </a:p>
          <a:p>
            <a:r>
              <a:rPr lang="es-ES_tradnl" sz="1800" dirty="0"/>
              <a:t>Capítulo 2.14.1.  Pago a plazos</a:t>
            </a:r>
            <a:endParaRPr lang="es-MX" sz="1800" dirty="0"/>
          </a:p>
          <a:p>
            <a:r>
              <a:rPr lang="es-ES_tradnl" sz="1800" dirty="0"/>
              <a:t>2.14.1.  Dispensa de garantizar el interés fiscal</a:t>
            </a:r>
            <a:endParaRPr lang="es-MX" sz="1800" dirty="0"/>
          </a:p>
          <a:p>
            <a:r>
              <a:rPr lang="es-ES_tradnl" sz="1800" dirty="0"/>
              <a:t>Se establecen los casos en los cuales se tendrá la obligación de garantizar el interés fiscal tratándose del pago a plazos.</a:t>
            </a:r>
            <a:endParaRPr lang="es-MX" sz="1800" dirty="0"/>
          </a:p>
          <a:p>
            <a:r>
              <a:rPr lang="es-ES_tradnl" sz="1800" dirty="0"/>
              <a:t> </a:t>
            </a:r>
            <a:endParaRPr lang="es-MX" sz="1800" dirty="0"/>
          </a:p>
          <a:p>
            <a:r>
              <a:rPr lang="es-ES_tradnl" sz="1800" dirty="0"/>
              <a:t>Capítulo 2.15. De las notificaciones y la garantía del interés fiscal.</a:t>
            </a:r>
            <a:endParaRPr lang="es-MX" sz="1800" dirty="0"/>
          </a:p>
          <a:p>
            <a:r>
              <a:rPr lang="es-ES_tradnl" sz="1800" dirty="0"/>
              <a:t>2.15.1. Información de las cuentas, los depósitos, servicios, fideicomisos, créditos o préstamos otorgados a personas físicas y morales</a:t>
            </a:r>
            <a:endParaRPr lang="es-MX" sz="1800" dirty="0"/>
          </a:p>
          <a:p>
            <a:r>
              <a:rPr lang="es-ES_tradnl" sz="1800" dirty="0"/>
              <a:t>Se establece el plazo para que las instituciones del sistema financiero envíen la información de las cuentas, depósitos y préstamos otorgados a personas físicas y morales</a:t>
            </a:r>
            <a:r>
              <a:rPr lang="es-ES_tradnl" sz="1800" dirty="0" smtClean="0"/>
              <a:t>.</a:t>
            </a:r>
            <a:endParaRPr lang="es-MX" sz="18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7705296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CFF</a:t>
            </a:r>
          </a:p>
        </p:txBody>
      </p:sp>
      <p:sp>
        <p:nvSpPr>
          <p:cNvPr id="3" name="Content Placeholder 2"/>
          <p:cNvSpPr>
            <a:spLocks noGrp="1"/>
          </p:cNvSpPr>
          <p:nvPr>
            <p:ph idx="1"/>
          </p:nvPr>
        </p:nvSpPr>
        <p:spPr>
          <a:xfrm>
            <a:off x="0" y="988890"/>
            <a:ext cx="9143999" cy="5869110"/>
          </a:xfrm>
        </p:spPr>
        <p:txBody>
          <a:bodyPr>
            <a:normAutofit/>
          </a:bodyPr>
          <a:lstStyle/>
          <a:p>
            <a:r>
              <a:rPr lang="es-ES_tradnl" sz="1800" dirty="0"/>
              <a:t> </a:t>
            </a:r>
            <a:r>
              <a:rPr lang="es-ES_tradnl" sz="1800" dirty="0" smtClean="0"/>
              <a:t>Capítulo </a:t>
            </a:r>
            <a:r>
              <a:rPr lang="es-ES_tradnl" sz="1800" dirty="0"/>
              <a:t>2.17. De las infracciones y delitos fiscales.</a:t>
            </a:r>
            <a:endParaRPr lang="es-MX" sz="1800" dirty="0"/>
          </a:p>
          <a:p>
            <a:r>
              <a:rPr lang="es-ES_tradnl" sz="1800" dirty="0"/>
              <a:t>2.17.1. Condonación de multas</a:t>
            </a:r>
            <a:endParaRPr lang="es-MX" sz="1800" dirty="0"/>
          </a:p>
          <a:p>
            <a:r>
              <a:rPr lang="es-ES_tradnl" sz="1800" dirty="0"/>
              <a:t>Se establecen los casos en los cuales se podrá solicitar la condonación de multas.</a:t>
            </a:r>
            <a:endParaRPr lang="es-MX" sz="1800" dirty="0"/>
          </a:p>
          <a:p>
            <a:r>
              <a:rPr lang="es-ES_tradnl" sz="1800" dirty="0"/>
              <a:t> </a:t>
            </a:r>
            <a:endParaRPr lang="es-MX" sz="1800" dirty="0"/>
          </a:p>
          <a:p>
            <a:r>
              <a:rPr lang="es-ES_tradnl" sz="1800" dirty="0"/>
              <a:t>2.17.6. Condonación a contribuyentes sujetos a facultades de comprobación</a:t>
            </a:r>
            <a:endParaRPr lang="es-MX" sz="1800" dirty="0"/>
          </a:p>
          <a:p>
            <a:r>
              <a:rPr lang="es-ES_tradnl" sz="1800" dirty="0"/>
              <a:t>Se establece la proporción de condonación de multas que soliciten los contribuyentes que estén sujetos a facultades de comprobación y que opten por autocorregirse</a:t>
            </a:r>
            <a:r>
              <a:rPr lang="es-ES_tradnl" sz="1800" dirty="0" smtClean="0"/>
              <a:t>.</a:t>
            </a:r>
          </a:p>
          <a:p>
            <a:endParaRPr lang="es-ES_tradnl" sz="1800" dirty="0"/>
          </a:p>
          <a:p>
            <a:r>
              <a:rPr lang="es-ES_tradnl" sz="1800" dirty="0"/>
              <a:t>2.19.1. Contribuyentes que tributen en el régimen de Coordinados, y en el régimen agrícola, ganadero, silvícola y pesquero que opten por dictaminar sus estados financieros</a:t>
            </a:r>
            <a:endParaRPr lang="es-MX" sz="1800" dirty="0"/>
          </a:p>
          <a:p>
            <a:r>
              <a:rPr lang="es-ES_tradnl" sz="1800" dirty="0"/>
              <a:t>De los elementos que deberán incluir en su dictamen los contribuyentes del régimen de coordinados.</a:t>
            </a:r>
            <a:endParaRPr lang="es-MX" sz="1800" dirty="0"/>
          </a:p>
          <a:p>
            <a:r>
              <a:rPr lang="es-ES_tradnl" sz="1800" dirty="0"/>
              <a:t> </a:t>
            </a:r>
            <a:endParaRPr lang="es-MX" sz="1800" dirty="0"/>
          </a:p>
          <a:p>
            <a:r>
              <a:rPr lang="es-ES_tradnl" sz="1800" dirty="0"/>
              <a:t>Capítulo 2.20. Declaración Informativa sobre la Situación Fiscal.</a:t>
            </a:r>
            <a:endParaRPr lang="es-MX" sz="1800" dirty="0"/>
          </a:p>
          <a:p>
            <a:r>
              <a:rPr lang="es-ES_tradnl" sz="1800" dirty="0"/>
              <a:t>2.20.1. Presentación de la declaración informativa sobre su situación fiscal</a:t>
            </a:r>
            <a:endParaRPr lang="es-MX" sz="1800" dirty="0"/>
          </a:p>
          <a:p>
            <a:r>
              <a:rPr lang="es-ES_tradnl" sz="1800" dirty="0"/>
              <a:t>Procedimiento para presentar la declaración informativa sobre la situación fiscal.</a:t>
            </a:r>
            <a:endParaRPr lang="es-MX" sz="1800" dirty="0"/>
          </a:p>
          <a:p>
            <a:endParaRPr lang="es-MX" sz="1800" dirty="0"/>
          </a:p>
          <a:p>
            <a:endParaRPr lang="es-MX" sz="18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3217614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a:t>
            </a:r>
            <a:r>
              <a:rPr lang="en-US" dirty="0" smtClean="0"/>
              <a:t>ISR</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ES_tradnl" sz="2000" dirty="0"/>
              <a:t> </a:t>
            </a:r>
            <a:r>
              <a:rPr lang="es-ES_tradnl" sz="2000" dirty="0" smtClean="0"/>
              <a:t>Título </a:t>
            </a:r>
            <a:r>
              <a:rPr lang="es-ES_tradnl" sz="2000" dirty="0"/>
              <a:t>3. </a:t>
            </a:r>
            <a:r>
              <a:rPr lang="en-US" sz="2000" dirty="0" smtClean="0"/>
              <a:t>ISR</a:t>
            </a:r>
            <a:endParaRPr lang="es-MX" sz="2000" dirty="0"/>
          </a:p>
          <a:p>
            <a:r>
              <a:rPr lang="es-ES_tradnl" sz="2000" dirty="0"/>
              <a:t>Capítulo 3.1. Disposiciones generales.</a:t>
            </a:r>
            <a:endParaRPr lang="es-MX" sz="2000" dirty="0"/>
          </a:p>
          <a:p>
            <a:r>
              <a:rPr lang="es-ES_tradnl" sz="2000" dirty="0"/>
              <a:t>3.1.4. Procedimiento para determinar si un impuesto pagado en el extranjero es un ISR</a:t>
            </a:r>
            <a:endParaRPr lang="es-MX" sz="2000" dirty="0"/>
          </a:p>
          <a:p>
            <a:r>
              <a:rPr lang="es-ES_tradnl" sz="2000" dirty="0"/>
              <a:t>Procedimiento para determinar si un impuesto pagado en el extranjero es un ISR.</a:t>
            </a:r>
            <a:endParaRPr lang="es-MX" sz="2000" dirty="0"/>
          </a:p>
          <a:p>
            <a:r>
              <a:rPr lang="es-ES_tradnl" sz="2000" dirty="0"/>
              <a:t> </a:t>
            </a:r>
            <a:endParaRPr lang="es-MX" sz="2000" dirty="0"/>
          </a:p>
          <a:p>
            <a:r>
              <a:rPr lang="es-ES_tradnl" sz="2000" dirty="0"/>
              <a:t>Capítulo 3.2. De los Ingresos.</a:t>
            </a:r>
            <a:endParaRPr lang="es-MX" sz="2000" dirty="0"/>
          </a:p>
          <a:p>
            <a:r>
              <a:rPr lang="es-ES_tradnl" sz="2000" dirty="0"/>
              <a:t>Capítulo 3.3. De las deducciones.</a:t>
            </a:r>
            <a:endParaRPr lang="es-MX" sz="2000" dirty="0"/>
          </a:p>
          <a:p>
            <a:r>
              <a:rPr lang="es-ES_tradnl" sz="2000" dirty="0"/>
              <a:t>3.3.1.15. Determinación de la previsión social deducible de los trabajadores no sindicalizados</a:t>
            </a:r>
            <a:endParaRPr lang="es-MX" sz="2000" dirty="0"/>
          </a:p>
          <a:p>
            <a:r>
              <a:rPr lang="es-ES_tradnl" sz="2000" dirty="0"/>
              <a:t>Se establece la determinación de la previsión social deducible de los trabajadores no sindicalizados.</a:t>
            </a:r>
            <a:endParaRPr lang="es-MX" sz="2000" dirty="0"/>
          </a:p>
          <a:p>
            <a:r>
              <a:rPr lang="es-ES_tradnl" sz="2000" dirty="0"/>
              <a:t> </a:t>
            </a:r>
            <a:endParaRPr lang="es-MX" sz="2000" dirty="0"/>
          </a:p>
          <a:p>
            <a:r>
              <a:rPr lang="es-ES_tradnl" sz="2000" dirty="0"/>
              <a:t>3.3.1.16. Concepto de vale de despensa</a:t>
            </a:r>
            <a:endParaRPr lang="es-MX" sz="2000" dirty="0"/>
          </a:p>
          <a:p>
            <a:r>
              <a:rPr lang="es-ES_tradnl" sz="2000" dirty="0"/>
              <a:t>Concepto de vale de despensa.</a:t>
            </a:r>
            <a:endParaRPr lang="es-MX" sz="2000" dirty="0"/>
          </a:p>
          <a:p>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8224206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ISR</a:t>
            </a:r>
          </a:p>
        </p:txBody>
      </p:sp>
      <p:sp>
        <p:nvSpPr>
          <p:cNvPr id="3" name="Content Placeholder 2"/>
          <p:cNvSpPr>
            <a:spLocks noGrp="1"/>
          </p:cNvSpPr>
          <p:nvPr>
            <p:ph idx="1"/>
          </p:nvPr>
        </p:nvSpPr>
        <p:spPr>
          <a:xfrm>
            <a:off x="0" y="988890"/>
            <a:ext cx="9143999" cy="5869110"/>
          </a:xfrm>
        </p:spPr>
        <p:txBody>
          <a:bodyPr>
            <a:normAutofit/>
          </a:bodyPr>
          <a:lstStyle/>
          <a:p>
            <a:r>
              <a:rPr lang="es-ES_tradnl" sz="2000" dirty="0"/>
              <a:t>3.3.1.18. Requisitos para ser emisor autorizado de monederos electrónicos de vales de despensa</a:t>
            </a:r>
            <a:endParaRPr lang="es-MX" sz="2000" dirty="0"/>
          </a:p>
          <a:p>
            <a:r>
              <a:rPr lang="es-ES_tradnl" sz="2000" dirty="0"/>
              <a:t>Requisitos para ser emisor autorizado de monederos electrónicos de vales de despensa.</a:t>
            </a:r>
            <a:endParaRPr lang="es-MX" sz="2000" dirty="0"/>
          </a:p>
          <a:p>
            <a:r>
              <a:rPr lang="es-ES_tradnl" sz="2000" dirty="0"/>
              <a:t> </a:t>
            </a:r>
            <a:endParaRPr lang="es-MX" sz="2000" dirty="0"/>
          </a:p>
          <a:p>
            <a:r>
              <a:rPr lang="es-ES_tradnl" sz="2000" dirty="0"/>
              <a:t>3.3.1.25. Opción de deducción de gastos e inversiones no deducibles para contribuyentes del régimen de actividades agrícolas, ganaderas, silvícolas y pesqueras</a:t>
            </a:r>
            <a:endParaRPr lang="es-MX" sz="2000" dirty="0"/>
          </a:p>
          <a:p>
            <a:r>
              <a:rPr lang="es-ES_tradnl" sz="2000" dirty="0"/>
              <a:t>Se establece la Opción de deducción de gastos e inversiones no deducibles para contribuyentes del régimen de actividades agrícolas, ganaderas, silvícolas y pesqueras</a:t>
            </a:r>
            <a:r>
              <a:rPr lang="es-ES_tradnl" sz="2000" dirty="0" smtClean="0"/>
              <a:t>.</a:t>
            </a:r>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6544152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ISR</a:t>
            </a:r>
          </a:p>
        </p:txBody>
      </p:sp>
      <p:sp>
        <p:nvSpPr>
          <p:cNvPr id="3" name="Content Placeholder 2"/>
          <p:cNvSpPr>
            <a:spLocks noGrp="1"/>
          </p:cNvSpPr>
          <p:nvPr>
            <p:ph idx="1"/>
          </p:nvPr>
        </p:nvSpPr>
        <p:spPr>
          <a:xfrm>
            <a:off x="0" y="988890"/>
            <a:ext cx="9143999" cy="5869110"/>
          </a:xfrm>
        </p:spPr>
        <p:txBody>
          <a:bodyPr>
            <a:normAutofit/>
          </a:bodyPr>
          <a:lstStyle/>
          <a:p>
            <a:r>
              <a:rPr lang="es-ES_tradnl" sz="2000" dirty="0" smtClean="0"/>
              <a:t>3.3.1.29</a:t>
            </a:r>
            <a:r>
              <a:rPr lang="es-ES_tradnl" sz="2000" dirty="0"/>
              <a:t>. Procedimiento para cuantificar la proporción de los ingresos exentos respecto del total de las remuneraciones</a:t>
            </a:r>
            <a:endParaRPr lang="es-MX" sz="2000" dirty="0"/>
          </a:p>
          <a:p>
            <a:r>
              <a:rPr lang="es-ES_tradnl" sz="2000" dirty="0"/>
              <a:t>Se establece el Procedimiento para cuantificar esta proporción.</a:t>
            </a:r>
            <a:endParaRPr lang="es-MX" sz="2000" dirty="0"/>
          </a:p>
          <a:p>
            <a:r>
              <a:rPr lang="es-ES_tradnl" sz="2000" dirty="0"/>
              <a:t> </a:t>
            </a:r>
            <a:endParaRPr lang="es-MX" sz="2000" dirty="0"/>
          </a:p>
          <a:p>
            <a:r>
              <a:rPr lang="es-ES_tradnl" sz="2000" dirty="0"/>
              <a:t>3.3.1.33. Rendimientos de fondos de pensiones y jubilaciones</a:t>
            </a:r>
            <a:endParaRPr lang="es-MX" sz="2000" dirty="0"/>
          </a:p>
          <a:p>
            <a:r>
              <a:rPr lang="es-ES_tradnl" sz="2000" dirty="0"/>
              <a:t>Establece que los rendimientos obtenidos de la inversión de los fondos formaran parte de los mismos.</a:t>
            </a:r>
            <a:endParaRPr lang="es-MX" sz="2000" dirty="0"/>
          </a:p>
          <a:p>
            <a:r>
              <a:rPr lang="es-ES_tradnl" sz="2000" dirty="0"/>
              <a:t> </a:t>
            </a:r>
            <a:endParaRPr lang="es-MX" sz="2000" dirty="0"/>
          </a:p>
          <a:p>
            <a:r>
              <a:rPr lang="es-ES_tradnl" sz="2000" dirty="0"/>
              <a:t>3.3.2.4. Por ciento máximo de deducción de activos intangibles adquiridos mediante cesión de derechos</a:t>
            </a:r>
            <a:endParaRPr lang="es-MX" sz="2000" dirty="0"/>
          </a:p>
          <a:p>
            <a:r>
              <a:rPr lang="es-ES_tradnl" sz="2000" dirty="0"/>
              <a:t>Se establece la mecánica para determinar el por ciento máximo de deducción de activos intangibles adquiridos mediante cesión de derechos.</a:t>
            </a:r>
            <a:endParaRPr lang="es-MX" sz="2000" dirty="0"/>
          </a:p>
          <a:p>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9552812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ISR</a:t>
            </a:r>
          </a:p>
        </p:txBody>
      </p:sp>
      <p:sp>
        <p:nvSpPr>
          <p:cNvPr id="3" name="Content Placeholder 2"/>
          <p:cNvSpPr>
            <a:spLocks noGrp="1"/>
          </p:cNvSpPr>
          <p:nvPr>
            <p:ph idx="1"/>
          </p:nvPr>
        </p:nvSpPr>
        <p:spPr>
          <a:xfrm>
            <a:off x="0" y="988890"/>
            <a:ext cx="9143999" cy="5869110"/>
          </a:xfrm>
        </p:spPr>
        <p:txBody>
          <a:bodyPr>
            <a:normAutofit/>
          </a:bodyPr>
          <a:lstStyle/>
          <a:p>
            <a:r>
              <a:rPr lang="es-ES_tradnl" sz="2000" dirty="0"/>
              <a:t>3.5.10. Información mensual al SAT de depósitos en efectivo</a:t>
            </a:r>
            <a:endParaRPr lang="es-MX" sz="2000" dirty="0"/>
          </a:p>
          <a:p>
            <a:r>
              <a:rPr lang="es-ES_tradnl" sz="2000" dirty="0"/>
              <a:t>Plazos para que las instituciones del sistema financiero envíen de la información mensual de depósitos en efectivo.</a:t>
            </a:r>
            <a:endParaRPr lang="es-MX" sz="2000" dirty="0"/>
          </a:p>
          <a:p>
            <a:r>
              <a:rPr lang="es-ES_tradnl" sz="2000" dirty="0"/>
              <a:t> </a:t>
            </a:r>
            <a:endParaRPr lang="es-MX" sz="2000" dirty="0"/>
          </a:p>
          <a:p>
            <a:r>
              <a:rPr lang="es-ES_tradnl" sz="2000" dirty="0"/>
              <a:t>Capítulo 3.8. Del Régimen de actividades agrícolas, ganaderas, silvícolas y pesqueras.</a:t>
            </a:r>
            <a:endParaRPr lang="es-MX" sz="2000" dirty="0"/>
          </a:p>
          <a:p>
            <a:r>
              <a:rPr lang="es-ES_tradnl" sz="2000" dirty="0"/>
              <a:t>3.8.1. Determinación del ISR de las personas morales del régimen de actividades agrícolas, ganaderas, silvícolas o pesqueras</a:t>
            </a:r>
            <a:endParaRPr lang="es-MX" sz="2000" dirty="0"/>
          </a:p>
          <a:p>
            <a:r>
              <a:rPr lang="es-ES_tradnl" sz="2000" dirty="0"/>
              <a:t>Determinación  del  ISR  de  las  personas  morales  del  régimen  de  actividades  agrícolas,  ganaderas,  silvícolas  o pesqueras</a:t>
            </a:r>
            <a:r>
              <a:rPr lang="es-ES_tradnl" sz="2000" dirty="0" smtClean="0"/>
              <a:t>.</a:t>
            </a:r>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5870267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ISR</a:t>
            </a:r>
          </a:p>
        </p:txBody>
      </p:sp>
      <p:sp>
        <p:nvSpPr>
          <p:cNvPr id="3" name="Content Placeholder 2"/>
          <p:cNvSpPr>
            <a:spLocks noGrp="1"/>
          </p:cNvSpPr>
          <p:nvPr>
            <p:ph idx="1"/>
          </p:nvPr>
        </p:nvSpPr>
        <p:spPr>
          <a:xfrm>
            <a:off x="0" y="988890"/>
            <a:ext cx="9143999" cy="5869110"/>
          </a:xfrm>
        </p:spPr>
        <p:txBody>
          <a:bodyPr>
            <a:normAutofit/>
          </a:bodyPr>
          <a:lstStyle/>
          <a:p>
            <a:r>
              <a:rPr lang="es-ES_tradnl" sz="2000" dirty="0"/>
              <a:t> </a:t>
            </a:r>
            <a:r>
              <a:rPr lang="es-ES_tradnl" sz="2000" dirty="0" smtClean="0"/>
              <a:t>Capítulo </a:t>
            </a:r>
            <a:r>
              <a:rPr lang="es-ES_tradnl" sz="2000" dirty="0"/>
              <a:t>3.11. Disposiciones generales de las personas físicas.</a:t>
            </a:r>
            <a:endParaRPr lang="es-MX" sz="2000" dirty="0"/>
          </a:p>
          <a:p>
            <a:r>
              <a:rPr lang="es-ES_tradnl" sz="2000" dirty="0"/>
              <a:t>3.11.4. Procedimiento para determinar los años de cotización de los trabajadores afiliados al IMSS en el retiro de los recursos de la Cuenta Individual</a:t>
            </a:r>
            <a:endParaRPr lang="es-MX" sz="2000" dirty="0"/>
          </a:p>
          <a:p>
            <a:r>
              <a:rPr lang="es-ES_tradnl" sz="2000" dirty="0"/>
              <a:t>Se determina el procedimiento para determinar los años de cotización de los trabajadores afiliados al IMSS en el retiro de los recursos de la Cuenta Individual.</a:t>
            </a:r>
            <a:endParaRPr lang="es-MX" sz="2000" dirty="0"/>
          </a:p>
          <a:p>
            <a:r>
              <a:rPr lang="es-ES_tradnl" sz="2000" dirty="0"/>
              <a:t> </a:t>
            </a:r>
            <a:endParaRPr lang="es-MX" sz="2000" dirty="0"/>
          </a:p>
          <a:p>
            <a:r>
              <a:rPr lang="es-ES_tradnl" sz="2000" dirty="0"/>
              <a:t>3.12.4. Procedimiento y requisitos para la presentación de la constancia de sueldos pagados</a:t>
            </a:r>
            <a:endParaRPr lang="es-MX" sz="2000" dirty="0"/>
          </a:p>
          <a:p>
            <a:r>
              <a:rPr lang="es-ES_tradnl" sz="2000" dirty="0"/>
              <a:t>Que establece que la constancia de sueldos y salarios será la forma oficial 37 con una leyenda en la que se establecerá la fecha en que se presentó ante el SAT la DIM de los pagos de las citadas remuneraciones; el número de folio o de operación que le fue asignado a dicha declaración y manifestación sobre si realizó o no el cálculo anual de ISR al trabajador al que le entrega la constancia.</a:t>
            </a:r>
            <a:endParaRPr lang="es-MX" sz="2000" dirty="0"/>
          </a:p>
          <a:p>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8952053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ISR</a:t>
            </a:r>
          </a:p>
        </p:txBody>
      </p:sp>
      <p:sp>
        <p:nvSpPr>
          <p:cNvPr id="3" name="Content Placeholder 2"/>
          <p:cNvSpPr>
            <a:spLocks noGrp="1"/>
          </p:cNvSpPr>
          <p:nvPr>
            <p:ph idx="1"/>
          </p:nvPr>
        </p:nvSpPr>
        <p:spPr>
          <a:xfrm>
            <a:off x="0" y="988890"/>
            <a:ext cx="9143999" cy="5869110"/>
          </a:xfrm>
        </p:spPr>
        <p:txBody>
          <a:bodyPr>
            <a:normAutofit/>
          </a:bodyPr>
          <a:lstStyle/>
          <a:p>
            <a:r>
              <a:rPr lang="es-ES_tradnl" sz="2000" dirty="0"/>
              <a:t>3.13.7. Presentación de declaraciones bimestrales por contribuyentes del RIF</a:t>
            </a:r>
            <a:endParaRPr lang="es-MX" sz="2000" dirty="0"/>
          </a:p>
          <a:p>
            <a:r>
              <a:rPr lang="es-ES_tradnl" sz="2000" dirty="0"/>
              <a:t>Los contribuyentes del RIF presentaran declaraciones bimestrales definitivas por los conceptos de ISR, IVA o IEPS, incluyendo retenciones utilizando “Mis cuentas”, en el apartado “Mis declaraciones”, contenido en la página de Internet del SAT.</a:t>
            </a:r>
            <a:endParaRPr lang="es-MX" sz="2000" dirty="0"/>
          </a:p>
          <a:p>
            <a:r>
              <a:rPr lang="es-ES_tradnl" sz="2000" dirty="0"/>
              <a:t> </a:t>
            </a:r>
            <a:endParaRPr lang="es-MX" sz="2000" dirty="0"/>
          </a:p>
          <a:p>
            <a:r>
              <a:rPr lang="es-ES_tradnl" sz="2000" dirty="0"/>
              <a:t>Capítulo 3.17. De la declaración anual</a:t>
            </a:r>
            <a:endParaRPr lang="es-MX" sz="2000" dirty="0"/>
          </a:p>
          <a:p>
            <a:r>
              <a:rPr lang="es-ES_tradnl" sz="2000" dirty="0"/>
              <a:t>3.17.1. Tarifas para el cálculo del ejercicio fiscal de 2014 y 2015</a:t>
            </a:r>
            <a:endParaRPr lang="es-MX" sz="2000" dirty="0"/>
          </a:p>
          <a:p>
            <a:r>
              <a:rPr lang="es-ES_tradnl" sz="2000" dirty="0"/>
              <a:t>Se establece que la tarifa para el cálculo del impuesto anual de los ejercicios 2014 y 2015 se da a conocer en el Anexo 8</a:t>
            </a:r>
            <a:r>
              <a:rPr lang="es-ES_tradnl" sz="2000" dirty="0" smtClean="0"/>
              <a:t>.</a:t>
            </a:r>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0878660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ISR</a:t>
            </a:r>
          </a:p>
        </p:txBody>
      </p:sp>
      <p:sp>
        <p:nvSpPr>
          <p:cNvPr id="3" name="Content Placeholder 2"/>
          <p:cNvSpPr>
            <a:spLocks noGrp="1"/>
          </p:cNvSpPr>
          <p:nvPr>
            <p:ph idx="1"/>
          </p:nvPr>
        </p:nvSpPr>
        <p:spPr>
          <a:xfrm>
            <a:off x="0" y="988890"/>
            <a:ext cx="9143999" cy="5869110"/>
          </a:xfrm>
        </p:spPr>
        <p:txBody>
          <a:bodyPr>
            <a:normAutofit/>
          </a:bodyPr>
          <a:lstStyle/>
          <a:p>
            <a:endParaRPr lang="es-ES_tradnl" sz="2000" dirty="0" smtClean="0"/>
          </a:p>
          <a:p>
            <a:r>
              <a:rPr lang="es-ES_tradnl" sz="2000" dirty="0" smtClean="0"/>
              <a:t>3.17.3</a:t>
            </a:r>
            <a:r>
              <a:rPr lang="es-ES_tradnl" sz="2000" dirty="0"/>
              <a:t>. Fecha en que se considera presentada la declaración anual de 2014 de personas físicas</a:t>
            </a:r>
            <a:endParaRPr lang="es-MX" sz="2000" dirty="0"/>
          </a:p>
          <a:p>
            <a:r>
              <a:rPr lang="es-ES_tradnl" sz="2000" dirty="0"/>
              <a:t>Indica que las personas que presenten la declaración anual entre Enero y Marzo 2015 se considerará presentada el 1 de abril de dicho año, siempre que la misma contenga la información y demás requisitos que se establecen en las disposiciones fiscales vigentes.</a:t>
            </a:r>
            <a:endParaRPr lang="es-MX" sz="2000" dirty="0"/>
          </a:p>
          <a:p>
            <a:r>
              <a:rPr lang="es-ES_tradnl" sz="2000" dirty="0"/>
              <a:t> </a:t>
            </a:r>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5939677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a:t>
            </a:r>
            <a:r>
              <a:rPr lang="en-US" dirty="0" smtClean="0"/>
              <a:t>IVA</a:t>
            </a:r>
            <a:endParaRPr lang="en-US" dirty="0"/>
          </a:p>
        </p:txBody>
      </p:sp>
      <p:sp>
        <p:nvSpPr>
          <p:cNvPr id="3" name="Content Placeholder 2"/>
          <p:cNvSpPr>
            <a:spLocks noGrp="1"/>
          </p:cNvSpPr>
          <p:nvPr>
            <p:ph idx="1"/>
          </p:nvPr>
        </p:nvSpPr>
        <p:spPr>
          <a:xfrm>
            <a:off x="0" y="988890"/>
            <a:ext cx="9143999" cy="5869110"/>
          </a:xfrm>
        </p:spPr>
        <p:txBody>
          <a:bodyPr>
            <a:normAutofit/>
          </a:bodyPr>
          <a:lstStyle/>
          <a:p>
            <a:endParaRPr lang="es-ES_tradnl" sz="2000" dirty="0" smtClean="0"/>
          </a:p>
          <a:p>
            <a:r>
              <a:rPr lang="es-ES_tradnl" sz="2000" dirty="0" smtClean="0"/>
              <a:t>Título </a:t>
            </a:r>
            <a:r>
              <a:rPr lang="es-ES_tradnl" sz="2000" dirty="0"/>
              <a:t>4. IVA</a:t>
            </a:r>
            <a:endParaRPr lang="es-MX" sz="2000" dirty="0"/>
          </a:p>
          <a:p>
            <a:r>
              <a:rPr lang="es-ES_tradnl" sz="2000" dirty="0"/>
              <a:t>Capítulo 4.5. De las obligaciones de los contribuyentes</a:t>
            </a:r>
            <a:endParaRPr lang="es-MX" sz="2000" dirty="0"/>
          </a:p>
          <a:p>
            <a:r>
              <a:rPr lang="es-ES_tradnl" sz="2000" dirty="0"/>
              <a:t>4.5.3. Declaración informativa del IVA</a:t>
            </a:r>
            <a:endParaRPr lang="es-MX" sz="2000" dirty="0"/>
          </a:p>
          <a:p>
            <a:r>
              <a:rPr lang="es-ES_tradnl" sz="2000" dirty="0"/>
              <a:t>Para los efectos de este Capítulo, las personas físicas que únicamente estén obligadas a presentar la información del IVA en declaraciones de ISR, deberán proporcionarla en la declaración anual a que se refieren las secciones 2.8.2. y 2.8.3., según corresponda.</a:t>
            </a:r>
            <a:endParaRPr lang="es-MX" sz="2000" dirty="0"/>
          </a:p>
          <a:p>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75322704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a:t>
            </a:r>
            <a:r>
              <a:rPr lang="en-US" dirty="0" smtClean="0"/>
              <a:t>IEPS</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ES_tradnl" sz="2000" dirty="0"/>
              <a:t>Título 5. IEPS</a:t>
            </a:r>
            <a:endParaRPr lang="es-MX" sz="2000" dirty="0"/>
          </a:p>
          <a:p>
            <a:r>
              <a:rPr lang="es-ES_tradnl" sz="2000" dirty="0"/>
              <a:t>Capítulo 5.1. Disposiciones generales</a:t>
            </a:r>
            <a:endParaRPr lang="es-MX" sz="2000" dirty="0"/>
          </a:p>
          <a:p>
            <a:r>
              <a:rPr lang="es-ES_tradnl" sz="2000" dirty="0"/>
              <a:t>5.1.1. Metodología de conversión de la cuota por unidad de peso a unidad de volumen apara “otros combustibles fósiles”</a:t>
            </a:r>
            <a:endParaRPr lang="es-MX" sz="2000" dirty="0"/>
          </a:p>
          <a:p>
            <a:r>
              <a:rPr lang="es-ES_tradnl" sz="2000" dirty="0"/>
              <a:t>Se establece el procedimiento para obtener la cuota por unidad de peso a unidad de volumen</a:t>
            </a:r>
            <a:endParaRPr lang="es-MX" sz="2000" dirty="0"/>
          </a:p>
          <a:p>
            <a:r>
              <a:rPr lang="es-ES_tradnl" sz="2000" dirty="0"/>
              <a:t> </a:t>
            </a:r>
            <a:endParaRPr lang="es-MX" sz="2000" dirty="0"/>
          </a:p>
          <a:p>
            <a:r>
              <a:rPr lang="es-ES_tradnl" sz="2000" dirty="0"/>
              <a:t>5.1.7. Alimentos de consumo básico    </a:t>
            </a:r>
            <a:endParaRPr lang="es-MX" sz="2000" dirty="0"/>
          </a:p>
          <a:p>
            <a:r>
              <a:rPr lang="es-ES_tradnl" sz="2000" dirty="0"/>
              <a:t>Se enlistan todos los alimentos que se consideran básicos, clasificándolos en tres cadenas: cadena del trigo, cadena del maíz y cadena de otros cereales</a:t>
            </a:r>
            <a:r>
              <a:rPr lang="es-ES_tradnl" sz="2000" dirty="0" smtClean="0"/>
              <a:t>.</a:t>
            </a:r>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97729800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MISCELANEA FISCAL </a:t>
            </a:r>
            <a:r>
              <a:rPr lang="en-US" dirty="0"/>
              <a:t>2015 - </a:t>
            </a:r>
            <a:r>
              <a:rPr lang="en-US" dirty="0" smtClean="0"/>
              <a:t>IEPS</a:t>
            </a:r>
            <a:endParaRPr lang="en-US" dirty="0"/>
          </a:p>
        </p:txBody>
      </p:sp>
      <p:sp>
        <p:nvSpPr>
          <p:cNvPr id="3" name="Content Placeholder 2"/>
          <p:cNvSpPr>
            <a:spLocks noGrp="1"/>
          </p:cNvSpPr>
          <p:nvPr>
            <p:ph idx="1"/>
          </p:nvPr>
        </p:nvSpPr>
        <p:spPr>
          <a:xfrm>
            <a:off x="0" y="988890"/>
            <a:ext cx="9143999" cy="5869110"/>
          </a:xfrm>
        </p:spPr>
        <p:txBody>
          <a:bodyPr>
            <a:normAutofit/>
          </a:bodyPr>
          <a:lstStyle/>
          <a:p>
            <a:r>
              <a:rPr lang="es-ES_tradnl" sz="2000" dirty="0"/>
              <a:t> </a:t>
            </a:r>
            <a:r>
              <a:rPr lang="es-ES_tradnl" sz="2000" dirty="0" smtClean="0"/>
              <a:t>5.2.23 </a:t>
            </a:r>
            <a:r>
              <a:rPr lang="es-ES_tradnl" sz="2000" dirty="0"/>
              <a:t>Baja del padrón de contribuyentes de bebidas alcohólicas en el RFC</a:t>
            </a:r>
            <a:endParaRPr lang="es-MX" sz="2000" dirty="0"/>
          </a:p>
          <a:p>
            <a:r>
              <a:rPr lang="es-ES_tradnl" sz="2000" dirty="0"/>
              <a:t>Se establecen las causas por las que los contribuyentes causarían baja del Padrón de Contribuyentes de Bebidas Alcohólicas en el RFC.</a:t>
            </a:r>
            <a:endParaRPr lang="es-MX" sz="2000" dirty="0"/>
          </a:p>
          <a:p>
            <a:r>
              <a:rPr lang="es-ES_tradnl" sz="2000" dirty="0"/>
              <a:t> </a:t>
            </a:r>
            <a:endParaRPr lang="es-MX" sz="2000" dirty="0"/>
          </a:p>
          <a:p>
            <a:r>
              <a:rPr lang="es-ES_tradnl" sz="2000" dirty="0"/>
              <a:t>5.2.31. Documento que acredita que se es contribuyente del IEPS</a:t>
            </a:r>
            <a:endParaRPr lang="es-MX" sz="2000" dirty="0"/>
          </a:p>
          <a:p>
            <a:r>
              <a:rPr lang="es-ES_tradnl" sz="2000" dirty="0"/>
              <a:t>Se acredita que se es contribuyente del IEPS cuando se cuenta con la Cédula de Identificación Fiscal.</a:t>
            </a:r>
            <a:endParaRPr lang="es-MX" sz="2000" dirty="0"/>
          </a:p>
          <a:p>
            <a:endParaRPr lang="es-MX" sz="2000"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6446844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FIN</a:t>
            </a:r>
            <a:endParaRPr lang="en-US" dirty="0"/>
          </a:p>
        </p:txBody>
      </p:sp>
      <p:sp>
        <p:nvSpPr>
          <p:cNvPr id="3" name="Content Placeholder 2"/>
          <p:cNvSpPr>
            <a:spLocks noGrp="1"/>
          </p:cNvSpPr>
          <p:nvPr>
            <p:ph idx="1"/>
          </p:nvPr>
        </p:nvSpPr>
        <p:spPr>
          <a:xfrm>
            <a:off x="0" y="988890"/>
            <a:ext cx="9143999" cy="5869110"/>
          </a:xfrm>
        </p:spPr>
        <p:txBody>
          <a:bodyPr>
            <a:normAutofit/>
          </a:bodyPr>
          <a:lstStyle/>
          <a:p>
            <a:endParaRPr lang="es-MX" dirty="0"/>
          </a:p>
        </p:txBody>
      </p:sp>
      <p:sp>
        <p:nvSpPr>
          <p:cNvPr id="4" name="TextBox 3"/>
          <p:cNvSpPr txBox="1"/>
          <p:nvPr/>
        </p:nvSpPr>
        <p:spPr>
          <a:xfrm>
            <a:off x="635000" y="3468077"/>
            <a:ext cx="184666"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7852472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Angles.thmx</Template>
  <TotalTime>2238</TotalTime>
  <Words>5464</Words>
  <Application>Microsoft Macintosh PowerPoint</Application>
  <PresentationFormat>On-screen Show (4:3)</PresentationFormat>
  <Paragraphs>805</Paragraphs>
  <Slides>88</Slides>
  <Notes>3</Notes>
  <HiddenSlides>0</HiddenSlides>
  <MMClips>0</MMClips>
  <ScaleCrop>false</ScaleCrop>
  <HeadingPairs>
    <vt:vector size="4" baseType="variant">
      <vt:variant>
        <vt:lpstr>Theme</vt:lpstr>
      </vt:variant>
      <vt:variant>
        <vt:i4>1</vt:i4>
      </vt:variant>
      <vt:variant>
        <vt:lpstr>Slide Titles</vt:lpstr>
      </vt:variant>
      <vt:variant>
        <vt:i4>88</vt:i4>
      </vt:variant>
    </vt:vector>
  </HeadingPairs>
  <TitlesOfParts>
    <vt:vector size="89" baseType="lpstr">
      <vt:lpstr>Angles</vt:lpstr>
      <vt:lpstr>UPDATE FISCAL 2015</vt:lpstr>
      <vt:lpstr>LEY DE INGRESOS DE LA FEDERACION 2015</vt:lpstr>
      <vt:lpstr>LEY DE INGRESOS DE LA FEDERACION 2015</vt:lpstr>
      <vt:lpstr>LEY DE INGRESOS DE LA FEDERACION 2015</vt:lpstr>
      <vt:lpstr>LEY DE INGRESOS DE LA FEDERACION 2015</vt:lpstr>
      <vt:lpstr>LEY DE INGRESOS DE LA FEDERACION 2015</vt:lpstr>
      <vt:lpstr>LEY DE INGRESOS DE LA FEDERACION 2015</vt:lpstr>
      <vt:lpstr>LEY DE INGRESOS DE LA FEDERACION 2015</vt:lpstr>
      <vt:lpstr>CONTABILIDAD ELECTRONICA</vt:lpstr>
      <vt:lpstr>CONTABILIDAD ELECTRONICA</vt:lpstr>
      <vt:lpstr>CONTABILIDAD ELECTRONICA</vt:lpstr>
      <vt:lpstr>CONTABILIDAD ELECTRONICA</vt:lpstr>
      <vt:lpstr>CONTABILIDAD ELECTRONICA</vt:lpstr>
      <vt:lpstr>CONTABILIDAD ELECTRONICA</vt:lpstr>
      <vt:lpstr>CONTABILIDAD ELECTRONICA</vt:lpstr>
      <vt:lpstr>CONTABILIDAD ELECTRONICA</vt:lpstr>
      <vt:lpstr>CONTABILIDAD ELECTRONICA</vt:lpstr>
      <vt:lpstr>CONTABILIDAD ELECTRONICA</vt:lpstr>
      <vt:lpstr>CONTABILIDAD ELECTRONICA</vt:lpstr>
      <vt:lpstr>CONTABILIDAD ELECTRONICA</vt:lpstr>
      <vt:lpstr>CONTABILIDAD ELECTRONICA</vt:lpstr>
      <vt:lpstr>CONTABILIDAD ELECTRONICA</vt:lpstr>
      <vt:lpstr>CONTABILIDAD ELECTRONICA</vt:lpstr>
      <vt:lpstr>CONTABILIDAD ELECTRONICA</vt:lpstr>
      <vt:lpstr>INFORMACION DE OPERACIONES RELEVANTES</vt:lpstr>
      <vt:lpstr>INFORMACION DE OPERACIONES RELEVANTES</vt:lpstr>
      <vt:lpstr>INFORMACION DE OPERACIONES RELEVANTES</vt:lpstr>
      <vt:lpstr>INFORMACION DE OPERACIONES RELEVANTES</vt:lpstr>
      <vt:lpstr>INFORMACION DE OPERACIONES RELEVANTES</vt:lpstr>
      <vt:lpstr>INFORMACION DE OPERACIONES RELEVANTES</vt:lpstr>
      <vt:lpstr>INFORMACION DE OPERACIONES RELEVANTES</vt:lpstr>
      <vt:lpstr>INFORMACION DE OPERACIONES RELEVANTES</vt:lpstr>
      <vt:lpstr>INFORMACION DE OPERACIONES RELEVANTES</vt:lpstr>
      <vt:lpstr>INFORMACION DE OPERACIONES RELEVANTES</vt:lpstr>
      <vt:lpstr>INFORMACION DE OPERACIONES RELEVANTES</vt:lpstr>
      <vt:lpstr>INFORMACION DE OPERACIONES RELEVANTES</vt:lpstr>
      <vt:lpstr>DEDUCCION PARCIAL EROGACIONES QUE SON ING EXENTOS TRABAJADORES</vt:lpstr>
      <vt:lpstr>DEDUCCION PARCIAL EROGACIONES QUE SON ING EXENTOS TRABAJADORES</vt:lpstr>
      <vt:lpstr>DEDUCCION PARCIAL EROGACIONES QUE SON ING EXENTOS TRABAJADORES</vt:lpstr>
      <vt:lpstr>DEDUCCION PARCIAL EROGACIONES QUE SON ING EXENTOS TRABAJADORES</vt:lpstr>
      <vt:lpstr>DEDUCCION PARCIAL EROGACIONES QUE SON ING EXENTOS TRABAJADORES</vt:lpstr>
      <vt:lpstr>DEDUCCION PARCIAL EROGACIONES QUE SON ING EXENTOS TRABAJADORES</vt:lpstr>
      <vt:lpstr>DEDUCCION PARCIAL EROGACIONES QUE SON ING EXENTOS TRABAJADORES</vt:lpstr>
      <vt:lpstr>DEDUCCION PARCIAL EROGACIONES QUE SON ING EXENTOS TRABAJADORES</vt:lpstr>
      <vt:lpstr>DEDUCCION PARCIAL EROGACIONES QUE SON ING EXENTOS TRABAJADORES</vt:lpstr>
      <vt:lpstr>DEDUCCION PARCIAL EROGACIONES QUE SON ING EXENTOS TRABAJADORES</vt:lpstr>
      <vt:lpstr>BASE DE PTU - 2013</vt:lpstr>
      <vt:lpstr>BASE DE PTU - 2013</vt:lpstr>
      <vt:lpstr>BASE DE ISR - 2014</vt:lpstr>
      <vt:lpstr>BASE DE PTU - 2014</vt:lpstr>
      <vt:lpstr>BASE DE PTU - 2014</vt:lpstr>
      <vt:lpstr>BASE DE PTU - 2014</vt:lpstr>
      <vt:lpstr>BASE DE PTU - 2014</vt:lpstr>
      <vt:lpstr>BASE DE PTU - 2014</vt:lpstr>
      <vt:lpstr>LEY DE LAVADO DE DINERO</vt:lpstr>
      <vt:lpstr>LEY DE LAVADO DE DINERO</vt:lpstr>
      <vt:lpstr>LEY DE LAVADO DE DINERO</vt:lpstr>
      <vt:lpstr>LEY DE LAVADO DE DINERO</vt:lpstr>
      <vt:lpstr>LEY DE LAVADO DE DINERO</vt:lpstr>
      <vt:lpstr>LEY DE LAVADO DE DINERO</vt:lpstr>
      <vt:lpstr>LEY DE LAVADO DE DINERO</vt:lpstr>
      <vt:lpstr>LEY DE LAVADO DE DINERO</vt:lpstr>
      <vt:lpstr>LEY DE LAVADO DE DINERO</vt:lpstr>
      <vt:lpstr>LEY DE LAVADO DE DINERO</vt:lpstr>
      <vt:lpstr>LEY DE LAVADO DE DINERO</vt:lpstr>
      <vt:lpstr>LEY DE LAVADO DE DINERO</vt:lpstr>
      <vt:lpstr>LEY DE LAVADO DE DINERO</vt:lpstr>
      <vt:lpstr>LEY DE LAVADO DE DINERO</vt:lpstr>
      <vt:lpstr>MISCELANEA FISCAL 2015</vt:lpstr>
      <vt:lpstr>MISCELANEA FISCAL 2015 - CFF</vt:lpstr>
      <vt:lpstr>MISCELANEA FISCAL 2015 - CFF</vt:lpstr>
      <vt:lpstr>MISCELANEA FISCAL 2015 - CFF</vt:lpstr>
      <vt:lpstr>MISCELANEA FISCAL 2015 - CFF</vt:lpstr>
      <vt:lpstr>MISCELANEA FISCAL 2015 - CFF</vt:lpstr>
      <vt:lpstr>MISCELANEA FISCAL 2015 - CFF</vt:lpstr>
      <vt:lpstr>MISCELANEA FISCAL 2015 - CFF</vt:lpstr>
      <vt:lpstr>MISCELANEA FISCAL 2015 - CFF</vt:lpstr>
      <vt:lpstr>MISCELANEA FISCAL 2015 - ISR</vt:lpstr>
      <vt:lpstr>MISCELANEA FISCAL 2015 - ISR</vt:lpstr>
      <vt:lpstr>MISCELANEA FISCAL 2015 - ISR</vt:lpstr>
      <vt:lpstr>MISCELANEA FISCAL 2015 - ISR</vt:lpstr>
      <vt:lpstr>MISCELANEA FISCAL 2015 - ISR</vt:lpstr>
      <vt:lpstr>MISCELANEA FISCAL 2015 - ISR</vt:lpstr>
      <vt:lpstr>MISCELANEA FISCAL 2015 - ISR</vt:lpstr>
      <vt:lpstr>MISCELANEA FISCAL 2015 - IVA</vt:lpstr>
      <vt:lpstr>MISCELANEA FISCAL 2015 - IEPS</vt:lpstr>
      <vt:lpstr>MISCELANEA FISCAL 2015 - IEPS</vt:lpstr>
      <vt:lpstr>FIN</vt:lpstr>
    </vt:vector>
  </TitlesOfParts>
  <Company>GRUPO G-TOP (AS, S.A. DE C.V.)</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UPDATE FISCAL 2015</dc:title>
  <dc:creator>Luis Manuel Alfaro Román</dc:creator>
  <cp:lastModifiedBy>Luis Manuel Alfaro Román</cp:lastModifiedBy>
  <cp:revision>119</cp:revision>
  <cp:lastPrinted>2015-01-23T00:20:47Z</cp:lastPrinted>
  <dcterms:created xsi:type="dcterms:W3CDTF">2015-01-19T15:20:23Z</dcterms:created>
  <dcterms:modified xsi:type="dcterms:W3CDTF">2015-01-24T00:03:26Z</dcterms:modified>
</cp:coreProperties>
</file>